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1"/>
  </p:notesMasterIdLst>
  <p:sldIdLst>
    <p:sldId id="266" r:id="rId2"/>
    <p:sldId id="278" r:id="rId3"/>
    <p:sldId id="267" r:id="rId4"/>
    <p:sldId id="281" r:id="rId5"/>
    <p:sldId id="283" r:id="rId6"/>
    <p:sldId id="284" r:id="rId7"/>
    <p:sldId id="285" r:id="rId8"/>
    <p:sldId id="286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/>
    <p:restoredTop sz="94762"/>
  </p:normalViewPr>
  <p:slideViewPr>
    <p:cSldViewPr snapToGrid="0" snapToObjects="1">
      <p:cViewPr varScale="1">
        <p:scale>
          <a:sx n="116" d="100"/>
          <a:sy n="116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8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1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4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F946C-F05D-8D4C-8ADF-A9512DCC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F946C-F05D-8D4C-8ADF-A9512DCC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898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F946C-F05D-8D4C-8ADF-A9512DCC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01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D1B583C-33DC-46C1-A487-3C0F1561A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C50B02-DBC0-4880-9D31-B2C1F8B0B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  <a:alpha val="6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D22C47-B3C2-4143-A892-F353BBA9C1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8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431D84-09BF-4CFE-BAD5-B403FAD899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57000"/>
                </a:schemeClr>
              </a:gs>
              <a:gs pos="64000">
                <a:schemeClr val="accent4">
                  <a:alpha val="58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5730765" y="2127973"/>
            <a:ext cx="6096000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WARDROBE PLANNING</a:t>
            </a:r>
            <a:endParaRPr lang="en-US" sz="480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For </a:t>
            </a:r>
            <a:endParaRPr lang="en-US" sz="480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Daily activities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8778765" y="415977"/>
            <a:ext cx="2937753" cy="16002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1200" b="1" cap="all" spc="600" dirty="0">
                <a:solidFill>
                  <a:schemeClr val="bg1"/>
                </a:solidFill>
              </a:rPr>
              <a:t>CHAPTER 9</a:t>
            </a:r>
          </a:p>
        </p:txBody>
      </p:sp>
    </p:spTree>
    <p:extLst>
      <p:ext uri="{BB962C8B-B14F-4D97-AF65-F5344CB8AC3E}">
        <p14:creationId xmlns:p14="http://schemas.microsoft.com/office/powerpoint/2010/main" val="254477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hair&#10;&#10;Description automatically generated">
            <a:extLst>
              <a:ext uri="{FF2B5EF4-FFF2-40B4-BE49-F238E27FC236}">
                <a16:creationId xmlns:a16="http://schemas.microsoft.com/office/drawing/2014/main" id="{DEAA17DA-4A26-4E41-A37C-B963E7EEF6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7272"/>
            <a:ext cx="12135403" cy="5923457"/>
          </a:xfrm>
          <a:custGeom>
            <a:avLst/>
            <a:gdLst/>
            <a:ahLst/>
            <a:cxnLst/>
            <a:rect l="l" t="t" r="r" b="b"/>
            <a:pathLst>
              <a:path w="10481066" h="5115952">
                <a:moveTo>
                  <a:pt x="5240533" y="0"/>
                </a:moveTo>
                <a:cubicBezTo>
                  <a:pt x="7957338" y="0"/>
                  <a:pt x="10191894" y="2064756"/>
                  <a:pt x="10460600" y="4710668"/>
                </a:cubicBezTo>
                <a:lnTo>
                  <a:pt x="10481066" y="5115952"/>
                </a:lnTo>
                <a:lnTo>
                  <a:pt x="0" y="5115952"/>
                </a:lnTo>
                <a:lnTo>
                  <a:pt x="20466" y="4710668"/>
                </a:lnTo>
                <a:cubicBezTo>
                  <a:pt x="289173" y="2064756"/>
                  <a:pt x="2523730" y="0"/>
                  <a:pt x="5240533" y="0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F61578-6D45-6949-9363-276AA23EB672}"/>
              </a:ext>
            </a:extLst>
          </p:cNvPr>
          <p:cNvSpPr/>
          <p:nvPr/>
        </p:nvSpPr>
        <p:spPr>
          <a:xfrm>
            <a:off x="1427283" y="3652784"/>
            <a:ext cx="97633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chemeClr val="bg1"/>
                </a:solidFill>
              </a:rPr>
              <a:t>The more understanding </a:t>
            </a:r>
            <a:r>
              <a:rPr lang="en-US" sz="2400" b="1" i="1" dirty="0" smtClean="0">
                <a:solidFill>
                  <a:schemeClr val="bg1"/>
                </a:solidFill>
              </a:rPr>
              <a:t>you have about </a:t>
            </a:r>
            <a:r>
              <a:rPr lang="en-US" sz="2400" b="1" i="1" dirty="0">
                <a:solidFill>
                  <a:schemeClr val="bg1"/>
                </a:solidFill>
              </a:rPr>
              <a:t>yourself, the better wardrobe planning you could </a:t>
            </a:r>
            <a:r>
              <a:rPr lang="en-US" sz="2400" b="1" i="1" dirty="0" smtClean="0">
                <a:solidFill>
                  <a:schemeClr val="bg1"/>
                </a:solidFill>
              </a:rPr>
              <a:t>make, </a:t>
            </a:r>
            <a:r>
              <a:rPr lang="en-US" sz="2400" b="1" i="1" dirty="0">
                <a:solidFill>
                  <a:schemeClr val="bg1"/>
                </a:solidFill>
              </a:rPr>
              <a:t>in order to look better.</a:t>
            </a:r>
            <a:r>
              <a:rPr lang="en-HK" sz="2400" b="1" i="1" dirty="0">
                <a:solidFill>
                  <a:schemeClr val="bg1"/>
                </a:solidFill>
              </a:rPr>
              <a:t>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C3F12-99BC-484A-91DE-BA37C946E8A8}"/>
              </a:ext>
            </a:extLst>
          </p:cNvPr>
          <p:cNvSpPr/>
          <p:nvPr/>
        </p:nvSpPr>
        <p:spPr>
          <a:xfrm>
            <a:off x="4385990" y="3244334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Planning for daily </a:t>
            </a:r>
            <a:r>
              <a:rPr lang="en-US" b="1" dirty="0" smtClean="0">
                <a:solidFill>
                  <a:schemeClr val="bg1"/>
                </a:solidFill>
              </a:rPr>
              <a:t>activities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7D3A39AE-A535-334D-BDC2-D5718DAFDBA6}"/>
              </a:ext>
            </a:extLst>
          </p:cNvPr>
          <p:cNvSpPr/>
          <p:nvPr/>
        </p:nvSpPr>
        <p:spPr>
          <a:xfrm>
            <a:off x="8547428" y="6469230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r>
              <a:rPr lang="en-US" sz="1200" i="1" dirty="0" smtClean="0">
                <a:solidFill>
                  <a:schemeClr val="bg1"/>
                </a:solidFill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400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97150E0-6F95-F244-91F0-D4E7D72DA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9"/>
            <a:ext cx="12191980" cy="68575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1DD00B9-DFB6-4541-8EF3-4E85BC35A015}"/>
              </a:ext>
            </a:extLst>
          </p:cNvPr>
          <p:cNvSpPr txBox="1">
            <a:spLocks/>
          </p:cNvSpPr>
          <p:nvPr/>
        </p:nvSpPr>
        <p:spPr>
          <a:xfrm>
            <a:off x="606950" y="1365576"/>
            <a:ext cx="6096000" cy="35314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800" dirty="0"/>
              <a:t>Budget</a:t>
            </a:r>
          </a:p>
          <a:p>
            <a:pPr algn="l">
              <a:spcAft>
                <a:spcPts val="600"/>
              </a:spcAft>
            </a:pPr>
            <a:r>
              <a:rPr lang="en-US" sz="4800" dirty="0"/>
              <a:t>age </a:t>
            </a:r>
          </a:p>
          <a:p>
            <a:pPr algn="l">
              <a:spcAft>
                <a:spcPts val="600"/>
              </a:spcAft>
            </a:pPr>
            <a:r>
              <a:rPr lang="en-US" sz="4800" dirty="0"/>
              <a:t>personality figure occupation occasion </a:t>
            </a:r>
          </a:p>
          <a:p>
            <a:pPr algn="l">
              <a:spcAft>
                <a:spcPts val="600"/>
              </a:spcAft>
            </a:pPr>
            <a:r>
              <a:rPr lang="en-US" sz="48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C3F12-99BC-484A-91DE-BA37C946E8A8}"/>
              </a:ext>
            </a:extLst>
          </p:cNvPr>
          <p:cNvSpPr/>
          <p:nvPr/>
        </p:nvSpPr>
        <p:spPr>
          <a:xfrm>
            <a:off x="550581" y="899931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Planning for </a:t>
            </a:r>
            <a:r>
              <a:rPr lang="en-US" dirty="0" smtClean="0"/>
              <a:t>daily </a:t>
            </a:r>
            <a:r>
              <a:rPr lang="en-US" dirty="0"/>
              <a:t>activities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449E6-B602-D549-A0EC-D6B8E7758A34}"/>
              </a:ext>
            </a:extLst>
          </p:cNvPr>
          <p:cNvSpPr/>
          <p:nvPr/>
        </p:nvSpPr>
        <p:spPr>
          <a:xfrm>
            <a:off x="8547428" y="6508643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211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99C1B36-D451-419E-9974-02EB673E2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1DD00B9-DFB6-4541-8EF3-4E85BC35A015}"/>
              </a:ext>
            </a:extLst>
          </p:cNvPr>
          <p:cNvSpPr txBox="1">
            <a:spLocks/>
          </p:cNvSpPr>
          <p:nvPr/>
        </p:nvSpPr>
        <p:spPr>
          <a:xfrm>
            <a:off x="1371597" y="4396628"/>
            <a:ext cx="9448800" cy="1186725"/>
          </a:xfrm>
          <a:prstGeom prst="rect">
            <a:avLst/>
          </a:prstGeom>
        </p:spPr>
        <p:txBody>
          <a:bodyPr vert="horz" lIns="0" tIns="0" rIns="0" bIns="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5400" dirty="0">
                <a:solidFill>
                  <a:schemeClr val="accent2"/>
                </a:solidFill>
              </a:rPr>
              <a:t>OBSERVE!!!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HOW PEOPLE </a:t>
            </a:r>
            <a:r>
              <a:rPr lang="en-US" sz="2500" dirty="0" smtClean="0"/>
              <a:t>DRESS </a:t>
            </a:r>
            <a:r>
              <a:rPr lang="en-US" sz="2500" dirty="0"/>
              <a:t>IN YOUR </a:t>
            </a:r>
            <a:r>
              <a:rPr lang="en-US" sz="2500" dirty="0" err="1" smtClean="0"/>
              <a:t>FAVOuRITE</a:t>
            </a:r>
            <a:r>
              <a:rPr lang="en-US" sz="2500" dirty="0" smtClean="0"/>
              <a:t> </a:t>
            </a:r>
            <a:r>
              <a:rPr lang="en-US" sz="2500" dirty="0"/>
              <a:t>PLACE, ANY </a:t>
            </a:r>
            <a:r>
              <a:rPr lang="en-US" sz="2500" dirty="0" smtClean="0"/>
              <a:t>IDEA? </a:t>
            </a:r>
            <a:endParaRPr lang="en-US" sz="2500" dirty="0"/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25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FADD74F-3E66-47CF-A433-5A9EB9E942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3" y="1"/>
            <a:ext cx="11734800" cy="2396966"/>
          </a:xfrm>
          <a:prstGeom prst="rect">
            <a:avLst/>
          </a:prstGeom>
          <a:gradFill>
            <a:gsLst>
              <a:gs pos="0">
                <a:schemeClr val="accent5">
                  <a:alpha val="72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4AEBD6A-FEC4-48F3-AB0D-36259B00E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428"/>
            <a:ext cx="12192002" cy="2400369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6">
                  <a:lumMod val="75000"/>
                  <a:alpha val="66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D85630-1183-4383-ACD9-4FD52952CB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12463" y="-3451877"/>
            <a:ext cx="2393579" cy="9304108"/>
          </a:xfrm>
          <a:prstGeom prst="rect">
            <a:avLst/>
          </a:prstGeom>
          <a:gradFill>
            <a:gsLst>
              <a:gs pos="0">
                <a:schemeClr val="accent6">
                  <a:alpha val="19000"/>
                </a:schemeClr>
              </a:gs>
              <a:gs pos="78000">
                <a:schemeClr val="accent1">
                  <a:lumMod val="60000"/>
                  <a:lumOff val="4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318061A-64DF-2C40-8F08-9FDFEBB81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1109455" y="1046648"/>
            <a:ext cx="2249029" cy="2249029"/>
          </a:xfrm>
          <a:custGeom>
            <a:avLst/>
            <a:gdLst/>
            <a:ahLst/>
            <a:cxnLst/>
            <a:rect l="l" t="t" r="r" b="b"/>
            <a:pathLst>
              <a:path w="3059154" h="3059154">
                <a:moveTo>
                  <a:pt x="1529577" y="0"/>
                </a:moveTo>
                <a:cubicBezTo>
                  <a:pt x="2374339" y="0"/>
                  <a:pt x="3059154" y="684815"/>
                  <a:pt x="3059154" y="1529577"/>
                </a:cubicBezTo>
                <a:cubicBezTo>
                  <a:pt x="3059154" y="2374339"/>
                  <a:pt x="2374339" y="3059154"/>
                  <a:pt x="1529577" y="3059154"/>
                </a:cubicBezTo>
                <a:cubicBezTo>
                  <a:pt x="684815" y="3059154"/>
                  <a:pt x="0" y="2374339"/>
                  <a:pt x="0" y="1529577"/>
                </a:cubicBezTo>
                <a:cubicBezTo>
                  <a:pt x="0" y="684815"/>
                  <a:pt x="684815" y="0"/>
                  <a:pt x="1529577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BD53AD-5AF1-A449-ACCA-71C5B9181F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682400" y="1046648"/>
            <a:ext cx="2249029" cy="2249029"/>
          </a:xfrm>
          <a:custGeom>
            <a:avLst/>
            <a:gdLst/>
            <a:ahLst/>
            <a:cxnLst/>
            <a:rect l="l" t="t" r="r" b="b"/>
            <a:pathLst>
              <a:path w="3059154" h="3059154">
                <a:moveTo>
                  <a:pt x="1529577" y="0"/>
                </a:moveTo>
                <a:cubicBezTo>
                  <a:pt x="2374339" y="0"/>
                  <a:pt x="3059154" y="684815"/>
                  <a:pt x="3059154" y="1529577"/>
                </a:cubicBezTo>
                <a:cubicBezTo>
                  <a:pt x="3059154" y="2374339"/>
                  <a:pt x="2374339" y="3059154"/>
                  <a:pt x="1529577" y="3059154"/>
                </a:cubicBezTo>
                <a:cubicBezTo>
                  <a:pt x="684815" y="3059154"/>
                  <a:pt x="0" y="2374339"/>
                  <a:pt x="0" y="1529577"/>
                </a:cubicBezTo>
                <a:cubicBezTo>
                  <a:pt x="0" y="684815"/>
                  <a:pt x="684815" y="0"/>
                  <a:pt x="1529577" y="0"/>
                </a:cubicBezTo>
                <a:close/>
              </a:path>
            </a:pathLst>
          </a:custGeom>
        </p:spPr>
      </p:pic>
      <p:pic>
        <p:nvPicPr>
          <p:cNvPr id="2" name="Picture 1" descr="A group of people in a field&#10;&#10;Description automatically generated">
            <a:extLst>
              <a:ext uri="{FF2B5EF4-FFF2-40B4-BE49-F238E27FC236}">
                <a16:creationId xmlns:a16="http://schemas.microsoft.com/office/drawing/2014/main" id="{2C3B0868-8852-9544-B351-F1C6DCDDCC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6255345" y="1046648"/>
            <a:ext cx="2249029" cy="2249029"/>
          </a:xfrm>
          <a:custGeom>
            <a:avLst/>
            <a:gdLst/>
            <a:ahLst/>
            <a:cxnLst/>
            <a:rect l="l" t="t" r="r" b="b"/>
            <a:pathLst>
              <a:path w="3059154" h="3059154">
                <a:moveTo>
                  <a:pt x="1529577" y="0"/>
                </a:moveTo>
                <a:cubicBezTo>
                  <a:pt x="2374339" y="0"/>
                  <a:pt x="3059154" y="684815"/>
                  <a:pt x="3059154" y="1529577"/>
                </a:cubicBezTo>
                <a:cubicBezTo>
                  <a:pt x="3059154" y="2374339"/>
                  <a:pt x="2374339" y="3059154"/>
                  <a:pt x="1529577" y="3059154"/>
                </a:cubicBezTo>
                <a:cubicBezTo>
                  <a:pt x="684815" y="3059154"/>
                  <a:pt x="0" y="2374339"/>
                  <a:pt x="0" y="1529577"/>
                </a:cubicBezTo>
                <a:cubicBezTo>
                  <a:pt x="0" y="684815"/>
                  <a:pt x="684815" y="0"/>
                  <a:pt x="1529577" y="0"/>
                </a:cubicBezTo>
                <a:close/>
              </a:path>
            </a:pathLst>
          </a:custGeom>
        </p:spPr>
      </p:pic>
      <p:pic>
        <p:nvPicPr>
          <p:cNvPr id="5" name="Picture 4" descr="A room with a book shelf&#10;&#10;Description automatically generated">
            <a:extLst>
              <a:ext uri="{FF2B5EF4-FFF2-40B4-BE49-F238E27FC236}">
                <a16:creationId xmlns:a16="http://schemas.microsoft.com/office/drawing/2014/main" id="{C80FDE9A-456B-DC48-AB8F-BC7AC2BD4E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3517" y="1046649"/>
            <a:ext cx="2249028" cy="2249028"/>
          </a:xfrm>
          <a:custGeom>
            <a:avLst/>
            <a:gdLst/>
            <a:ahLst/>
            <a:cxnLst/>
            <a:rect l="l" t="t" r="r" b="b"/>
            <a:pathLst>
              <a:path w="2393580" h="2393580">
                <a:moveTo>
                  <a:pt x="1196790" y="0"/>
                </a:moveTo>
                <a:cubicBezTo>
                  <a:pt x="1857759" y="0"/>
                  <a:pt x="2393580" y="535821"/>
                  <a:pt x="2393580" y="1196790"/>
                </a:cubicBezTo>
                <a:cubicBezTo>
                  <a:pt x="2393580" y="1857759"/>
                  <a:pt x="1857759" y="2393580"/>
                  <a:pt x="1196790" y="2393580"/>
                </a:cubicBezTo>
                <a:cubicBezTo>
                  <a:pt x="535821" y="2393580"/>
                  <a:pt x="0" y="1857759"/>
                  <a:pt x="0" y="1196790"/>
                </a:cubicBezTo>
                <a:cubicBezTo>
                  <a:pt x="0" y="535821"/>
                  <a:pt x="535821" y="0"/>
                  <a:pt x="1196790" y="0"/>
                </a:cubicBezTo>
                <a:close/>
              </a:path>
            </a:pathLst>
          </a:cu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3E449E6-B602-D549-A0EC-D6B8E7758A34}"/>
              </a:ext>
            </a:extLst>
          </p:cNvPr>
          <p:cNvSpPr/>
          <p:nvPr/>
        </p:nvSpPr>
        <p:spPr>
          <a:xfrm>
            <a:off x="8547428" y="6508643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/>
              <a:t>Royalty-free photo sourced from </a:t>
            </a:r>
            <a:r>
              <a:rPr lang="en-US" sz="1200" i="1" dirty="0" err="1" smtClean="0"/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744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42EC049-6246-4910-8813-CE2F7A1D8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9CDD650-026F-469B-B901-A9BDBCADED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453" y="-27162"/>
            <a:ext cx="12207698" cy="157895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59CA0E5-57A7-4351-824F-74906E0352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61447" y="-3302065"/>
            <a:ext cx="1578950" cy="8128756"/>
          </a:xfrm>
          <a:prstGeom prst="rect">
            <a:avLst/>
          </a:prstGeom>
          <a:gradFill>
            <a:gsLst>
              <a:gs pos="20000">
                <a:schemeClr val="accent2">
                  <a:alpha val="63000"/>
                </a:schemeClr>
              </a:gs>
              <a:gs pos="100000">
                <a:schemeClr val="accent4">
                  <a:alpha val="39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3B41C9D-FAD6-42BF-A9D1-66531A9CF8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935" y="-27164"/>
            <a:ext cx="8171335" cy="1577666"/>
          </a:xfrm>
          <a:prstGeom prst="rect">
            <a:avLst/>
          </a:prstGeom>
          <a:gradFill>
            <a:gsLst>
              <a:gs pos="0">
                <a:schemeClr val="accent5">
                  <a:alpha val="64000"/>
                </a:schemeClr>
              </a:gs>
              <a:gs pos="80000">
                <a:schemeClr val="accent6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A4E58-0EE8-B94B-85C8-1934EB2D06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8115301" y="1551358"/>
            <a:ext cx="4083426" cy="5305786"/>
          </a:xfrm>
          <a:prstGeom prst="rect">
            <a:avLst/>
          </a:prstGeom>
        </p:spPr>
      </p:pic>
      <p:pic>
        <p:nvPicPr>
          <p:cNvPr id="1030" name="Picture 6" descr="Woman in Black Leather Jacket and Blue Denim Jeans Sitting on Green Wooden Door">
            <a:extLst>
              <a:ext uri="{FF2B5EF4-FFF2-40B4-BE49-F238E27FC236}">
                <a16:creationId xmlns:a16="http://schemas.microsoft.com/office/drawing/2014/main" id="{8B3A5E03-4F46-0A45-B7F0-39F23C8DD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454" y="1551786"/>
            <a:ext cx="8128755" cy="53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1DD00B9-DFB6-4541-8EF3-4E85BC35A015}"/>
              </a:ext>
            </a:extLst>
          </p:cNvPr>
          <p:cNvSpPr txBox="1">
            <a:spLocks/>
          </p:cNvSpPr>
          <p:nvPr/>
        </p:nvSpPr>
        <p:spPr>
          <a:xfrm>
            <a:off x="-13456" y="313214"/>
            <a:ext cx="6972701" cy="89691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ATHLEISURE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5762CFD-5AA9-2C43-9216-2D026C9F0B6D}"/>
              </a:ext>
            </a:extLst>
          </p:cNvPr>
          <p:cNvSpPr/>
          <p:nvPr/>
        </p:nvSpPr>
        <p:spPr>
          <a:xfrm>
            <a:off x="507649" y="2191758"/>
            <a:ext cx="90021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It is one of the most fashionable, hip, comfortable, flexible sportswear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styles,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which is considered as a kind of hybrid style combining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athletics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(sportswear) and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leisure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It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refers to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styles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 items which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are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suitable for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occasions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including workplace, school, or casual and social places. </a:t>
            </a:r>
            <a:endParaRPr lang="en-HK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7E24C98-AA96-AD4F-9EF2-464932862B46}"/>
              </a:ext>
            </a:extLst>
          </p:cNvPr>
          <p:cNvSpPr/>
          <p:nvPr/>
        </p:nvSpPr>
        <p:spPr>
          <a:xfrm>
            <a:off x="9509760" y="6520614"/>
            <a:ext cx="23019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8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E3ED0773-1C27-498C-A9DA-A9D91F3FE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2052" name="Picture 4" descr="Woman in Black Tank Top and Blue Denim Jeans Sitting on Gray Concrete Road">
            <a:extLst>
              <a:ext uri="{FF2B5EF4-FFF2-40B4-BE49-F238E27FC236}">
                <a16:creationId xmlns:a16="http://schemas.microsoft.com/office/drawing/2014/main" id="{FF40E684-30A9-E94C-A031-5EBAD162C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371600" y="-16933"/>
            <a:ext cx="6743700" cy="344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nrecognizable sportswoman carrying sport mat and bottle of water before indoors training">
            <a:extLst>
              <a:ext uri="{FF2B5EF4-FFF2-40B4-BE49-F238E27FC236}">
                <a16:creationId xmlns:a16="http://schemas.microsoft.com/office/drawing/2014/main" id="{31001501-9A4E-FA42-99A9-C46090220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 bwMode="auto">
          <a:xfrm>
            <a:off x="8115300" y="-16933"/>
            <a:ext cx="2705100" cy="344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12D88043-E231-4CA5-8186-D046F5EF6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423971A-571B-49E8-981E-2D1408DC26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DD00B9-DFB6-4541-8EF3-4E85BC35A015}"/>
              </a:ext>
            </a:extLst>
          </p:cNvPr>
          <p:cNvSpPr txBox="1">
            <a:spLocks/>
          </p:cNvSpPr>
          <p:nvPr/>
        </p:nvSpPr>
        <p:spPr>
          <a:xfrm>
            <a:off x="1371600" y="3739644"/>
            <a:ext cx="6726325" cy="65603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spc="700" dirty="0" smtClean="0"/>
              <a:t>ATHLEISURE </a:t>
            </a:r>
            <a:r>
              <a:rPr lang="en-US" sz="3200" dirty="0" smtClean="0"/>
              <a:t>For </a:t>
            </a:r>
            <a:r>
              <a:rPr lang="en-US" sz="3200" dirty="0"/>
              <a:t>girls</a:t>
            </a:r>
            <a:endParaRPr lang="en-US" sz="3200" spc="700" dirty="0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4F80359-ABD8-4047-85CD-E4C234C42F26}"/>
              </a:ext>
            </a:extLst>
          </p:cNvPr>
          <p:cNvSpPr/>
          <p:nvPr/>
        </p:nvSpPr>
        <p:spPr>
          <a:xfrm>
            <a:off x="1322800" y="4528860"/>
            <a:ext cx="9619520" cy="16552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Athleisure outfits include yoga pants, tights, lounge pants, sneakers, windbreaker, shorts, sporty tops such as t-shirt, bra-top. 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E24C98-AA96-AD4F-9EF2-464932862B46}"/>
              </a:ext>
            </a:extLst>
          </p:cNvPr>
          <p:cNvSpPr/>
          <p:nvPr/>
        </p:nvSpPr>
        <p:spPr>
          <a:xfrm>
            <a:off x="9509761" y="6520614"/>
            <a:ext cx="2468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6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074" name="Picture 2" descr="Man in Black Jacket Standing Beside Woman in Black Jacket">
            <a:extLst>
              <a:ext uri="{FF2B5EF4-FFF2-40B4-BE49-F238E27FC236}">
                <a16:creationId xmlns:a16="http://schemas.microsoft.com/office/drawing/2014/main" id="{EB65960B-E1F2-2E41-9580-FD2E2092E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DD00B9-DFB6-4541-8EF3-4E85BC35A015}"/>
              </a:ext>
            </a:extLst>
          </p:cNvPr>
          <p:cNvSpPr txBox="1">
            <a:spLocks/>
          </p:cNvSpPr>
          <p:nvPr/>
        </p:nvSpPr>
        <p:spPr>
          <a:xfrm>
            <a:off x="2196694" y="2641941"/>
            <a:ext cx="8029346" cy="157411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spc="700" dirty="0" smtClean="0">
                <a:solidFill>
                  <a:schemeClr val="bg1"/>
                </a:solidFill>
              </a:rPr>
              <a:t>ATHLEISURE </a:t>
            </a:r>
            <a:r>
              <a:rPr lang="en-US" sz="3600" dirty="0" smtClean="0">
                <a:solidFill>
                  <a:schemeClr val="bg1"/>
                </a:solidFill>
              </a:rPr>
              <a:t>For boys</a:t>
            </a:r>
            <a:endParaRPr lang="en-US" sz="3600" spc="700" dirty="0">
              <a:solidFill>
                <a:schemeClr val="bg1"/>
              </a:solidFill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E4F80359-ABD8-4047-85CD-E4C234C42F26}"/>
              </a:ext>
            </a:extLst>
          </p:cNvPr>
          <p:cNvSpPr/>
          <p:nvPr/>
        </p:nvSpPr>
        <p:spPr>
          <a:xfrm>
            <a:off x="1648054" y="4572675"/>
            <a:ext cx="9448800" cy="1448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For boys, athleisure clothing items include jogger pants, shorts, functional jacket and pants, track </a:t>
            </a:r>
            <a:r>
              <a:rPr lang="en-US" sz="2800" dirty="0" smtClean="0">
                <a:solidFill>
                  <a:schemeClr val="bg1"/>
                </a:solidFill>
              </a:rPr>
              <a:t>pants </a:t>
            </a:r>
            <a:r>
              <a:rPr lang="en-US" altLang="zh-TW" sz="2800" dirty="0" smtClean="0">
                <a:solidFill>
                  <a:schemeClr val="bg1"/>
                </a:solidFill>
              </a:rPr>
              <a:t>/ </a:t>
            </a:r>
            <a:r>
              <a:rPr lang="en-US" sz="2800" dirty="0" smtClean="0">
                <a:solidFill>
                  <a:schemeClr val="bg1"/>
                </a:solidFill>
              </a:rPr>
              <a:t>sweatpants</a:t>
            </a:r>
            <a:r>
              <a:rPr lang="en-US" sz="2800" dirty="0">
                <a:solidFill>
                  <a:schemeClr val="bg1"/>
                </a:solidFill>
              </a:rPr>
              <a:t>, hoodies, sweatshirt etc.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7E24C98-AA96-AD4F-9EF2-464932862B46}"/>
              </a:ext>
            </a:extLst>
          </p:cNvPr>
          <p:cNvSpPr/>
          <p:nvPr/>
        </p:nvSpPr>
        <p:spPr>
          <a:xfrm>
            <a:off x="9509761" y="6520614"/>
            <a:ext cx="2468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C1885E-F9AE-9549-A471-10FB9D93298E}"/>
              </a:ext>
            </a:extLst>
          </p:cNvPr>
          <p:cNvSpPr/>
          <p:nvPr/>
        </p:nvSpPr>
        <p:spPr>
          <a:xfrm>
            <a:off x="145459" y="6378441"/>
            <a:ext cx="3291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Screencap of Instagram searching hashtag “OOTDHK”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715E48-03A3-7A4D-A077-8B523C4B41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8"/>
            <a:ext cx="457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042" y="975360"/>
            <a:ext cx="6133656" cy="1346172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000" spc="750" dirty="0">
                <a:solidFill>
                  <a:schemeClr val="bg1"/>
                </a:solidFill>
              </a:rPr>
              <a:t>WHAT IS OOTD?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4FC61A1-DFFB-AC44-9A81-6E2A84A8AA8A}"/>
              </a:ext>
            </a:extLst>
          </p:cNvPr>
          <p:cNvSpPr/>
          <p:nvPr/>
        </p:nvSpPr>
        <p:spPr>
          <a:xfrm>
            <a:off x="5149147" y="2502835"/>
            <a:ext cx="62335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OOTD is the abbreviation of </a:t>
            </a:r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“Outfit of Today”, </a:t>
            </a: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it is a popular term, used in fashion blog or  social network, such as Instagram. </a:t>
            </a:r>
          </a:p>
          <a:p>
            <a:endParaRPr lang="en-US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It </a:t>
            </a:r>
            <a:r>
              <a:rPr lang="en-GB" dirty="0">
                <a:solidFill>
                  <a:schemeClr val="bg1"/>
                </a:solidFill>
                <a:ea typeface="PMingLiU" panose="02020500000000000000" pitchFamily="18" charset="-120"/>
              </a:rPr>
              <a:t>refers to what someone’s wearing on a particular day, usually in the context of fashion blogging. It can also mean a particularly fashionable outfit, or the photoshoot involved in taking an </a:t>
            </a:r>
            <a:r>
              <a:rPr lang="en-GB" i="1" dirty="0" err="1">
                <a:solidFill>
                  <a:schemeClr val="bg1"/>
                </a:solidFill>
                <a:ea typeface="PMingLiU" panose="02020500000000000000" pitchFamily="18" charset="-120"/>
              </a:rPr>
              <a:t>ootd</a:t>
            </a:r>
            <a:r>
              <a:rPr lang="en-GB" i="1" dirty="0">
                <a:solidFill>
                  <a:schemeClr val="bg1"/>
                </a:solidFill>
                <a:ea typeface="PMingLiU" panose="02020500000000000000" pitchFamily="18" charset="-120"/>
              </a:rPr>
              <a:t> </a:t>
            </a:r>
            <a:r>
              <a:rPr lang="en-GB" dirty="0">
                <a:solidFill>
                  <a:schemeClr val="bg1"/>
                </a:solidFill>
                <a:ea typeface="PMingLiU" panose="02020500000000000000" pitchFamily="18" charset="-120"/>
              </a:rPr>
              <a:t>photo for a social network</a:t>
            </a:r>
            <a:r>
              <a:rPr lang="en-GB" dirty="0" smtClean="0">
                <a:solidFill>
                  <a:schemeClr val="bg1"/>
                </a:solidFill>
                <a:ea typeface="PMingLiU" panose="02020500000000000000" pitchFamily="18" charset="-120"/>
              </a:rPr>
              <a:t>.</a:t>
            </a:r>
          </a:p>
          <a:p>
            <a:endParaRPr lang="en-GB" dirty="0">
              <a:solidFill>
                <a:schemeClr val="bg1"/>
              </a:solidFill>
              <a:ea typeface="PMingLiU" panose="02020500000000000000" pitchFamily="18" charset="-120"/>
            </a:endParaRPr>
          </a:p>
          <a:p>
            <a:r>
              <a:rPr lang="en-US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Usually</a:t>
            </a: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, when someone hashtags “OOTD” in his/her post in social network, he/she will feature his/her </a:t>
            </a:r>
            <a:r>
              <a:rPr lang="en-US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style </a:t>
            </a: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which share his/her taste and fashion sense to friends over the internet. </a:t>
            </a:r>
            <a:r>
              <a:rPr lang="en-HK" i="1" dirty="0">
                <a:solidFill>
                  <a:schemeClr val="bg1"/>
                </a:solidFill>
                <a:ea typeface="Times New Roman" panose="02020603050405020304" pitchFamily="18" charset="0"/>
              </a:rPr>
              <a:t> </a:t>
            </a:r>
            <a:endParaRPr lang="en-HK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7E24C98-AA96-AD4F-9EF2-464932862B46}"/>
              </a:ext>
            </a:extLst>
          </p:cNvPr>
          <p:cNvSpPr/>
          <p:nvPr/>
        </p:nvSpPr>
        <p:spPr>
          <a:xfrm>
            <a:off x="9509761" y="6520614"/>
            <a:ext cx="2468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4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7A179D4-8B82-7447-A59A-F58B32844444}"/>
              </a:ext>
            </a:extLst>
          </p:cNvPr>
          <p:cNvSpPr/>
          <p:nvPr/>
        </p:nvSpPr>
        <p:spPr>
          <a:xfrm>
            <a:off x="9056665" y="80634"/>
            <a:ext cx="3031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>
                <a:solidFill>
                  <a:schemeClr val="bg1"/>
                </a:solidFill>
              </a:rPr>
              <a:t>Royalty-free photo sourced from www.pexels.com</a:t>
            </a:r>
            <a:endParaRPr lang="en-US" sz="10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B61817-66AB-2641-9A06-3BEE4B356833}"/>
              </a:ext>
            </a:extLst>
          </p:cNvPr>
          <p:cNvSpPr txBox="1">
            <a:spLocks/>
          </p:cNvSpPr>
          <p:nvPr/>
        </p:nvSpPr>
        <p:spPr>
          <a:xfrm>
            <a:off x="6096000" y="1145006"/>
            <a:ext cx="4899325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0" u="sng" dirty="0"/>
              <a:t>Chapter Activity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600" dirty="0"/>
              <a:t>SHOW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600" dirty="0"/>
              <a:t>YOUR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600" dirty="0"/>
              <a:t>OOTD!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A92F9-E00C-4A43-BAB0-084D32ECC9E0}"/>
              </a:ext>
            </a:extLst>
          </p:cNvPr>
          <p:cNvSpPr/>
          <p:nvPr/>
        </p:nvSpPr>
        <p:spPr>
          <a:xfrm>
            <a:off x="6005408" y="3779060"/>
            <a:ext cx="6082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Create your best look for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weekend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hangout with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friends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Take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 OOTD shot to post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on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social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medium platforms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Don’t forget to make 3 hashtags in the post: </a:t>
            </a:r>
          </a:p>
          <a:p>
            <a:pPr marL="342900" indent="-342900">
              <a:buAutoNum type="arabicPeriod"/>
            </a:pP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#1 OOTD </a:t>
            </a:r>
          </a:p>
          <a:p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#2 an adjective describing your look</a:t>
            </a:r>
          </a:p>
          <a:p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#3 any item you are wearing</a:t>
            </a:r>
            <a:endParaRPr lang="en-HK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966DA-66FA-D041-84D4-6F82783A16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820"/>
            <a:ext cx="5764330" cy="5764330"/>
          </a:xfrm>
          <a:prstGeom prst="rect">
            <a:avLst/>
          </a:prstGeom>
        </p:spPr>
      </p:pic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2F33014A-7786-E449-91BA-060AB3B4838A}"/>
              </a:ext>
            </a:extLst>
          </p:cNvPr>
          <p:cNvSpPr/>
          <p:nvPr/>
        </p:nvSpPr>
        <p:spPr>
          <a:xfrm>
            <a:off x="5159675" y="269820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827A31-004E-DD4E-A370-B036215CD652}"/>
              </a:ext>
            </a:extLst>
          </p:cNvPr>
          <p:cNvSpPr/>
          <p:nvPr/>
        </p:nvSpPr>
        <p:spPr>
          <a:xfrm>
            <a:off x="380890" y="6449680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r>
              <a:rPr lang="en-US" sz="1200" i="1" dirty="0" smtClean="0">
                <a:solidFill>
                  <a:schemeClr val="bg1"/>
                </a:solidFill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440779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405</Words>
  <Application>Microsoft Office PowerPoint</Application>
  <PresentationFormat>寬螢幕</PresentationFormat>
  <Paragraphs>56</Paragraphs>
  <Slides>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Avenir Next LT Pro</vt:lpstr>
      <vt:lpstr>Avenir Next LT Pro Light</vt:lpstr>
      <vt:lpstr>PMingLiU</vt:lpstr>
      <vt:lpstr>Arial</vt:lpstr>
      <vt:lpstr>Calibri</vt:lpstr>
      <vt:lpstr>Times New Roman</vt:lpstr>
      <vt:lpstr>GradientRiseVTI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WHAT IS OOTD?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20</cp:revision>
  <dcterms:created xsi:type="dcterms:W3CDTF">2020-09-27T08:59:45Z</dcterms:created>
  <dcterms:modified xsi:type="dcterms:W3CDTF">2021-09-20T02:11:55Z</dcterms:modified>
</cp:coreProperties>
</file>