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2"/>
    <p:restoredTop sz="94955"/>
  </p:normalViewPr>
  <p:slideViewPr>
    <p:cSldViewPr snapToGrid="0" snapToObjects="1">
      <p:cViewPr varScale="1">
        <p:scale>
          <a:sx n="62" d="100"/>
          <a:sy n="62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C14B3-EEE8-6549-8482-C4C3FCA537FF}" type="datetimeFigureOut">
              <a:rPr lang="en-US" smtClean="0"/>
              <a:t>2/22/2021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F946C-F05D-8D4C-8ADF-A9512DCC40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98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6F946C-F05D-8D4C-8ADF-A9512DCC40C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963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736A0-9F24-45BF-B389-F6478DB45C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28700"/>
            <a:ext cx="9144000" cy="2481263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4000" spc="7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3D85EF-076F-4C35-862A-BAFF685DD6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4376"/>
            <a:ext cx="9144000" cy="1433423"/>
          </a:xfrm>
        </p:spPr>
        <p:txBody>
          <a:bodyPr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b="1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221EC-BF54-4DDD-8900-F2027CDAD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13A3-10E9-421F-81BE-56E0786AB515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D5AB69-7069-48FB-8925-F2BA84129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9C32A-F7A5-4E3B-A28F-09C82341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35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997B-D473-47DE-8B7B-22AB6F31E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526035-4B81-4537-A22D-92C2E0DBB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C2A44D-F637-4017-BAA2-77756A386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5DABC0-2199-478F-BA77-33A651B6CB89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1DCE6-ED7D-417C-ABD4-41D61570F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AAF19A-FDAE-446A-A6B6-128F7F96A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913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96D838-45E9-4D61-AA4E-92A32B579F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457199"/>
            <a:ext cx="2628900" cy="5719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183D0-4392-4364-8A2D-C47A2AF7A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457199"/>
            <a:ext cx="7734300" cy="5719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A36C9-28D5-4820-84F1-E4B9F4E5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230C6-DF61-47F4-B8C5-1B70E884BF06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97EDC8-558D-4646-86D9-A5424CF2A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0B7537-E67A-411A-BBA4-061521D3D8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71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E99D7-1EE5-4262-9359-A0E2B73311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3080"/>
            <a:ext cx="10240903" cy="12334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DA1C5-272A-45C2-A11A-E7769A27D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114939"/>
            <a:ext cx="10240903" cy="395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DA15-1EAB-4524-9BB7-8A7DA82A2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2B50C-7EEE-46CD-BAF7-BBC4026D959A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B93B9-7818-489D-AFFB-B6EAD27FF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28D36-894E-4FCB-B8BB-84DE8994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06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64F1-5687-421F-B3DF-BA3C8DADC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0930" y="1709738"/>
            <a:ext cx="9966519" cy="2852737"/>
          </a:xfrm>
        </p:spPr>
        <p:txBody>
          <a:bodyPr anchor="b">
            <a:normAutofit/>
          </a:bodyPr>
          <a:lstStyle>
            <a:lvl1pPr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DBB876-5FD9-4964-BD37-6F05DAEBE32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80930" y="4976327"/>
            <a:ext cx="9966520" cy="1113323"/>
          </a:xfrm>
        </p:spPr>
        <p:txBody>
          <a:bodyPr>
            <a:normAutofit/>
          </a:bodyPr>
          <a:lstStyle>
            <a:lvl1pPr marL="0" indent="0">
              <a:buNone/>
              <a:defRPr sz="12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5EA80A-FCDD-4009-9A1F-8B5481786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211C4-AE09-4254-A5E3-6DA9B099C971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A3422-56D9-4942-BC63-831AED91F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D4B42A-AC2C-4FD8-AD0D-BECDD3846D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23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FDAF1-8359-4A0F-91B3-03E77C670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457200"/>
            <a:ext cx="10309745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1E3D3-6B33-4CA0-B06B-A8BB05CAB3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4054" y="1996141"/>
            <a:ext cx="4975746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29C334-815D-47FD-A9B5-E871E2864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6141"/>
            <a:ext cx="5181600" cy="41808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7975F2-7A90-4820-B90F-D28E31A35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42C3-E082-4760-93B2-E209268DD00C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3CFAD5-8AF8-4610-8324-85AA062E27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8CC8-C46E-4A10-8A83-7A251067E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0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E82B8-F9D9-4F53-A4A6-F12EB5F12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490" y="457200"/>
            <a:ext cx="9986898" cy="12334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F070CA-85E9-47C7-8564-FFA1AE34B9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8490" y="1681163"/>
            <a:ext cx="462908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938D4B1-41B3-4BF5-9076-A16984A81F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68490" y="2505075"/>
            <a:ext cx="46290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6A38DC-A016-4CFD-AC19-F24A9E0620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4816" y="1681163"/>
            <a:ext cx="501057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F930FA-8C00-42AB-B2D1-FE4E4BDB3C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4814" y="2505075"/>
            <a:ext cx="501057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B698E-FAE5-4F2C-AE0E-4FD281E8F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FC950-F824-48B9-B984-CAEE265865E5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C4BB6C-CAA4-4EA8-8EA1-65ADE056F2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BB6A12-0532-47CA-B070-232141CC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342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8FA1-831E-4AD6-B0D1-BA85E67A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457200"/>
            <a:ext cx="9982199" cy="1233488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E94142-C469-4B0E-8C01-C64BA28F5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E3A0F-68E7-4D17-BB84-ED1BA4F6AC6B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AFCE6-5C7E-438F-8D4A-21E15568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ACFD88-63EA-427F-978C-B7844D1A5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119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82A4F0-76A5-4852-982B-32B3B6857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7BC4F-EDA1-4BA2-BFF3-FE5B31CCB58B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750CFAE-4BEB-4272-A2E6-FDD9D6A03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3B71B7-74B7-4CF1-8FE0-F4863CD7D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94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432BE-C4E5-4F12-AB53-EBEF2B76B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18755" y="457200"/>
            <a:ext cx="3932237" cy="192143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AE7F57-4ABF-4BA4-A892-38857A02F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8130" y="987425"/>
            <a:ext cx="5707257" cy="487362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2E444-E5BD-443F-AB83-84D7CE0AB7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18755" y="2799184"/>
            <a:ext cx="3932237" cy="306980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1998A4-FD2F-4126-99C5-E2063AE02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E694C-1394-4838-A564-7380835C2E77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6457D3-F808-4DB2-9C9C-B185E71F2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31BC9B-21D1-4D2D-B02E-C887A02CA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684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43EC2-2D8C-4E8D-8CC7-967648014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8966" y="681135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66AF89-5FBD-43DD-958D-A5C608AE2E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34742" y="858417"/>
            <a:ext cx="5520645" cy="500263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770A545-2CE6-48C4-A725-EF68A3F1B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8966" y="2281335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4466B2-6FE6-4352-BBF9-84BCD946C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84B19-1A00-4EDB-8425-E1827A377364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991BC-29A5-4182-BD83-9D99D288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1C78F-6633-4604-8832-8E9D2DC7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769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BD4C0BBB-0042-4603-A226-6117F3FD5B3C}"/>
              </a:ext>
            </a:extLst>
          </p:cNvPr>
          <p:cNvSpPr/>
          <p:nvPr/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44F520-2598-460E-9F91-B02F60830CA2}"/>
              </a:ext>
            </a:extLst>
          </p:cNvPr>
          <p:cNvSpPr/>
          <p:nvPr/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478F2F-4F04-4604-9005-BF0CB1142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61666"/>
            <a:ext cx="9810376" cy="1659404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4A17D2-52AF-4B40-80A8-3E0DB855F2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810376" cy="385781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2E0AA-D5B3-4BCF-BA69-209D9B335A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10111" y="6409170"/>
            <a:ext cx="370239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spc="300" baseline="0">
                <a:solidFill>
                  <a:schemeClr val="bg1"/>
                </a:solidFill>
              </a:defRPr>
            </a:lvl1pPr>
          </a:lstStyle>
          <a:p>
            <a:fld id="{10076A27-8146-4F75-9851-A83577C6FD8A}" type="datetime2">
              <a:rPr lang="en-US" smtClean="0"/>
              <a:t>Monday, February 22,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A637-D86F-4FA1-985D-2D82456511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1" y="1912217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="1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2FA4D-A931-46BA-B767-29A6FD5AAD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9678" y="6408742"/>
            <a:ext cx="438652" cy="448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B9EAB3BA-07EE-4B64-A177-47C30D775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67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9" r:id="rId6"/>
    <p:sldLayoutId id="2147483834" r:id="rId7"/>
    <p:sldLayoutId id="2147483835" r:id="rId8"/>
    <p:sldLayoutId id="2147483836" r:id="rId9"/>
    <p:sldLayoutId id="2147483838" r:id="rId10"/>
    <p:sldLayoutId id="214748383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8" name="Rectangle 126">
            <a:extLst>
              <a:ext uri="{FF2B5EF4-FFF2-40B4-BE49-F238E27FC236}">
                <a16:creationId xmlns:a16="http://schemas.microsoft.com/office/drawing/2014/main" id="{3698ABF1-2D7A-4C8C-A41A-09574127467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Rectangle 128">
            <a:extLst>
              <a:ext uri="{FF2B5EF4-FFF2-40B4-BE49-F238E27FC236}">
                <a16:creationId xmlns:a16="http://schemas.microsoft.com/office/drawing/2014/main" id="{C5E160AE-3C66-4235-84C0-BD472DE6AC3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-17416"/>
            <a:ext cx="12192002" cy="6892832"/>
          </a:xfrm>
          <a:prstGeom prst="rect">
            <a:avLst/>
          </a:prstGeom>
          <a:gradFill>
            <a:gsLst>
              <a:gs pos="0">
                <a:schemeClr val="accent6"/>
              </a:gs>
              <a:gs pos="95000">
                <a:schemeClr val="accent5">
                  <a:alpha val="81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0" name="Rectangle 130">
            <a:extLst>
              <a:ext uri="{FF2B5EF4-FFF2-40B4-BE49-F238E27FC236}">
                <a16:creationId xmlns:a16="http://schemas.microsoft.com/office/drawing/2014/main" id="{A39CC7EE-929B-4FA6-BA5A-86D02B79241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4" y="4369578"/>
            <a:ext cx="12192004" cy="2505838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95000">
                <a:schemeClr val="accent2">
                  <a:alpha val="63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32">
            <a:extLst>
              <a:ext uri="{FF2B5EF4-FFF2-40B4-BE49-F238E27FC236}">
                <a16:creationId xmlns:a16="http://schemas.microsoft.com/office/drawing/2014/main" id="{94BB87F2-3BE0-433A-AD90-24CE82FBFE4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7191" y="-17416"/>
            <a:ext cx="11734809" cy="6892831"/>
          </a:xfrm>
          <a:prstGeom prst="rect">
            <a:avLst/>
          </a:prstGeom>
          <a:gradFill>
            <a:gsLst>
              <a:gs pos="22000">
                <a:schemeClr val="accent2">
                  <a:alpha val="43000"/>
                </a:schemeClr>
              </a:gs>
              <a:gs pos="99000">
                <a:schemeClr val="accent5">
                  <a:alpha val="33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val 134">
            <a:extLst>
              <a:ext uri="{FF2B5EF4-FFF2-40B4-BE49-F238E27FC236}">
                <a16:creationId xmlns:a16="http://schemas.microsoft.com/office/drawing/2014/main" id="{366B6A15-54B2-4DFA-B2EF-ED937D8CC3E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8417086">
            <a:off x="5496703" y="1105097"/>
            <a:ext cx="5005754" cy="5005754"/>
          </a:xfrm>
          <a:prstGeom prst="ellipse">
            <a:avLst/>
          </a:prstGeom>
          <a:gradFill>
            <a:gsLst>
              <a:gs pos="31000">
                <a:schemeClr val="accent6">
                  <a:lumMod val="75000"/>
                  <a:alpha val="0"/>
                </a:schemeClr>
              </a:gs>
              <a:gs pos="85000">
                <a:schemeClr val="accent6">
                  <a:alpha val="3700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72E67F06-E526-EC46-BCF8-1026BE82A690}"/>
              </a:ext>
            </a:extLst>
          </p:cNvPr>
          <p:cNvSpPr txBox="1">
            <a:spLocks/>
          </p:cNvSpPr>
          <p:nvPr/>
        </p:nvSpPr>
        <p:spPr>
          <a:xfrm>
            <a:off x="955783" y="4029574"/>
            <a:ext cx="11024014" cy="124392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cap="all" spc="600" dirty="0">
                <a:solidFill>
                  <a:schemeClr val="bg1"/>
                </a:solidFill>
              </a:rPr>
              <a:t>Fashion Design Basics and Image Building 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A60DA6D8-1AE1-42F8-808F-E247404A447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935529" y="-1495746"/>
            <a:ext cx="4739543" cy="7696200"/>
          </a:xfrm>
          <a:prstGeom prst="rect">
            <a:avLst/>
          </a:prstGeom>
          <a:gradFill>
            <a:gsLst>
              <a:gs pos="52000">
                <a:schemeClr val="accent5">
                  <a:lumMod val="60000"/>
                  <a:lumOff val="40000"/>
                  <a:alpha val="0"/>
                </a:schemeClr>
              </a:gs>
              <a:gs pos="99000">
                <a:schemeClr val="accent6">
                  <a:alpha val="25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6225A280-2775-0C4A-A059-69C41FA19961}"/>
              </a:ext>
            </a:extLst>
          </p:cNvPr>
          <p:cNvSpPr txBox="1">
            <a:spLocks/>
          </p:cNvSpPr>
          <p:nvPr/>
        </p:nvSpPr>
        <p:spPr>
          <a:xfrm>
            <a:off x="955783" y="2653523"/>
            <a:ext cx="6845553" cy="3531403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000" b="1" i="0" kern="1200" cap="all" spc="7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bg1"/>
                </a:solidFill>
              </a:rPr>
              <a:t>SECONDARY 2</a:t>
            </a:r>
          </a:p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bg1"/>
                </a:solidFill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0705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4671F-241F-7B41-9222-AF0CF66CA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531" y="348030"/>
            <a:ext cx="10240903" cy="1233488"/>
          </a:xfrm>
        </p:spPr>
        <p:txBody>
          <a:bodyPr>
            <a:normAutofit/>
          </a:bodyPr>
          <a:lstStyle/>
          <a:p>
            <a:r>
              <a:rPr lang="en-US" dirty="0"/>
              <a:t>ASSESSMENT 02:</a:t>
            </a:r>
            <a:br>
              <a:rPr lang="en-US" dirty="0"/>
            </a:br>
            <a:r>
              <a:rPr lang="en-US"/>
              <a:t>INSPIRATION </a:t>
            </a:r>
            <a:r>
              <a:rPr lang="en-US" smtClean="0"/>
              <a:t>BOARD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41987-5E8D-AA47-946F-44B9BF14A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8532" y="1937047"/>
            <a:ext cx="10240903" cy="39561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u="sng" dirty="0">
                <a:solidFill>
                  <a:schemeClr val="accent2"/>
                </a:solidFill>
              </a:rPr>
              <a:t>Learning outcome:</a:t>
            </a:r>
          </a:p>
          <a:p>
            <a:pPr marL="0" indent="0">
              <a:buNone/>
            </a:pPr>
            <a:r>
              <a:rPr lang="en-US" sz="1600" dirty="0"/>
              <a:t>Students are able to </a:t>
            </a:r>
            <a:r>
              <a:rPr lang="en-US" sz="1600" dirty="0" err="1"/>
              <a:t>summarise</a:t>
            </a:r>
            <a:r>
              <a:rPr lang="en-US" sz="1600" dirty="0"/>
              <a:t> their research idea and present in form of inspiration boards, that demonstrate his/her understanding on design elements, design principles and </a:t>
            </a:r>
            <a:r>
              <a:rPr lang="en-US" sz="1600" dirty="0" err="1"/>
              <a:t>colour</a:t>
            </a:r>
            <a:r>
              <a:rPr lang="en-US" sz="1600" dirty="0"/>
              <a:t> theories</a:t>
            </a:r>
          </a:p>
          <a:p>
            <a:pPr marL="0" indent="0">
              <a:buNone/>
            </a:pPr>
            <a:r>
              <a:rPr lang="en-US" sz="1600" u="sng" dirty="0">
                <a:solidFill>
                  <a:schemeClr val="accent2"/>
                </a:solidFill>
              </a:rPr>
              <a:t>Brief:</a:t>
            </a:r>
          </a:p>
          <a:p>
            <a:pPr marL="0" indent="0">
              <a:buNone/>
            </a:pPr>
            <a:r>
              <a:rPr lang="en-US" altLang="zh-TW" sz="1600" dirty="0"/>
              <a:t>S</a:t>
            </a:r>
            <a:r>
              <a:rPr lang="en-US" sz="1600" dirty="0" smtClean="0"/>
              <a:t>tudents </a:t>
            </a:r>
            <a:r>
              <a:rPr lang="en-US" sz="1600" dirty="0"/>
              <a:t>are required to create an inspiration board, based on the creative research completed in S1 (i.e. photos and other </a:t>
            </a:r>
            <a:r>
              <a:rPr lang="en-US" sz="1600"/>
              <a:t>inspirational </a:t>
            </a:r>
            <a:r>
              <a:rPr lang="en-US" sz="1600" smtClean="0"/>
              <a:t>materials </a:t>
            </a:r>
            <a:r>
              <a:rPr lang="en-US" sz="1600" dirty="0"/>
              <a:t>to reflect a clear fashion design direction. </a:t>
            </a:r>
          </a:p>
          <a:p>
            <a:pPr marL="0" indent="0">
              <a:buNone/>
            </a:pPr>
            <a:r>
              <a:rPr lang="en-US" sz="1600" u="sng" dirty="0">
                <a:solidFill>
                  <a:schemeClr val="accent2"/>
                </a:solidFill>
              </a:rPr>
              <a:t>Submission Format:</a:t>
            </a:r>
          </a:p>
          <a:p>
            <a:r>
              <a:rPr lang="en-US" sz="1600" dirty="0"/>
              <a:t>Physical collage or digital collage in A3 size </a:t>
            </a:r>
          </a:p>
          <a:p>
            <a:r>
              <a:rPr lang="en-US" sz="1600" dirty="0"/>
              <a:t>Compose of 6 – 8 images and keywords</a:t>
            </a:r>
          </a:p>
          <a:p>
            <a:r>
              <a:rPr lang="en-US" sz="1600" dirty="0"/>
              <a:t>3-mins presentation with elaboration in relation to design elements, design principles and </a:t>
            </a:r>
            <a:r>
              <a:rPr lang="en-US" sz="1600" dirty="0" err="1"/>
              <a:t>colour</a:t>
            </a:r>
            <a:r>
              <a:rPr lang="en-US" sz="1600" dirty="0"/>
              <a:t> theories</a:t>
            </a:r>
          </a:p>
          <a:p>
            <a:pPr marL="0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2148351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Office">
      <a:dk1>
        <a:srgbClr val="000000"/>
      </a:dk1>
      <a:lt1>
        <a:srgbClr val="FFFFFF"/>
      </a:lt1>
      <a:dk2>
        <a:srgbClr val="2E3948"/>
      </a:dk2>
      <a:lt2>
        <a:srgbClr val="E7E6E6"/>
      </a:lt2>
      <a:accent1>
        <a:srgbClr val="5A82CB"/>
      </a:accent1>
      <a:accent2>
        <a:srgbClr val="ED7D31"/>
      </a:accent2>
      <a:accent3>
        <a:srgbClr val="A3A3A3"/>
      </a:accent3>
      <a:accent4>
        <a:srgbClr val="CF9B00"/>
      </a:accent4>
      <a:accent5>
        <a:srgbClr val="5B9BD5"/>
      </a:accent5>
      <a:accent6>
        <a:srgbClr val="70AD47"/>
      </a:accent6>
      <a:hlink>
        <a:srgbClr val="D26012"/>
      </a:hlink>
      <a:folHlink>
        <a:srgbClr val="A9718D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117</Words>
  <Application>Microsoft Office PowerPoint</Application>
  <PresentationFormat>寬螢幕</PresentationFormat>
  <Paragraphs>13</Paragraphs>
  <Slides>2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Avenir Next LT Pro</vt:lpstr>
      <vt:lpstr>Avenir Next LT Pro Light</vt:lpstr>
      <vt:lpstr>Arial</vt:lpstr>
      <vt:lpstr>Calibri</vt:lpstr>
      <vt:lpstr>GradientRiseVTI</vt:lpstr>
      <vt:lpstr>PowerPoint 簡報</vt:lpstr>
      <vt:lpstr>ASSESSMENT 02: INSPIRATION BOARD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POON, Suk-mei Cindy</cp:lastModifiedBy>
  <cp:revision>6</cp:revision>
  <dcterms:created xsi:type="dcterms:W3CDTF">2020-09-28T08:43:38Z</dcterms:created>
  <dcterms:modified xsi:type="dcterms:W3CDTF">2021-02-22T01:57:09Z</dcterms:modified>
</cp:coreProperties>
</file>