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0" r:id="rId1"/>
  </p:sldMasterIdLst>
  <p:notesMasterIdLst>
    <p:notesMasterId r:id="rId4"/>
  </p:notesMasterIdLst>
  <p:sldIdLst>
    <p:sldId id="294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–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65" autoAdjust="0"/>
    <p:restoredTop sz="94422"/>
  </p:normalViewPr>
  <p:slideViewPr>
    <p:cSldViewPr snapToGrid="0" snapToObjects="1">
      <p:cViewPr varScale="1">
        <p:scale>
          <a:sx n="68" d="100"/>
          <a:sy n="68" d="100"/>
        </p:scale>
        <p:origin x="90" y="24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1C14B3-EEE8-6549-8482-C4C3FCA537FF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6F946C-F05D-8D4C-8ADF-A9512DCC4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98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F946C-F05D-8D4C-8ADF-A9512DCC40C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199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F946C-F05D-8D4C-8ADF-A9512DCC40C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368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736A0-9F24-45BF-B389-F6478DB45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28700"/>
            <a:ext cx="9144000" cy="2481263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4000" spc="75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3D85EF-076F-4C35-862A-BAFF685DD6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4376"/>
            <a:ext cx="9144000" cy="1433423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b="1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221EC-BF54-4DDD-8900-F2027CDAD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213A3-10E9-421F-81BE-56E0786AB515}" type="datetime2">
              <a:rPr lang="en-US" smtClean="0"/>
              <a:t>Monday, February 22,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5AB69-7069-48FB-8925-F2BA84129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9C32A-F7A5-4E3B-A28F-09C82341E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235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A997B-D473-47DE-8B7B-22AB6F31E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526035-4B81-4537-A22D-92C2E0DBB6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2A44D-F637-4017-BAA2-77756A386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ABC0-2199-478F-BA77-33A651B6CB89}" type="datetime2">
              <a:rPr lang="en-US" smtClean="0"/>
              <a:t>Monday, February 22,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1DCE6-ED7D-417C-ABD4-41D61570F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AF19A-FDAE-446A-A6B6-128F7F96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13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96D838-45E9-4D61-AA4E-92A32B579F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457199"/>
            <a:ext cx="2628900" cy="5719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183D0-4392-4364-8A2D-C47A2AF7A8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57199"/>
            <a:ext cx="7734300" cy="5719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A36C9-28D5-4820-84F1-E4B9F4E50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30C6-DF61-47F4-B8C5-1B70E884BF06}" type="datetime2">
              <a:rPr lang="en-US" smtClean="0"/>
              <a:t>Monday, February 22,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7EDC8-558D-4646-86D9-A5424CF2A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B7537-E67A-411A-BBA4-061521D3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712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E99D7-1EE5-4262-9359-A0E2B7331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3080"/>
            <a:ext cx="10240903" cy="12334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DA1C5-272A-45C2-A11A-E7769A27D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4939"/>
            <a:ext cx="10240903" cy="395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3DA15-1EAB-4524-9BB7-8A7DA82A2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2B50C-7EEE-46CD-BAF7-BBC4026D959A}" type="datetime2">
              <a:rPr lang="en-US" smtClean="0"/>
              <a:t>Monday, February 22,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B93B9-7818-489D-AFFB-B6EAD27FF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28D36-894E-4FCB-B8BB-84DE89949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106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964F1-5687-421F-B3DF-BA3C8DADC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930" y="1709738"/>
            <a:ext cx="9966519" cy="2852737"/>
          </a:xfrm>
        </p:spPr>
        <p:txBody>
          <a:bodyPr anchor="b">
            <a:normAutofit/>
          </a:bodyPr>
          <a:lstStyle>
            <a:lvl1pPr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DBB876-5FD9-4964-BD37-6F05DAEBE32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80930" y="4976327"/>
            <a:ext cx="9966520" cy="1113323"/>
          </a:xfrm>
        </p:spPr>
        <p:txBody>
          <a:bodyPr>
            <a:normAutofit/>
          </a:bodyPr>
          <a:lstStyle>
            <a:lvl1pPr marL="0" indent="0">
              <a:buNone/>
              <a:defRPr sz="1200" spc="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EA80A-FCDD-4009-9A1F-8B5481786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211C4-AE09-4254-A5E3-6DA9B099C971}" type="datetime2">
              <a:rPr lang="en-US" smtClean="0"/>
              <a:t>Monday, February 22,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A3422-56D9-4942-BC63-831AED91F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4B42A-AC2C-4FD8-AD0D-BECDD3846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523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FDAF1-8359-4A0F-91B3-03E77C670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054" y="457200"/>
            <a:ext cx="10309745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1E3D3-6B33-4CA0-B06B-A8BB05CAB3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4054" y="1996141"/>
            <a:ext cx="4975746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9C334-815D-47FD-A9B5-E871E2864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96141"/>
            <a:ext cx="5181600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7975F2-7A90-4820-B90F-D28E31A35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42C3-E082-4760-93B2-E209268DD00C}" type="datetime2">
              <a:rPr lang="en-US" smtClean="0"/>
              <a:t>Monday, February 22,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CFAD5-8AF8-4610-8324-85AA062E2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808CC8-C46E-4A10-8A83-7A251067E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02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E82B8-F9D9-4F53-A4A6-F12EB5F12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8490" y="457200"/>
            <a:ext cx="9986898" cy="12334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F070CA-85E9-47C7-8564-FFA1AE34B9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8490" y="1681163"/>
            <a:ext cx="462908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38D4B1-41B3-4BF5-9076-A16984A81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68490" y="2505075"/>
            <a:ext cx="46290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6A38DC-A016-4CFD-AC19-F24A9E0620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4816" y="1681163"/>
            <a:ext cx="501057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F930FA-8C00-42AB-B2D1-FE4E4BDB3C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4814" y="2505075"/>
            <a:ext cx="501057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8B698E-FAE5-4F2C-AE0E-4FD281E8F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FC950-F824-48B9-B984-CAEE265865E5}" type="datetime2">
              <a:rPr lang="en-US" smtClean="0"/>
              <a:t>Monday, February 22, 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C4BB6C-CAA4-4EA8-8EA1-65ADE056F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BB6A12-0532-47CA-B070-232141CC1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342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08FA1-831E-4AD6-B0D1-BA85E67A5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457200"/>
            <a:ext cx="9982199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E94142-C469-4B0E-8C01-C64BA28F5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3A0F-68E7-4D17-BB84-ED1BA4F6AC6B}" type="datetime2">
              <a:rPr lang="en-US" smtClean="0"/>
              <a:t>Monday, February 22,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AAFCE6-5C7E-438F-8D4A-21E155681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ACFD88-63EA-427F-978C-B7844D1A5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119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82A4F0-76A5-4852-982B-32B3B6857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BC4F-EDA1-4BA2-BFF3-FE5B31CCB58B}" type="datetime2">
              <a:rPr lang="en-US" smtClean="0"/>
              <a:t>Monday, February 22,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50CFAE-4BEB-4272-A2E6-FDD9D6A03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3B71B7-74B7-4CF1-8FE0-F4863CD7D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942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432BE-C4E5-4F12-AB53-EBEF2B76B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8755" y="457200"/>
            <a:ext cx="3932237" cy="192143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E7F57-4ABF-4BA4-A892-38857A02F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8130" y="987425"/>
            <a:ext cx="5707257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32E444-E5BD-443F-AB83-84D7CE0AB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18755" y="2799184"/>
            <a:ext cx="3932237" cy="306980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1998A4-FD2F-4126-99C5-E2063AE02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694C-1394-4838-A564-7380835C2E77}" type="datetime2">
              <a:rPr lang="en-US" smtClean="0"/>
              <a:t>Monday, February 22,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457D3-F808-4DB2-9C9C-B185E71F2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31BC9B-21D1-4D2D-B02E-C887A02C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684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43EC2-2D8C-4E8D-8CC7-967648014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966" y="681135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66AF89-5FBD-43DD-958D-A5C608AE2E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34742" y="858417"/>
            <a:ext cx="5520645" cy="50026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70A545-2CE6-48C4-A725-EF68A3F1B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8966" y="2281335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4466B2-6FE6-4352-BBF9-84BCD946C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4B19-1A00-4EDB-8425-E1827A377364}" type="datetime2">
              <a:rPr lang="en-US" smtClean="0"/>
              <a:t>Monday, February 22,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8991BC-29A5-4182-BD83-9D99D288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1C78F-6633-4604-8832-8E9D2DC76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769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</a:extLst>
          </p:cNvPr>
          <p:cNvSpPr/>
          <p:nvPr/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44F520-2598-460E-9F91-B02F60830CA2}"/>
              </a:ext>
            </a:extLst>
          </p:cNvPr>
          <p:cNvSpPr/>
          <p:nvPr/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478F2F-4F04-4604-9005-BF0CB1142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61666"/>
            <a:ext cx="9810376" cy="1659404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A17D2-52AF-4B40-80A8-3E0DB855F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810376" cy="38578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2E0AA-D5B3-4BCF-BA69-209D9B335A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10111" y="6409170"/>
            <a:ext cx="370239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chemeClr val="bg1"/>
                </a:solidFill>
              </a:defRPr>
            </a:lvl1pPr>
          </a:lstStyle>
          <a:p>
            <a:fld id="{10076A27-8146-4F75-9851-A83577C6FD8A}" type="datetime2">
              <a:rPr lang="en-US" smtClean="0"/>
              <a:t>Monday, February 22,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A637-D86F-4FA1-985D-2D82456511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1" y="1912217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2FA4D-A931-46BA-B767-29A6FD5AA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9678" y="6408742"/>
            <a:ext cx="43865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467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9" r:id="rId6"/>
    <p:sldLayoutId id="2147483834" r:id="rId7"/>
    <p:sldLayoutId id="2147483835" r:id="rId8"/>
    <p:sldLayoutId id="2147483836" r:id="rId9"/>
    <p:sldLayoutId id="2147483838" r:id="rId10"/>
    <p:sldLayoutId id="214748383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45EA7F1D-6737-4609-94CE-0E7C0CED7F9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A0FCA68-3497-4CB3-8C25-B6AE87EFE0C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0"/>
            <a:ext cx="12191999" cy="6858000"/>
          </a:xfrm>
          <a:prstGeom prst="rect">
            <a:avLst/>
          </a:prstGeom>
          <a:gradFill>
            <a:gsLst>
              <a:gs pos="0">
                <a:schemeClr val="accent4">
                  <a:alpha val="61000"/>
                </a:schemeClr>
              </a:gs>
              <a:gs pos="100000">
                <a:schemeClr val="accent2"/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AA3DC6B-18DE-4588-B321-8101DED541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80357" y="0"/>
            <a:ext cx="11711642" cy="6857998"/>
          </a:xfrm>
          <a:prstGeom prst="rect">
            <a:avLst/>
          </a:prstGeom>
          <a:gradFill>
            <a:gsLst>
              <a:gs pos="6000">
                <a:schemeClr val="accent6">
                  <a:lumMod val="75000"/>
                  <a:alpha val="93000"/>
                </a:schemeClr>
              </a:gs>
              <a:gs pos="100000">
                <a:schemeClr val="accent2">
                  <a:lumMod val="60000"/>
                  <a:lumOff val="40000"/>
                  <a:alpha val="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AA34BCD-93B4-45FF-9448-87F7C431175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038600" y="1494"/>
            <a:ext cx="8153399" cy="6399306"/>
          </a:xfrm>
          <a:prstGeom prst="rect">
            <a:avLst/>
          </a:prstGeom>
          <a:gradFill>
            <a:gsLst>
              <a:gs pos="22000">
                <a:schemeClr val="accent2">
                  <a:alpha val="68000"/>
                </a:schemeClr>
              </a:gs>
              <a:gs pos="99000">
                <a:schemeClr val="accent5"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5BF7F8F0-28A9-4A24-96A8-E5E423FBF9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988591">
            <a:off x="7897613" y="684022"/>
            <a:ext cx="5330585" cy="5218721"/>
          </a:xfrm>
          <a:custGeom>
            <a:avLst/>
            <a:gdLst>
              <a:gd name="connsiteX0" fmla="*/ 4721855 w 5330585"/>
              <a:gd name="connsiteY0" fmla="*/ 4361426 h 5218721"/>
              <a:gd name="connsiteX1" fmla="*/ 3457542 w 5330585"/>
              <a:gd name="connsiteY1" fmla="*/ 5211667 h 5218721"/>
              <a:gd name="connsiteX2" fmla="*/ 3430109 w 5330585"/>
              <a:gd name="connsiteY2" fmla="*/ 5218721 h 5218721"/>
              <a:gd name="connsiteX3" fmla="*/ 0 w 5330585"/>
              <a:gd name="connsiteY3" fmla="*/ 2647363 h 5218721"/>
              <a:gd name="connsiteX4" fmla="*/ 12834 w 5330585"/>
              <a:gd name="connsiteY4" fmla="*/ 2393199 h 5218721"/>
              <a:gd name="connsiteX5" fmla="*/ 2664828 w 5330585"/>
              <a:gd name="connsiteY5" fmla="*/ 0 h 5218721"/>
              <a:gd name="connsiteX6" fmla="*/ 5330585 w 5330585"/>
              <a:gd name="connsiteY6" fmla="*/ 2665757 h 5218721"/>
              <a:gd name="connsiteX7" fmla="*/ 4721855 w 5330585"/>
              <a:gd name="connsiteY7" fmla="*/ 4361426 h 5218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330585" h="5218721">
                <a:moveTo>
                  <a:pt x="4721855" y="4361426"/>
                </a:moveTo>
                <a:cubicBezTo>
                  <a:pt x="4395896" y="4756397"/>
                  <a:pt x="3958379" y="5055891"/>
                  <a:pt x="3457542" y="5211667"/>
                </a:cubicBezTo>
                <a:lnTo>
                  <a:pt x="3430109" y="5218721"/>
                </a:lnTo>
                <a:lnTo>
                  <a:pt x="0" y="2647363"/>
                </a:lnTo>
                <a:lnTo>
                  <a:pt x="12834" y="2393199"/>
                </a:lnTo>
                <a:cubicBezTo>
                  <a:pt x="149347" y="1048975"/>
                  <a:pt x="1284587" y="0"/>
                  <a:pt x="2664828" y="0"/>
                </a:cubicBezTo>
                <a:cubicBezTo>
                  <a:pt x="4137085" y="0"/>
                  <a:pt x="5330585" y="1193500"/>
                  <a:pt x="5330585" y="2665757"/>
                </a:cubicBezTo>
                <a:cubicBezTo>
                  <a:pt x="5330585" y="3309870"/>
                  <a:pt x="5102142" y="3900626"/>
                  <a:pt x="4721855" y="4361426"/>
                </a:cubicBezTo>
                <a:close/>
              </a:path>
            </a:pathLst>
          </a:custGeom>
          <a:gradFill>
            <a:gsLst>
              <a:gs pos="16000">
                <a:schemeClr val="accent6">
                  <a:alpha val="0"/>
                </a:schemeClr>
              </a:gs>
              <a:gs pos="85000">
                <a:schemeClr val="accent6">
                  <a:lumMod val="60000"/>
                  <a:lumOff val="40000"/>
                  <a:alpha val="2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DEE5410-5DAB-442C-8E7B-CDAB35E75B0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-3"/>
            <a:ext cx="12191999" cy="4399229"/>
          </a:xfrm>
          <a:prstGeom prst="rect">
            <a:avLst/>
          </a:prstGeom>
          <a:gradFill>
            <a:gsLst>
              <a:gs pos="22000">
                <a:schemeClr val="accent2">
                  <a:alpha val="49000"/>
                </a:schemeClr>
              </a:gs>
              <a:gs pos="99000">
                <a:schemeClr val="accent5">
                  <a:alpha val="62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20F04E-4AF8-EA43-81B4-6A5E25983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0282" y="1584183"/>
            <a:ext cx="9194096" cy="2431226"/>
          </a:xfrm>
        </p:spPr>
        <p:txBody>
          <a:bodyPr vert="horz" lIns="0" tIns="0" rIns="0" bIns="0" rtlCol="0" anchor="t">
            <a:normAutofit/>
          </a:bodyPr>
          <a:lstStyle/>
          <a:p>
            <a:pPr algn="r"/>
            <a:r>
              <a:rPr lang="en-US" sz="4400" spc="750" dirty="0">
                <a:solidFill>
                  <a:schemeClr val="bg1"/>
                </a:solidFill>
              </a:rPr>
              <a:t>Secondary 3</a:t>
            </a:r>
            <a:br>
              <a:rPr lang="en-US" sz="4400" spc="750" dirty="0">
                <a:solidFill>
                  <a:schemeClr val="bg1"/>
                </a:solidFill>
              </a:rPr>
            </a:br>
            <a:r>
              <a:rPr lang="en-US" sz="4400" spc="750" dirty="0">
                <a:solidFill>
                  <a:schemeClr val="bg1"/>
                </a:solidFill>
              </a:rPr>
              <a:t>assessment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ED0A625-5B0E-5D4F-8C52-09B81AA5A587}"/>
              </a:ext>
            </a:extLst>
          </p:cNvPr>
          <p:cNvSpPr txBox="1">
            <a:spLocks/>
          </p:cNvSpPr>
          <p:nvPr/>
        </p:nvSpPr>
        <p:spPr>
          <a:xfrm>
            <a:off x="4583745" y="4848848"/>
            <a:ext cx="7262780" cy="120432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i="0" kern="1200" cap="all" spc="7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US" sz="1400" spc="6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Fashion design basics and image building</a:t>
            </a:r>
          </a:p>
        </p:txBody>
      </p:sp>
    </p:spTree>
    <p:extLst>
      <p:ext uri="{BB962C8B-B14F-4D97-AF65-F5344CB8AC3E}">
        <p14:creationId xmlns:p14="http://schemas.microsoft.com/office/powerpoint/2010/main" val="1834623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1B43D-B25D-E340-8AB9-1E7F32C3C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896" y="438623"/>
            <a:ext cx="11198773" cy="1233488"/>
          </a:xfrm>
        </p:spPr>
        <p:txBody>
          <a:bodyPr/>
          <a:lstStyle/>
          <a:p>
            <a:r>
              <a:rPr lang="en-US" dirty="0"/>
              <a:t>Assessment 03: </a:t>
            </a:r>
            <a:br>
              <a:rPr lang="en-US" dirty="0"/>
            </a:br>
            <a:r>
              <a:rPr lang="en-US" dirty="0"/>
              <a:t>design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E66F6-C473-DD43-8DCE-895AAC3D4A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6896" y="1965917"/>
            <a:ext cx="11009587" cy="39561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u="sng" dirty="0">
                <a:solidFill>
                  <a:schemeClr val="accent2"/>
                </a:solidFill>
              </a:rPr>
              <a:t>Learning outcome:</a:t>
            </a:r>
          </a:p>
          <a:p>
            <a:pPr marL="0" indent="0">
              <a:buNone/>
            </a:pPr>
            <a:r>
              <a:rPr lang="en-US" sz="1600" dirty="0"/>
              <a:t>Students are able to </a:t>
            </a:r>
            <a:r>
              <a:rPr lang="en-HK" sz="1600" dirty="0"/>
              <a:t>interpret and present fashion design idea with proper application of visual, graphical and written communication skills with professional terminologies. </a:t>
            </a:r>
          </a:p>
          <a:p>
            <a:pPr marL="0" indent="0">
              <a:buNone/>
            </a:pPr>
            <a:r>
              <a:rPr lang="en-US" sz="1600" b="1" u="sng" dirty="0">
                <a:solidFill>
                  <a:schemeClr val="accent2"/>
                </a:solidFill>
              </a:rPr>
              <a:t>Brief:</a:t>
            </a:r>
          </a:p>
          <a:p>
            <a:pPr marL="0" indent="0">
              <a:buNone/>
            </a:pPr>
            <a:r>
              <a:rPr lang="en-US" altLang="zh-TW" sz="1600" dirty="0"/>
              <a:t>S</a:t>
            </a:r>
            <a:r>
              <a:rPr lang="en-US" sz="1600" dirty="0" smtClean="0"/>
              <a:t>tudents </a:t>
            </a:r>
            <a:r>
              <a:rPr lang="en-US" sz="1600" dirty="0"/>
              <a:t>are required to base on their inspiration boards created in S2 assessment, and to develop and design one full set of fashion design outfit (“Total look”). </a:t>
            </a:r>
          </a:p>
          <a:p>
            <a:pPr marL="0" indent="0">
              <a:buNone/>
            </a:pPr>
            <a:r>
              <a:rPr lang="en-US" sz="1600" b="1" u="sng" dirty="0">
                <a:solidFill>
                  <a:schemeClr val="accent2"/>
                </a:solidFill>
              </a:rPr>
              <a:t>Submission format:</a:t>
            </a:r>
          </a:p>
          <a:p>
            <a:pPr marL="0" indent="0">
              <a:buNone/>
            </a:pPr>
            <a:r>
              <a:rPr lang="en-US" sz="1600" dirty="0"/>
              <a:t>An A4 sized design board including the following: </a:t>
            </a:r>
          </a:p>
          <a:p>
            <a:r>
              <a:rPr lang="en-US" sz="1600" dirty="0"/>
              <a:t>1 x front and 1 x back view figure drawings in full-colour showing </a:t>
            </a:r>
            <a:r>
              <a:rPr lang="en-US" sz="1600" dirty="0" smtClean="0"/>
              <a:t>the outfit </a:t>
            </a:r>
            <a:r>
              <a:rPr lang="en-US" sz="1600" dirty="0"/>
              <a:t>design.</a:t>
            </a:r>
          </a:p>
          <a:p>
            <a:r>
              <a:rPr lang="en-US" sz="1600" dirty="0"/>
              <a:t>A short description (max. 50 words) </a:t>
            </a:r>
            <a:r>
              <a:rPr lang="en-US" sz="1600" dirty="0" smtClean="0"/>
              <a:t>to </a:t>
            </a:r>
            <a:r>
              <a:rPr lang="en-US" sz="1600" dirty="0"/>
              <a:t>introduce and </a:t>
            </a:r>
            <a:r>
              <a:rPr lang="en-US" sz="1600"/>
              <a:t>explain </a:t>
            </a:r>
            <a:r>
              <a:rPr lang="en-US" sz="1600" smtClean="0"/>
              <a:t>the design </a:t>
            </a:r>
            <a:r>
              <a:rPr lang="en-US" sz="1600" dirty="0"/>
              <a:t>concept.</a:t>
            </a:r>
          </a:p>
        </p:txBody>
      </p:sp>
    </p:spTree>
    <p:extLst>
      <p:ext uri="{BB962C8B-B14F-4D97-AF65-F5344CB8AC3E}">
        <p14:creationId xmlns:p14="http://schemas.microsoft.com/office/powerpoint/2010/main" val="3325673496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Office">
      <a:dk1>
        <a:srgbClr val="000000"/>
      </a:dk1>
      <a:lt1>
        <a:srgbClr val="FFFFFF"/>
      </a:lt1>
      <a:dk2>
        <a:srgbClr val="2E3948"/>
      </a:dk2>
      <a:lt2>
        <a:srgbClr val="E7E6E6"/>
      </a:lt2>
      <a:accent1>
        <a:srgbClr val="5A82CB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A9718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124</Words>
  <Application>Microsoft Office PowerPoint</Application>
  <PresentationFormat>寬螢幕</PresentationFormat>
  <Paragraphs>13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Avenir Next LT Pro</vt:lpstr>
      <vt:lpstr>Avenir Next LT Pro Light</vt:lpstr>
      <vt:lpstr>Arial</vt:lpstr>
      <vt:lpstr>Calibri</vt:lpstr>
      <vt:lpstr>GradientRiseVTI</vt:lpstr>
      <vt:lpstr>Secondary 3 assessment</vt:lpstr>
      <vt:lpstr>Assessment 03:  design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Secondary 2</dc:title>
  <dc:creator>HO HO TAK</dc:creator>
  <cp:lastModifiedBy>POON, Suk-mei Cindy</cp:lastModifiedBy>
  <cp:revision>16</cp:revision>
  <dcterms:created xsi:type="dcterms:W3CDTF">2020-09-25T07:09:53Z</dcterms:created>
  <dcterms:modified xsi:type="dcterms:W3CDTF">2021-02-22T02:07:29Z</dcterms:modified>
</cp:coreProperties>
</file>