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notesMasterIdLst>
    <p:notesMasterId r:id="rId12"/>
  </p:notesMasterIdLst>
  <p:sldIdLst>
    <p:sldId id="294" r:id="rId2"/>
    <p:sldId id="277" r:id="rId3"/>
    <p:sldId id="296" r:id="rId4"/>
    <p:sldId id="289" r:id="rId5"/>
    <p:sldId id="290" r:id="rId6"/>
    <p:sldId id="291" r:id="rId7"/>
    <p:sldId id="292" r:id="rId8"/>
    <p:sldId id="281" r:id="rId9"/>
    <p:sldId id="288" r:id="rId10"/>
    <p:sldId id="29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47" autoAdjust="0"/>
    <p:restoredTop sz="94377"/>
  </p:normalViewPr>
  <p:slideViewPr>
    <p:cSldViewPr snapToGrid="0" snapToObjects="1">
      <p:cViewPr>
        <p:scale>
          <a:sx n="120" d="100"/>
          <a:sy n="120" d="100"/>
        </p:scale>
        <p:origin x="822" y="-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1C14B3-EEE8-6549-8482-C4C3FCA537FF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6F946C-F05D-8D4C-8ADF-A9512DCC4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598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450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422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812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5578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5508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7681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069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3378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528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736A0-9F24-45BF-B389-F6478DB45C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28700"/>
            <a:ext cx="9144000" cy="2481263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000" spc="75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3D85EF-076F-4C35-862A-BAFF685DD6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4376"/>
            <a:ext cx="9144000" cy="1433423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b="1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E221EC-BF54-4DDD-8900-F2027CDAD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13A3-10E9-421F-81BE-56E0786AB515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D5AB69-7069-48FB-8925-F2BA84129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9C32A-F7A5-4E3B-A28F-09C82341E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35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A997B-D473-47DE-8B7B-22AB6F31E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526035-4B81-4537-A22D-92C2E0DBB6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2A44D-F637-4017-BAA2-77756A386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DABC0-2199-478F-BA77-33A651B6CB89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C1DCE6-ED7D-417C-ABD4-41D61570F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AF19A-FDAE-446A-A6B6-128F7F96A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13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96D838-45E9-4D61-AA4E-92A32B579F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457199"/>
            <a:ext cx="2628900" cy="5719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3183D0-4392-4364-8A2D-C47A2AF7A8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457199"/>
            <a:ext cx="7734300" cy="5719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4A36C9-28D5-4820-84F1-E4B9F4E50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230C6-DF61-47F4-B8C5-1B70E884BF06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7EDC8-558D-4646-86D9-A5424CF2A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B7537-E67A-411A-BBA4-061521D3D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712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E99D7-1EE5-4262-9359-A0E2B7331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3080"/>
            <a:ext cx="10240903" cy="12334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DA1C5-272A-45C2-A11A-E7769A27D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114939"/>
            <a:ext cx="10240903" cy="395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3DA15-1EAB-4524-9BB7-8A7DA82A2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2B50C-7EEE-46CD-BAF7-BBC4026D959A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B93B9-7818-489D-AFFB-B6EAD27FF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28D36-894E-4FCB-B8BB-84DE89949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106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964F1-5687-421F-B3DF-BA3C8DADC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930" y="1709738"/>
            <a:ext cx="9966519" cy="2852737"/>
          </a:xfrm>
        </p:spPr>
        <p:txBody>
          <a:bodyPr anchor="b">
            <a:normAutofit/>
          </a:bodyPr>
          <a:lstStyle>
            <a:lvl1pPr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DBB876-5FD9-4964-BD37-6F05DAEBE3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80930" y="4976327"/>
            <a:ext cx="9966520" cy="1113323"/>
          </a:xfrm>
        </p:spPr>
        <p:txBody>
          <a:bodyPr>
            <a:normAutofit/>
          </a:bodyPr>
          <a:lstStyle>
            <a:lvl1pPr marL="0" indent="0">
              <a:buNone/>
              <a:defRPr sz="1200" spc="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EA80A-FCDD-4009-9A1F-8B5481786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211C4-AE09-4254-A5E3-6DA9B099C971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4A3422-56D9-4942-BC63-831AED91F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D4B42A-AC2C-4FD8-AD0D-BECDD3846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523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FDAF1-8359-4A0F-91B3-03E77C670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054" y="457200"/>
            <a:ext cx="10309745" cy="123348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1E3D3-6B33-4CA0-B06B-A8BB05CAB3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4054" y="1996141"/>
            <a:ext cx="4975746" cy="41808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29C334-815D-47FD-A9B5-E871E28641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96141"/>
            <a:ext cx="5181600" cy="41808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7975F2-7A90-4820-B90F-D28E31A35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42C3-E082-4760-93B2-E209268DD00C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3CFAD5-8AF8-4610-8324-85AA062E2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808CC8-C46E-4A10-8A83-7A251067E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302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E82B8-F9D9-4F53-A4A6-F12EB5F12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490" y="457200"/>
            <a:ext cx="9986898" cy="123348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F070CA-85E9-47C7-8564-FFA1AE34B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8490" y="1681163"/>
            <a:ext cx="462908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38D4B1-41B3-4BF5-9076-A16984A81F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68490" y="2505075"/>
            <a:ext cx="462908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6A38DC-A016-4CFD-AC19-F24A9E0620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4816" y="1681163"/>
            <a:ext cx="501057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F930FA-8C00-42AB-B2D1-FE4E4BDB3C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4814" y="2505075"/>
            <a:ext cx="5010573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8B698E-FAE5-4F2C-AE0E-4FD281E8F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FC950-F824-48B9-B984-CAEE265865E5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C4BB6C-CAA4-4EA8-8EA1-65ADE056F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BB6A12-0532-47CA-B070-232141CC1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342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08FA1-831E-4AD6-B0D1-BA85E67A5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457200"/>
            <a:ext cx="9982199" cy="123348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E94142-C469-4B0E-8C01-C64BA28F5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3A0F-68E7-4D17-BB84-ED1BA4F6AC6B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AAFCE6-5C7E-438F-8D4A-21E155681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ACFD88-63EA-427F-978C-B7844D1A5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19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82A4F0-76A5-4852-982B-32B3B6857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BC4F-EDA1-4BA2-BFF3-FE5B31CCB58B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50CFAE-4BEB-4272-A2E6-FDD9D6A03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3B71B7-74B7-4CF1-8FE0-F4863CD7D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942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432BE-C4E5-4F12-AB53-EBEF2B76B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8755" y="457200"/>
            <a:ext cx="3932237" cy="192143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E7F57-4ABF-4BA4-A892-38857A02F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8130" y="987425"/>
            <a:ext cx="5707257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32E444-E5BD-443F-AB83-84D7CE0AB7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18755" y="2799184"/>
            <a:ext cx="3932237" cy="306980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1998A4-FD2F-4126-99C5-E2063AE02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E694C-1394-4838-A564-7380835C2E77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6457D3-F808-4DB2-9C9C-B185E71F2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31BC9B-21D1-4D2D-B02E-C887A02CA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684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43EC2-2D8C-4E8D-8CC7-967648014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966" y="68113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66AF89-5FBD-43DD-958D-A5C608AE2E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34742" y="858417"/>
            <a:ext cx="5520645" cy="50026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70A545-2CE6-48C4-A725-EF68A3F1BF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8966" y="2281335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4466B2-6FE6-4352-BBF9-84BCD946C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4B19-1A00-4EDB-8425-E1827A377364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8991BC-29A5-4182-BD83-9D99D2889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C1C78F-6633-4604-8832-8E9D2DC76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769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4C0BBB-0042-4603-A226-6117F3FD5B3C}"/>
              </a:ext>
            </a:extLst>
          </p:cNvPr>
          <p:cNvSpPr/>
          <p:nvPr/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44F520-2598-460E-9F91-B02F60830CA2}"/>
              </a:ext>
            </a:extLst>
          </p:cNvPr>
          <p:cNvSpPr/>
          <p:nvPr/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478F2F-4F04-4604-9005-BF0CB1142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61666"/>
            <a:ext cx="9810376" cy="1659404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4A17D2-52AF-4B40-80A8-3E0DB855F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810376" cy="385781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2E0AA-D5B3-4BCF-BA69-209D9B335A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10111" y="6409170"/>
            <a:ext cx="3702392" cy="448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chemeClr val="bg1"/>
                </a:solidFill>
              </a:defRPr>
            </a:lvl1pPr>
          </a:lstStyle>
          <a:p>
            <a:fld id="{10076A27-8146-4F75-9851-A83577C6FD8A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A637-D86F-4FA1-985D-2D82456511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1" y="1912217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F2FA4D-A931-46BA-B767-29A6FD5AAD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9678" y="6408742"/>
            <a:ext cx="438652" cy="448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467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9" r:id="rId6"/>
    <p:sldLayoutId id="2147483834" r:id="rId7"/>
    <p:sldLayoutId id="2147483835" r:id="rId8"/>
    <p:sldLayoutId id="2147483836" r:id="rId9"/>
    <p:sldLayoutId id="2147483838" r:id="rId10"/>
    <p:sldLayoutId id="2147483837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iff"/><Relationship Id="rId5" Type="http://schemas.openxmlformats.org/officeDocument/2006/relationships/image" Target="../media/image4.tiff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tiff"/><Relationship Id="rId4" Type="http://schemas.openxmlformats.org/officeDocument/2006/relationships/image" Target="../media/image7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07CE0ED-670A-44ED-9267-236A77A513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055566-9B78-4577-BB88-C1E139BA11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7" y="1"/>
            <a:ext cx="12192003" cy="6858000"/>
          </a:xfrm>
          <a:prstGeom prst="rect">
            <a:avLst/>
          </a:prstGeom>
          <a:gradFill>
            <a:gsLst>
              <a:gs pos="0">
                <a:schemeClr val="accent6"/>
              </a:gs>
              <a:gs pos="100000">
                <a:schemeClr val="accent5">
                  <a:alpha val="83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456B12-3135-4942-BC5C-B111CAEFE6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7200" y="-2"/>
            <a:ext cx="11733692" cy="686906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48000"/>
                </a:schemeClr>
              </a:gs>
              <a:gs pos="99000">
                <a:schemeClr val="accent2">
                  <a:alpha val="57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4EA8068-5C49-4225-8B62-3E3C30BF7C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0886" cy="6880604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19000"/>
                </a:schemeClr>
              </a:gs>
              <a:gs pos="99000">
                <a:schemeClr val="accent2">
                  <a:alpha val="21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0EE5648-70CA-4800-81EE-40F5CD1A38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895039" y="-2895044"/>
            <a:ext cx="6400799" cy="12190885"/>
          </a:xfrm>
          <a:prstGeom prst="rect">
            <a:avLst/>
          </a:prstGeom>
          <a:gradFill>
            <a:gsLst>
              <a:gs pos="8000">
                <a:schemeClr val="accent5">
                  <a:alpha val="38000"/>
                </a:schemeClr>
              </a:gs>
              <a:gs pos="100000">
                <a:schemeClr val="accent6">
                  <a:lumMod val="75000"/>
                  <a:alpha val="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20F04E-4AF8-EA43-81B4-6A5E25983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8341" y="2224846"/>
            <a:ext cx="6498525" cy="3102528"/>
          </a:xfrm>
        </p:spPr>
        <p:txBody>
          <a:bodyPr vert="horz" lIns="0" tIns="0" rIns="0" bIns="0" rtlCol="0" anchor="b">
            <a:normAutofit/>
          </a:bodyPr>
          <a:lstStyle/>
          <a:p>
            <a:r>
              <a:rPr lang="en-US" sz="4400" spc="750" dirty="0">
                <a:solidFill>
                  <a:schemeClr val="bg1"/>
                </a:solidFill>
              </a:rPr>
              <a:t>Material inspirations for fashion design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ED0A625-5B0E-5D4F-8C52-09B81AA5A587}"/>
              </a:ext>
            </a:extLst>
          </p:cNvPr>
          <p:cNvSpPr txBox="1">
            <a:spLocks/>
          </p:cNvSpPr>
          <p:nvPr/>
        </p:nvSpPr>
        <p:spPr>
          <a:xfrm>
            <a:off x="4538337" y="1028699"/>
            <a:ext cx="6498525" cy="10796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en-US" sz="1400" spc="6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Chapter 1</a:t>
            </a:r>
          </a:p>
        </p:txBody>
      </p:sp>
      <p:sp>
        <p:nvSpPr>
          <p:cNvPr id="30" name="Rectangle 21">
            <a:extLst>
              <a:ext uri="{FF2B5EF4-FFF2-40B4-BE49-F238E27FC236}">
                <a16:creationId xmlns:a16="http://schemas.microsoft.com/office/drawing/2014/main" id="{5C865637-A524-441B-A1B6-6D38BF9B17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9708" y="1420764"/>
            <a:ext cx="6857999" cy="4038605"/>
          </a:xfrm>
          <a:prstGeom prst="rect">
            <a:avLst/>
          </a:prstGeom>
          <a:gradFill>
            <a:gsLst>
              <a:gs pos="0">
                <a:schemeClr val="accent5">
                  <a:alpha val="0"/>
                </a:schemeClr>
              </a:gs>
              <a:gs pos="99000">
                <a:schemeClr val="accent4">
                  <a:lumMod val="60000"/>
                  <a:lumOff val="40000"/>
                  <a:alpha val="60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23">
            <a:extLst>
              <a:ext uri="{FF2B5EF4-FFF2-40B4-BE49-F238E27FC236}">
                <a16:creationId xmlns:a16="http://schemas.microsoft.com/office/drawing/2014/main" id="{7559A662-54F5-47C0-8F66-AEA2B861C0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168948">
            <a:off x="1535724" y="1053996"/>
            <a:ext cx="5005754" cy="5005754"/>
          </a:xfrm>
          <a:prstGeom prst="ellipse">
            <a:avLst/>
          </a:prstGeom>
          <a:gradFill>
            <a:gsLst>
              <a:gs pos="31000">
                <a:schemeClr val="accent6">
                  <a:alpha val="0"/>
                </a:schemeClr>
              </a:gs>
              <a:gs pos="85000">
                <a:schemeClr val="accent6">
                  <a:lumMod val="60000"/>
                  <a:lumOff val="40000"/>
                  <a:alpha val="2100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623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5845DB3-BF6B-E946-9928-A19EA4C5505C}"/>
              </a:ext>
            </a:extLst>
          </p:cNvPr>
          <p:cNvSpPr/>
          <p:nvPr/>
        </p:nvSpPr>
        <p:spPr>
          <a:xfrm>
            <a:off x="322403" y="4041850"/>
            <a:ext cx="33937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pc="700" dirty="0">
                <a:solidFill>
                  <a:schemeClr val="bg1"/>
                </a:solidFill>
              </a:rPr>
              <a:t>What is the </a:t>
            </a:r>
          </a:p>
          <a:p>
            <a:r>
              <a:rPr lang="en-US" spc="700" dirty="0">
                <a:solidFill>
                  <a:schemeClr val="bg1"/>
                </a:solidFill>
              </a:rPr>
              <a:t>Difference?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7E6DAB5-C4D3-064D-9968-1DCB98182B6B}"/>
              </a:ext>
            </a:extLst>
          </p:cNvPr>
          <p:cNvSpPr/>
          <p:nvPr/>
        </p:nvSpPr>
        <p:spPr>
          <a:xfrm>
            <a:off x="9226560" y="107464"/>
            <a:ext cx="29046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spc="700" dirty="0"/>
              <a:t>FABRICS &amp; FIBERS</a:t>
            </a:r>
            <a:endParaRPr lang="en-US" sz="1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5E01724-365A-E849-929B-CC90CE60437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5146" y="1732287"/>
            <a:ext cx="3276656" cy="436493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CBFD2C3-592C-AE4F-8D42-F6A3C96DE894}"/>
              </a:ext>
            </a:extLst>
          </p:cNvPr>
          <p:cNvSpPr/>
          <p:nvPr/>
        </p:nvSpPr>
        <p:spPr>
          <a:xfrm>
            <a:off x="8765698" y="2795835"/>
            <a:ext cx="3184103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spcAft>
                <a:spcPts val="600"/>
              </a:spcAft>
            </a:pPr>
            <a:r>
              <a:rPr lang="en-US" sz="1600" b="1" dirty="0"/>
              <a:t>A knitted fabric </a:t>
            </a:r>
            <a:r>
              <a:rPr lang="en-US" sz="1600" b="1" dirty="0" smtClean="0"/>
              <a:t>is </a:t>
            </a:r>
            <a:r>
              <a:rPr lang="en-US" sz="1600" b="1" dirty="0"/>
              <a:t>constructed from interlocking</a:t>
            </a:r>
          </a:p>
          <a:p>
            <a:pPr lvl="0">
              <a:lnSpc>
                <a:spcPct val="120000"/>
              </a:lnSpc>
              <a:spcAft>
                <a:spcPts val="600"/>
              </a:spcAft>
            </a:pPr>
            <a:r>
              <a:rPr lang="en-US" sz="1600" b="1" dirty="0"/>
              <a:t>action of loops made from yarn, giving the fabric itself stretch ability</a:t>
            </a:r>
          </a:p>
        </p:txBody>
      </p:sp>
      <p:pic>
        <p:nvPicPr>
          <p:cNvPr id="1028" name="Picture 4" descr="Photo Of Person Holding Wool ">
            <a:extLst>
              <a:ext uri="{FF2B5EF4-FFF2-40B4-BE49-F238E27FC236}">
                <a16:creationId xmlns:a16="http://schemas.microsoft.com/office/drawing/2014/main" id="{9D6F3AAC-5A92-3040-B2FF-71272C27F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727102" y="0"/>
            <a:ext cx="9575801" cy="638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C4F26F9B-A5B8-D645-ACD1-6422F11979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48417" y="1021565"/>
            <a:ext cx="5701666" cy="3343450"/>
          </a:xfrm>
        </p:spPr>
        <p:txBody>
          <a:bodyPr anchor="t">
            <a:normAutofit/>
          </a:bodyPr>
          <a:lstStyle/>
          <a:p>
            <a:pPr algn="l"/>
            <a:r>
              <a:rPr lang="en-US" sz="2800" spc="700" dirty="0">
                <a:solidFill>
                  <a:schemeClr val="bg1"/>
                </a:solidFill>
                <a:highlight>
                  <a:srgbClr val="000000"/>
                </a:highlight>
              </a:rPr>
              <a:t>knitted FABRICS</a:t>
            </a:r>
            <a:endParaRPr lang="en-HK" sz="2800" dirty="0">
              <a:solidFill>
                <a:schemeClr val="bg1"/>
              </a:solidFill>
              <a:highlight>
                <a:srgbClr val="000000"/>
              </a:highligh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87AD6D6-B1AC-1442-8588-E3B35F8D4453}"/>
              </a:ext>
            </a:extLst>
          </p:cNvPr>
          <p:cNvSpPr/>
          <p:nvPr/>
        </p:nvSpPr>
        <p:spPr>
          <a:xfrm>
            <a:off x="9671024" y="6517572"/>
            <a:ext cx="198323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800" i="1" dirty="0">
                <a:solidFill>
                  <a:schemeClr val="bg1"/>
                </a:solidFill>
              </a:rPr>
              <a:t>Royalty-free photo sourced from </a:t>
            </a:r>
            <a:r>
              <a:rPr lang="en-US" sz="800" i="1" dirty="0" err="1" smtClean="0">
                <a:solidFill>
                  <a:schemeClr val="bg1"/>
                </a:solidFill>
              </a:rPr>
              <a:t>Pexels</a:t>
            </a:r>
            <a:r>
              <a:rPr lang="en-US" sz="800" i="1" dirty="0" smtClean="0">
                <a:solidFill>
                  <a:schemeClr val="bg1"/>
                </a:solidFill>
              </a:rPr>
              <a:t>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05169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3854BDE-FF36-0C4C-80AB-ECABD9093C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E298EF-ED59-2544-A8C0-5E2C8BE997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1108" y="-400792"/>
            <a:ext cx="5344886" cy="4062547"/>
          </a:xfrm>
        </p:spPr>
        <p:txBody>
          <a:bodyPr anchor="b">
            <a:normAutofit/>
          </a:bodyPr>
          <a:lstStyle/>
          <a:p>
            <a:pPr algn="l"/>
            <a:r>
              <a:rPr lang="en-US" spc="700" dirty="0">
                <a:solidFill>
                  <a:schemeClr val="bg1"/>
                </a:solidFill>
              </a:rPr>
              <a:t>FABRICS </a:t>
            </a:r>
            <a:br>
              <a:rPr lang="en-US" spc="700" dirty="0">
                <a:solidFill>
                  <a:schemeClr val="bg1"/>
                </a:solidFill>
              </a:rPr>
            </a:br>
            <a:r>
              <a:rPr lang="en-US" spc="700" dirty="0">
                <a:solidFill>
                  <a:schemeClr val="bg1"/>
                </a:solidFill>
              </a:rPr>
              <a:t>&amp; </a:t>
            </a:r>
            <a:r>
              <a:rPr lang="en-US" spc="700" dirty="0" err="1">
                <a:solidFill>
                  <a:schemeClr val="bg1"/>
                </a:solidFill>
              </a:rPr>
              <a:t>FIBreS</a:t>
            </a:r>
            <a:endParaRPr lang="en-HK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7469E2-2231-E741-AD07-117AAB6BBEE9}"/>
              </a:ext>
            </a:extLst>
          </p:cNvPr>
          <p:cNvSpPr/>
          <p:nvPr/>
        </p:nvSpPr>
        <p:spPr>
          <a:xfrm>
            <a:off x="9671024" y="6517572"/>
            <a:ext cx="198323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800" i="1" dirty="0">
                <a:solidFill>
                  <a:schemeClr val="bg1"/>
                </a:solidFill>
              </a:rPr>
              <a:t>Royalty-free photo sourced from </a:t>
            </a:r>
            <a:r>
              <a:rPr lang="en-US" sz="800" i="1" dirty="0" err="1" smtClean="0">
                <a:solidFill>
                  <a:schemeClr val="bg1"/>
                </a:solidFill>
              </a:rPr>
              <a:t>Pexels</a:t>
            </a:r>
            <a:r>
              <a:rPr lang="en-US" sz="800" i="1" dirty="0" smtClean="0">
                <a:solidFill>
                  <a:schemeClr val="bg1"/>
                </a:solidFill>
              </a:rPr>
              <a:t>.</a:t>
            </a:r>
            <a:endParaRPr lang="en-US" sz="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96516D-C988-D748-AA51-4C9D15E1573C}"/>
              </a:ext>
            </a:extLst>
          </p:cNvPr>
          <p:cNvSpPr/>
          <p:nvPr/>
        </p:nvSpPr>
        <p:spPr>
          <a:xfrm>
            <a:off x="4971412" y="2472873"/>
            <a:ext cx="6979583" cy="124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spcAft>
                <a:spcPts val="600"/>
              </a:spcAft>
            </a:pPr>
            <a:r>
              <a:rPr lang="en-US" b="1" dirty="0">
                <a:solidFill>
                  <a:schemeClr val="bg1"/>
                </a:solidFill>
              </a:rPr>
              <a:t>What is the composition of </a:t>
            </a:r>
            <a:r>
              <a:rPr lang="en-US" b="1" dirty="0" smtClean="0">
                <a:solidFill>
                  <a:schemeClr val="bg1"/>
                </a:solidFill>
              </a:rPr>
              <a:t> fabrics?</a:t>
            </a:r>
            <a:endParaRPr lang="en-US" b="1" dirty="0">
              <a:solidFill>
                <a:schemeClr val="bg1"/>
              </a:solidFill>
            </a:endParaRPr>
          </a:p>
          <a:p>
            <a:pPr lvl="0">
              <a:lnSpc>
                <a:spcPct val="120000"/>
              </a:lnSpc>
              <a:spcAft>
                <a:spcPts val="600"/>
              </a:spcAft>
            </a:pPr>
            <a:r>
              <a:rPr lang="en-US" b="1" dirty="0" smtClean="0">
                <a:solidFill>
                  <a:schemeClr val="bg1"/>
                </a:solidFill>
              </a:rPr>
              <a:t>What are the sources of </a:t>
            </a:r>
            <a:r>
              <a:rPr lang="en-US" b="1" dirty="0" err="1" smtClean="0">
                <a:solidFill>
                  <a:schemeClr val="bg1"/>
                </a:solidFill>
              </a:rPr>
              <a:t>fibres</a:t>
            </a:r>
            <a:r>
              <a:rPr lang="en-US" b="1" dirty="0" smtClean="0">
                <a:solidFill>
                  <a:schemeClr val="bg1"/>
                </a:solidFill>
              </a:rPr>
              <a:t>, natural </a:t>
            </a:r>
            <a:r>
              <a:rPr lang="en-US" b="1" dirty="0">
                <a:solidFill>
                  <a:schemeClr val="bg1"/>
                </a:solidFill>
              </a:rPr>
              <a:t>or </a:t>
            </a:r>
            <a:r>
              <a:rPr lang="en-US" b="1" dirty="0" smtClean="0">
                <a:solidFill>
                  <a:schemeClr val="bg1"/>
                </a:solidFill>
              </a:rPr>
              <a:t>man-made?</a:t>
            </a:r>
            <a:endParaRPr lang="en-US" b="1" dirty="0">
              <a:solidFill>
                <a:schemeClr val="bg1"/>
              </a:solidFill>
            </a:endParaRPr>
          </a:p>
          <a:p>
            <a:pPr lvl="0">
              <a:lnSpc>
                <a:spcPct val="120000"/>
              </a:lnSpc>
              <a:spcAft>
                <a:spcPts val="600"/>
              </a:spcAft>
            </a:pPr>
            <a:r>
              <a:rPr lang="en-US" b="1" dirty="0">
                <a:solidFill>
                  <a:schemeClr val="bg1"/>
                </a:solidFill>
              </a:rPr>
              <a:t>How </a:t>
            </a:r>
            <a:r>
              <a:rPr lang="en-US" b="1" dirty="0" smtClean="0">
                <a:solidFill>
                  <a:schemeClr val="bg1"/>
                </a:solidFill>
              </a:rPr>
              <a:t>are fabrics </a:t>
            </a:r>
            <a:r>
              <a:rPr lang="en-US" b="1" dirty="0">
                <a:solidFill>
                  <a:schemeClr val="bg1"/>
                </a:solidFill>
              </a:rPr>
              <a:t>constructed?</a:t>
            </a:r>
          </a:p>
        </p:txBody>
      </p:sp>
    </p:spTree>
    <p:extLst>
      <p:ext uri="{BB962C8B-B14F-4D97-AF65-F5344CB8AC3E}">
        <p14:creationId xmlns:p14="http://schemas.microsoft.com/office/powerpoint/2010/main" val="3064662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1AB599-6290-BE4C-9786-EF31BC261AD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38152" y="2171015"/>
            <a:ext cx="2178624" cy="2917726"/>
          </a:xfrm>
          <a:prstGeom prst="rect">
            <a:avLst/>
          </a:prstGeom>
        </p:spPr>
      </p:pic>
      <p:pic>
        <p:nvPicPr>
          <p:cNvPr id="2050" name="Picture 2" descr="Six Gray Yarns">
            <a:extLst>
              <a:ext uri="{FF2B5EF4-FFF2-40B4-BE49-F238E27FC236}">
                <a16:creationId xmlns:a16="http://schemas.microsoft.com/office/drawing/2014/main" id="{45061B14-754D-FC4B-8B53-D73659AFD1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99253" y="2171015"/>
            <a:ext cx="1914411" cy="2917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FFD70DA8-5BEF-5949-9037-691D10DCCC00}"/>
              </a:ext>
            </a:extLst>
          </p:cNvPr>
          <p:cNvSpPr/>
          <p:nvPr/>
        </p:nvSpPr>
        <p:spPr>
          <a:xfrm>
            <a:off x="9671024" y="6517572"/>
            <a:ext cx="198323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800" i="1" dirty="0">
                <a:solidFill>
                  <a:schemeClr val="bg1"/>
                </a:solidFill>
              </a:rPr>
              <a:t>Royalty-free photo sourced from </a:t>
            </a:r>
            <a:r>
              <a:rPr lang="en-US" sz="800" i="1" dirty="0" err="1" smtClean="0">
                <a:solidFill>
                  <a:schemeClr val="bg1"/>
                </a:solidFill>
              </a:rPr>
              <a:t>Pexels</a:t>
            </a:r>
            <a:r>
              <a:rPr lang="en-US" sz="800" i="1" dirty="0" smtClean="0">
                <a:solidFill>
                  <a:schemeClr val="bg1"/>
                </a:solidFill>
              </a:rPr>
              <a:t>.</a:t>
            </a:r>
            <a:endParaRPr lang="en-US" sz="800" dirty="0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89086FA3-47AE-0040-859B-178A2F3A06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12703" y="2811505"/>
            <a:ext cx="3370194" cy="123896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YARN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B655841-7261-D64A-A126-6172BD5A98B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780" y="2171015"/>
            <a:ext cx="2769052" cy="291772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1C87D80-0A04-AC42-87B8-A1A8BD459F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60175" y="2143670"/>
            <a:ext cx="2825423" cy="2942241"/>
          </a:xfrm>
          <a:prstGeom prst="rect">
            <a:avLst/>
          </a:prstGeom>
        </p:spPr>
      </p:pic>
      <p:sp>
        <p:nvSpPr>
          <p:cNvPr id="27" name="Title 16">
            <a:extLst>
              <a:ext uri="{FF2B5EF4-FFF2-40B4-BE49-F238E27FC236}">
                <a16:creationId xmlns:a16="http://schemas.microsoft.com/office/drawing/2014/main" id="{E79506A1-7475-1340-851D-450D5941314E}"/>
              </a:ext>
            </a:extLst>
          </p:cNvPr>
          <p:cNvSpPr txBox="1">
            <a:spLocks/>
          </p:cNvSpPr>
          <p:nvPr/>
        </p:nvSpPr>
        <p:spPr>
          <a:xfrm>
            <a:off x="8687790" y="2851982"/>
            <a:ext cx="3370194" cy="123896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i="0" kern="1200" cap="all" spc="7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FABRIC</a:t>
            </a:r>
          </a:p>
        </p:txBody>
      </p:sp>
      <p:sp>
        <p:nvSpPr>
          <p:cNvPr id="28" name="Title 16">
            <a:extLst>
              <a:ext uri="{FF2B5EF4-FFF2-40B4-BE49-F238E27FC236}">
                <a16:creationId xmlns:a16="http://schemas.microsoft.com/office/drawing/2014/main" id="{339B3B5B-F1B4-F442-98D0-1F6372973E5C}"/>
              </a:ext>
            </a:extLst>
          </p:cNvPr>
          <p:cNvSpPr txBox="1">
            <a:spLocks/>
          </p:cNvSpPr>
          <p:nvPr/>
        </p:nvSpPr>
        <p:spPr>
          <a:xfrm>
            <a:off x="376110" y="2791330"/>
            <a:ext cx="3370194" cy="123896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i="0" kern="1200" cap="all" spc="7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FIBRE</a:t>
            </a:r>
          </a:p>
        </p:txBody>
      </p:sp>
      <p:sp>
        <p:nvSpPr>
          <p:cNvPr id="22" name="Right Arrow 21">
            <a:extLst>
              <a:ext uri="{FF2B5EF4-FFF2-40B4-BE49-F238E27FC236}">
                <a16:creationId xmlns:a16="http://schemas.microsoft.com/office/drawing/2014/main" id="{098B84EF-ED01-DA46-B262-46AB6807A0A1}"/>
              </a:ext>
            </a:extLst>
          </p:cNvPr>
          <p:cNvSpPr/>
          <p:nvPr/>
        </p:nvSpPr>
        <p:spPr>
          <a:xfrm>
            <a:off x="3494212" y="3313175"/>
            <a:ext cx="1165758" cy="907190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C0C0C0"/>
              </a:highlight>
            </a:endParaRPr>
          </a:p>
        </p:txBody>
      </p:sp>
      <p:sp>
        <p:nvSpPr>
          <p:cNvPr id="29" name="Right Arrow 28">
            <a:extLst>
              <a:ext uri="{FF2B5EF4-FFF2-40B4-BE49-F238E27FC236}">
                <a16:creationId xmlns:a16="http://schemas.microsoft.com/office/drawing/2014/main" id="{14ADBB34-B29D-BB41-BA82-F373FC1C32BD}"/>
              </a:ext>
            </a:extLst>
          </p:cNvPr>
          <p:cNvSpPr/>
          <p:nvPr/>
        </p:nvSpPr>
        <p:spPr>
          <a:xfrm>
            <a:off x="7740085" y="3313175"/>
            <a:ext cx="1165758" cy="907190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07CFBD3-1C66-4643-91AF-DA1EF19754AF}"/>
              </a:ext>
            </a:extLst>
          </p:cNvPr>
          <p:cNvSpPr/>
          <p:nvPr/>
        </p:nvSpPr>
        <p:spPr>
          <a:xfrm>
            <a:off x="3422832" y="5398729"/>
            <a:ext cx="1119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Spinning</a:t>
            </a:r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45B0222-54B8-0749-9E9B-0FC445E9B956}"/>
              </a:ext>
            </a:extLst>
          </p:cNvPr>
          <p:cNvSpPr/>
          <p:nvPr/>
        </p:nvSpPr>
        <p:spPr>
          <a:xfrm>
            <a:off x="7557978" y="5398729"/>
            <a:ext cx="1529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Constructing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05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close up of a person wearing a shirt and tie&#10;&#10;Description automatically generated">
            <a:extLst>
              <a:ext uri="{FF2B5EF4-FFF2-40B4-BE49-F238E27FC236}">
                <a16:creationId xmlns:a16="http://schemas.microsoft.com/office/drawing/2014/main" id="{968445C6-1A0F-DA44-9D9F-B578BBC481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 rot="5400000">
            <a:off x="7546297" y="591811"/>
            <a:ext cx="5273107" cy="40707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7834BB6-CF1B-B140-B6E3-E93806CDC76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26213" y="-15311"/>
            <a:ext cx="4085050" cy="527309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CBA9C61-707D-5E47-9350-1701ADB6D50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4685" y="-15312"/>
            <a:ext cx="4085050" cy="52730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E298EF-ED59-2544-A8C0-5E2C8BE997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8489" y="5520059"/>
            <a:ext cx="7161622" cy="1110744"/>
          </a:xfrm>
        </p:spPr>
        <p:txBody>
          <a:bodyPr anchor="ctr">
            <a:normAutofit/>
          </a:bodyPr>
          <a:lstStyle/>
          <a:p>
            <a:pPr algn="l"/>
            <a:r>
              <a:rPr lang="en-US" sz="3200" spc="700" dirty="0">
                <a:solidFill>
                  <a:schemeClr val="bg1"/>
                </a:solidFill>
              </a:rPr>
              <a:t>Types of FIBRES</a:t>
            </a:r>
            <a:endParaRPr lang="en-HK" sz="3200" dirty="0">
              <a:solidFill>
                <a:schemeClr val="bg1"/>
              </a:solidFill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4D5565B7-8B59-2A40-B436-208746B41B24}"/>
              </a:ext>
            </a:extLst>
          </p:cNvPr>
          <p:cNvSpPr txBox="1">
            <a:spLocks/>
          </p:cNvSpPr>
          <p:nvPr/>
        </p:nvSpPr>
        <p:spPr>
          <a:xfrm>
            <a:off x="-550546" y="2526489"/>
            <a:ext cx="5133716" cy="902511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i="0" kern="1200" cap="all" spc="7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endParaRPr lang="en-US" sz="1400" spc="700" dirty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400" spc="700" dirty="0" smtClean="0">
                <a:solidFill>
                  <a:schemeClr val="bg1"/>
                </a:solidFill>
              </a:rPr>
              <a:t>Cellulose </a:t>
            </a:r>
            <a:r>
              <a:rPr lang="en-US" altLang="zh-TW" sz="1400" spc="700" dirty="0" smtClean="0">
                <a:solidFill>
                  <a:schemeClr val="bg1"/>
                </a:solidFill>
              </a:rPr>
              <a:t>/ PLANT</a:t>
            </a:r>
            <a:endParaRPr lang="en-US" sz="1400" spc="700" dirty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endParaRPr lang="en-HK" sz="1400" dirty="0">
              <a:solidFill>
                <a:schemeClr val="bg1"/>
              </a:solidFill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0B4E8B1A-0B30-B148-BA71-16C349391DB1}"/>
              </a:ext>
            </a:extLst>
          </p:cNvPr>
          <p:cNvSpPr txBox="1">
            <a:spLocks/>
          </p:cNvSpPr>
          <p:nvPr/>
        </p:nvSpPr>
        <p:spPr>
          <a:xfrm>
            <a:off x="3581188" y="2526489"/>
            <a:ext cx="5133716" cy="902511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i="0" kern="1200" cap="all" spc="7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endParaRPr lang="en-US" sz="1400" spc="700" dirty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400" spc="700" dirty="0" smtClean="0">
                <a:solidFill>
                  <a:schemeClr val="bg1"/>
                </a:solidFill>
              </a:rPr>
              <a:t>Protein </a:t>
            </a:r>
            <a:r>
              <a:rPr lang="en-US" altLang="zh-TW" sz="1400" spc="700" dirty="0" smtClean="0">
                <a:solidFill>
                  <a:schemeClr val="bg1"/>
                </a:solidFill>
              </a:rPr>
              <a:t>/animal</a:t>
            </a:r>
            <a:endParaRPr lang="en-HK" sz="1400" dirty="0">
              <a:solidFill>
                <a:schemeClr val="bg1"/>
              </a:solidFill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0DB55152-8B9E-F143-B2AB-D2C81F727F73}"/>
              </a:ext>
            </a:extLst>
          </p:cNvPr>
          <p:cNvSpPr txBox="1">
            <a:spLocks/>
          </p:cNvSpPr>
          <p:nvPr/>
        </p:nvSpPr>
        <p:spPr>
          <a:xfrm>
            <a:off x="8665973" y="2556414"/>
            <a:ext cx="2972211" cy="902511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i="0" kern="1200" cap="all" spc="7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endParaRPr lang="en-US" sz="1400" spc="700" dirty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400" spc="700" dirty="0" smtClean="0">
                <a:solidFill>
                  <a:schemeClr val="bg1"/>
                </a:solidFill>
              </a:rPr>
              <a:t>Regenerated and Synthetic</a:t>
            </a:r>
            <a:endParaRPr lang="en-HK" sz="1400" dirty="0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72AFF66-E107-8943-B820-90C1742D2FF4}"/>
              </a:ext>
            </a:extLst>
          </p:cNvPr>
          <p:cNvSpPr/>
          <p:nvPr/>
        </p:nvSpPr>
        <p:spPr>
          <a:xfrm>
            <a:off x="2318968" y="172452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n-US" spc="700" dirty="0">
                <a:solidFill>
                  <a:schemeClr val="bg1"/>
                </a:solidFill>
                <a:highlight>
                  <a:srgbClr val="000000"/>
                </a:highlight>
              </a:rPr>
              <a:t>NATURAL FIBRES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85A0922-EB24-874A-8D07-4989B9037D4F}"/>
              </a:ext>
            </a:extLst>
          </p:cNvPr>
          <p:cNvSpPr/>
          <p:nvPr/>
        </p:nvSpPr>
        <p:spPr>
          <a:xfrm>
            <a:off x="8414968" y="175445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n-US" spc="700" dirty="0">
                <a:solidFill>
                  <a:schemeClr val="bg1"/>
                </a:solidFill>
                <a:highlight>
                  <a:srgbClr val="000000"/>
                </a:highlight>
              </a:rPr>
              <a:t>MAN-MADE FIBRES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C7B6AE3-98DC-EC4C-B2C9-273260F8EDF5}"/>
              </a:ext>
            </a:extLst>
          </p:cNvPr>
          <p:cNvSpPr/>
          <p:nvPr/>
        </p:nvSpPr>
        <p:spPr>
          <a:xfrm>
            <a:off x="9671024" y="6517572"/>
            <a:ext cx="198323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800" i="1" dirty="0">
                <a:solidFill>
                  <a:schemeClr val="bg1"/>
                </a:solidFill>
              </a:rPr>
              <a:t>Royalty-free photo sourced from </a:t>
            </a:r>
            <a:r>
              <a:rPr lang="en-US" sz="800" i="1" dirty="0" err="1" smtClean="0">
                <a:solidFill>
                  <a:schemeClr val="bg1"/>
                </a:solidFill>
              </a:rPr>
              <a:t>P</a:t>
            </a:r>
            <a:r>
              <a:rPr lang="en-US" sz="800" i="1" dirty="0" err="1" smtClean="0">
                <a:solidFill>
                  <a:schemeClr val="bg1"/>
                </a:solidFill>
              </a:rPr>
              <a:t>exels</a:t>
            </a:r>
            <a:r>
              <a:rPr lang="en-US" sz="800" i="1" dirty="0" smtClean="0">
                <a:solidFill>
                  <a:schemeClr val="bg1"/>
                </a:solidFill>
              </a:rPr>
              <a:t>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422525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298EF-ED59-2544-A8C0-5E2C8BE997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2739" y="1144425"/>
            <a:ext cx="6560135" cy="3343450"/>
          </a:xfrm>
        </p:spPr>
        <p:txBody>
          <a:bodyPr anchor="t">
            <a:normAutofit/>
          </a:bodyPr>
          <a:lstStyle/>
          <a:p>
            <a:pPr algn="l"/>
            <a:r>
              <a:rPr lang="en-HK" sz="2400" dirty="0" smtClean="0">
                <a:solidFill>
                  <a:schemeClr val="bg1"/>
                </a:solidFill>
                <a:highlight>
                  <a:srgbClr val="000000"/>
                </a:highlight>
              </a:rPr>
              <a:t>CELLULOSE/PLANT </a:t>
            </a:r>
            <a:r>
              <a:rPr lang="en-HK" sz="2400" dirty="0">
                <a:solidFill>
                  <a:schemeClr val="bg1"/>
                </a:solidFill>
                <a:highlight>
                  <a:srgbClr val="000000"/>
                </a:highlight>
              </a:rPr>
              <a:t>FIBRES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845DB3-BF6B-E946-9928-A19EA4C5505C}"/>
              </a:ext>
            </a:extLst>
          </p:cNvPr>
          <p:cNvSpPr/>
          <p:nvPr/>
        </p:nvSpPr>
        <p:spPr>
          <a:xfrm>
            <a:off x="322403" y="4041850"/>
            <a:ext cx="33937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pc="700" dirty="0">
                <a:solidFill>
                  <a:schemeClr val="bg1"/>
                </a:solidFill>
              </a:rPr>
              <a:t>What is the </a:t>
            </a:r>
          </a:p>
          <a:p>
            <a:r>
              <a:rPr lang="en-US" spc="700" dirty="0">
                <a:solidFill>
                  <a:schemeClr val="bg1"/>
                </a:solidFill>
              </a:rPr>
              <a:t>Difference?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7E6DAB5-C4D3-064D-9968-1DCB98182B6B}"/>
              </a:ext>
            </a:extLst>
          </p:cNvPr>
          <p:cNvSpPr/>
          <p:nvPr/>
        </p:nvSpPr>
        <p:spPr>
          <a:xfrm>
            <a:off x="9226560" y="107464"/>
            <a:ext cx="29046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spc="700" dirty="0"/>
              <a:t>FABRICS &amp; FIBERS</a:t>
            </a:r>
            <a:endParaRPr lang="en-US" sz="12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1D3FA4-E049-EE45-AD1A-87F65AEC7CE1}"/>
              </a:ext>
            </a:extLst>
          </p:cNvPr>
          <p:cNvSpPr/>
          <p:nvPr/>
        </p:nvSpPr>
        <p:spPr>
          <a:xfrm>
            <a:off x="882739" y="1836671"/>
            <a:ext cx="7325596" cy="395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smtClean="0"/>
              <a:t>Cellulose is made of carbohydrates </a:t>
            </a:r>
            <a:r>
              <a:rPr lang="en-US" b="1" dirty="0"/>
              <a:t>and </a:t>
            </a:r>
            <a:r>
              <a:rPr lang="en-US" b="1" dirty="0" smtClean="0"/>
              <a:t>forms </a:t>
            </a:r>
            <a:r>
              <a:rPr lang="en-US" b="1" dirty="0"/>
              <a:t>the main part of plant cell walls</a:t>
            </a:r>
          </a:p>
          <a:p>
            <a:pPr marL="285750" lvl="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smtClean="0"/>
              <a:t>Cellulose can be extracted </a:t>
            </a:r>
            <a:r>
              <a:rPr lang="en-US" b="1" dirty="0"/>
              <a:t>from a variety of plant </a:t>
            </a:r>
          </a:p>
          <a:p>
            <a:pPr marL="285750" lvl="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Cotton is a great example of a </a:t>
            </a:r>
            <a:r>
              <a:rPr lang="en-US" b="1" dirty="0" smtClean="0"/>
              <a:t>plant </a:t>
            </a:r>
            <a:r>
              <a:rPr lang="en-US" b="1" dirty="0" err="1" smtClean="0"/>
              <a:t>fibre</a:t>
            </a:r>
            <a:endParaRPr lang="en-US" b="1" dirty="0"/>
          </a:p>
          <a:p>
            <a:pPr marL="719138" lvl="0" indent="-366713">
              <a:lnSpc>
                <a:spcPct val="120000"/>
              </a:lnSpc>
              <a:spcAft>
                <a:spcPts val="600"/>
              </a:spcAft>
              <a:buFontTx/>
              <a:buChar char="-"/>
            </a:pPr>
            <a:r>
              <a:rPr lang="en-US" b="1" dirty="0" smtClean="0"/>
              <a:t>Soft</a:t>
            </a:r>
            <a:r>
              <a:rPr lang="en-US" b="1" dirty="0"/>
              <a:t>, but strong to be spun into </a:t>
            </a:r>
            <a:r>
              <a:rPr lang="en-US" b="1" dirty="0" smtClean="0"/>
              <a:t>yarn</a:t>
            </a:r>
          </a:p>
          <a:p>
            <a:pPr marL="719138" lvl="0" indent="-366713">
              <a:lnSpc>
                <a:spcPct val="120000"/>
              </a:lnSpc>
              <a:spcAft>
                <a:spcPts val="600"/>
              </a:spcAft>
              <a:buFontTx/>
              <a:buChar char="-"/>
            </a:pPr>
            <a:r>
              <a:rPr lang="en-US" b="1" dirty="0" smtClean="0"/>
              <a:t>Contributes to 40</a:t>
            </a:r>
            <a:r>
              <a:rPr lang="en-US" b="1" dirty="0"/>
              <a:t>% of worlds’ </a:t>
            </a:r>
            <a:r>
              <a:rPr lang="en-US" b="1" dirty="0" smtClean="0"/>
              <a:t>textiles</a:t>
            </a:r>
          </a:p>
          <a:p>
            <a:pPr marL="719138" lvl="0" indent="-366713">
              <a:lnSpc>
                <a:spcPct val="120000"/>
              </a:lnSpc>
              <a:spcAft>
                <a:spcPts val="600"/>
              </a:spcAft>
              <a:buFontTx/>
              <a:buChar char="-"/>
            </a:pPr>
            <a:r>
              <a:rPr lang="en-US" b="1" dirty="0" smtClean="0"/>
              <a:t>Can </a:t>
            </a:r>
            <a:r>
              <a:rPr lang="en-US" b="1" dirty="0"/>
              <a:t>be woven or </a:t>
            </a:r>
            <a:r>
              <a:rPr lang="en-US" b="1" dirty="0" smtClean="0"/>
              <a:t>knitted</a:t>
            </a:r>
          </a:p>
          <a:p>
            <a:pPr marL="719138" lvl="0" indent="-366713">
              <a:lnSpc>
                <a:spcPct val="120000"/>
              </a:lnSpc>
              <a:spcAft>
                <a:spcPts val="600"/>
              </a:spcAft>
              <a:buFontTx/>
              <a:buChar char="-"/>
            </a:pPr>
            <a:r>
              <a:rPr lang="en-US" b="1" dirty="0" smtClean="0"/>
              <a:t>Durable </a:t>
            </a:r>
            <a:r>
              <a:rPr lang="en-US" b="1" dirty="0"/>
              <a:t>and breathable</a:t>
            </a:r>
          </a:p>
          <a:p>
            <a:pPr marL="285750" lvl="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Linen has similar properties to cotton, but it tends to form crease easily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CD3940D-FA58-DA4B-B747-69A1012AA1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8913419" y="999067"/>
            <a:ext cx="3325452" cy="429258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5C54247-8010-A44A-BEF5-33266B5AE98B}"/>
              </a:ext>
            </a:extLst>
          </p:cNvPr>
          <p:cNvSpPr/>
          <p:nvPr/>
        </p:nvSpPr>
        <p:spPr>
          <a:xfrm>
            <a:off x="9671024" y="6517572"/>
            <a:ext cx="198323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800" i="1" dirty="0">
                <a:solidFill>
                  <a:schemeClr val="bg1"/>
                </a:solidFill>
              </a:rPr>
              <a:t>Royalty-free photo sourced from </a:t>
            </a:r>
            <a:r>
              <a:rPr lang="en-US" sz="800" i="1" dirty="0" err="1" smtClean="0">
                <a:solidFill>
                  <a:schemeClr val="bg1"/>
                </a:solidFill>
              </a:rPr>
              <a:t>Pexels</a:t>
            </a:r>
            <a:r>
              <a:rPr lang="en-US" sz="800" i="1" dirty="0" smtClean="0">
                <a:solidFill>
                  <a:schemeClr val="bg1"/>
                </a:solidFill>
              </a:rPr>
              <a:t>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69338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298EF-ED59-2544-A8C0-5E2C8BE997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2739" y="1144425"/>
            <a:ext cx="6560135" cy="3343450"/>
          </a:xfrm>
        </p:spPr>
        <p:txBody>
          <a:bodyPr anchor="t">
            <a:normAutofit/>
          </a:bodyPr>
          <a:lstStyle/>
          <a:p>
            <a:pPr algn="l"/>
            <a:r>
              <a:rPr lang="en-HK" sz="2400" dirty="0">
                <a:solidFill>
                  <a:schemeClr val="bg1"/>
                </a:solidFill>
                <a:highlight>
                  <a:srgbClr val="000000"/>
                </a:highlight>
              </a:rPr>
              <a:t>PROTEIN</a:t>
            </a:r>
            <a:r>
              <a:rPr lang="ja-JP" altLang="en-US" sz="2400" dirty="0">
                <a:solidFill>
                  <a:schemeClr val="bg1"/>
                </a:solidFill>
                <a:highlight>
                  <a:srgbClr val="000000"/>
                </a:highlight>
              </a:rPr>
              <a:t> </a:t>
            </a:r>
            <a:r>
              <a:rPr lang="en-US" altLang="ja-JP" sz="2400" dirty="0">
                <a:solidFill>
                  <a:schemeClr val="bg1"/>
                </a:solidFill>
                <a:highlight>
                  <a:srgbClr val="000000"/>
                </a:highlight>
              </a:rPr>
              <a:t>FIBRES</a:t>
            </a:r>
            <a:endParaRPr lang="en-HK" sz="2400" dirty="0">
              <a:solidFill>
                <a:schemeClr val="bg1"/>
              </a:solidFill>
              <a:highlight>
                <a:srgbClr val="000000"/>
              </a:highligh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845DB3-BF6B-E946-9928-A19EA4C5505C}"/>
              </a:ext>
            </a:extLst>
          </p:cNvPr>
          <p:cNvSpPr/>
          <p:nvPr/>
        </p:nvSpPr>
        <p:spPr>
          <a:xfrm>
            <a:off x="322403" y="4041850"/>
            <a:ext cx="33937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pc="700" dirty="0">
                <a:solidFill>
                  <a:schemeClr val="bg1"/>
                </a:solidFill>
              </a:rPr>
              <a:t>What is the </a:t>
            </a:r>
          </a:p>
          <a:p>
            <a:r>
              <a:rPr lang="en-US" spc="700" dirty="0">
                <a:solidFill>
                  <a:schemeClr val="bg1"/>
                </a:solidFill>
              </a:rPr>
              <a:t>Difference?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7E6DAB5-C4D3-064D-9968-1DCB98182B6B}"/>
              </a:ext>
            </a:extLst>
          </p:cNvPr>
          <p:cNvSpPr/>
          <p:nvPr/>
        </p:nvSpPr>
        <p:spPr>
          <a:xfrm>
            <a:off x="9226560" y="107464"/>
            <a:ext cx="29046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spc="700" dirty="0"/>
              <a:t>FABRICS &amp; FIBERS</a:t>
            </a:r>
            <a:endParaRPr lang="en-US" sz="12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1D3FA4-E049-EE45-AD1A-87F65AEC7CE1}"/>
              </a:ext>
            </a:extLst>
          </p:cNvPr>
          <p:cNvSpPr/>
          <p:nvPr/>
        </p:nvSpPr>
        <p:spPr>
          <a:xfrm>
            <a:off x="851991" y="1776276"/>
            <a:ext cx="7623269" cy="3213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smtClean="0"/>
              <a:t>From animal hair </a:t>
            </a:r>
            <a:r>
              <a:rPr lang="en-US" b="1" dirty="0"/>
              <a:t>such as wool fleece from sheep</a:t>
            </a:r>
          </a:p>
          <a:p>
            <a:pPr marL="627063" lvl="0" indent="-354013">
              <a:lnSpc>
                <a:spcPct val="120000"/>
              </a:lnSpc>
              <a:spcAft>
                <a:spcPts val="600"/>
              </a:spcAft>
              <a:buFontTx/>
              <a:buChar char="-"/>
            </a:pPr>
            <a:r>
              <a:rPr lang="en-US" altLang="zh-TW" b="1" dirty="0" smtClean="0"/>
              <a:t>S</a:t>
            </a:r>
            <a:r>
              <a:rPr lang="en-US" b="1" dirty="0" smtClean="0"/>
              <a:t>horn and </a:t>
            </a:r>
            <a:r>
              <a:rPr lang="en-US" b="1" dirty="0"/>
              <a:t>spun into wool </a:t>
            </a:r>
            <a:r>
              <a:rPr lang="en-US" b="1" dirty="0" smtClean="0"/>
              <a:t>yarn</a:t>
            </a:r>
          </a:p>
          <a:p>
            <a:pPr marL="627063" lvl="0" indent="-354013">
              <a:lnSpc>
                <a:spcPct val="120000"/>
              </a:lnSpc>
              <a:spcAft>
                <a:spcPts val="600"/>
              </a:spcAft>
              <a:buFontTx/>
              <a:buChar char="-"/>
            </a:pPr>
            <a:r>
              <a:rPr lang="en-US" b="1" dirty="0" smtClean="0"/>
              <a:t>Warm</a:t>
            </a:r>
            <a:r>
              <a:rPr lang="en-US" b="1" dirty="0"/>
              <a:t>, with little </a:t>
            </a:r>
            <a:r>
              <a:rPr lang="en-US" b="1" dirty="0" smtClean="0"/>
              <a:t>elasticity</a:t>
            </a:r>
          </a:p>
          <a:p>
            <a:pPr marL="627063" lvl="0" indent="-354013">
              <a:lnSpc>
                <a:spcPct val="120000"/>
              </a:lnSpc>
              <a:spcAft>
                <a:spcPts val="600"/>
              </a:spcAft>
              <a:buFontTx/>
              <a:buChar char="-"/>
            </a:pPr>
            <a:r>
              <a:rPr lang="en-US" b="1" dirty="0" smtClean="0"/>
              <a:t>Shrinks </a:t>
            </a:r>
            <a:r>
              <a:rPr lang="en-US" b="1" dirty="0"/>
              <a:t>when washes in hot </a:t>
            </a:r>
            <a:r>
              <a:rPr lang="en-US" b="1" dirty="0" smtClean="0"/>
              <a:t>water</a:t>
            </a:r>
          </a:p>
          <a:p>
            <a:pPr marL="627063" lvl="0" indent="-354013">
              <a:lnSpc>
                <a:spcPct val="120000"/>
              </a:lnSpc>
              <a:spcAft>
                <a:spcPts val="600"/>
              </a:spcAft>
              <a:buFontTx/>
              <a:buChar char="-"/>
            </a:pPr>
            <a:r>
              <a:rPr lang="en-US" b="1" dirty="0" smtClean="0"/>
              <a:t>Goats</a:t>
            </a:r>
            <a:r>
              <a:rPr lang="en-US" b="1" dirty="0"/>
              <a:t>, alpaca, camel, rabbit hair are also protein </a:t>
            </a:r>
            <a:r>
              <a:rPr lang="en-US" b="1" dirty="0" err="1" smtClean="0"/>
              <a:t>fibres</a:t>
            </a:r>
            <a:r>
              <a:rPr lang="en-US" b="1" dirty="0" smtClean="0"/>
              <a:t> which produce </a:t>
            </a:r>
            <a:r>
              <a:rPr lang="en-US" b="1" dirty="0"/>
              <a:t>fabrics with a warm and luxurious quality</a:t>
            </a:r>
          </a:p>
          <a:p>
            <a:pPr marL="285750" lvl="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Silk is </a:t>
            </a:r>
            <a:r>
              <a:rPr lang="en-US" b="1" dirty="0" smtClean="0"/>
              <a:t>a </a:t>
            </a:r>
            <a:r>
              <a:rPr lang="en-US" b="1" dirty="0"/>
              <a:t>protein </a:t>
            </a:r>
            <a:r>
              <a:rPr lang="en-US" b="1" dirty="0" err="1"/>
              <a:t>fibre</a:t>
            </a:r>
            <a:r>
              <a:rPr lang="en-US" b="1" dirty="0"/>
              <a:t> that </a:t>
            </a:r>
            <a:r>
              <a:rPr lang="en-US" b="1" dirty="0" smtClean="0"/>
              <a:t>is harvested </a:t>
            </a:r>
            <a:r>
              <a:rPr lang="en-US" b="1" dirty="0"/>
              <a:t>from </a:t>
            </a:r>
            <a:r>
              <a:rPr lang="en-US" b="1" dirty="0" smtClean="0"/>
              <a:t>cocoon </a:t>
            </a:r>
            <a:r>
              <a:rPr lang="en-US" b="1" dirty="0"/>
              <a:t>of </a:t>
            </a:r>
            <a:r>
              <a:rPr lang="en-US" b="1" dirty="0" smtClean="0"/>
              <a:t>silkworm</a:t>
            </a:r>
            <a:endParaRPr lang="en-US" b="1" dirty="0"/>
          </a:p>
          <a:p>
            <a:pPr marL="627063" lvl="0" indent="-354013">
              <a:lnSpc>
                <a:spcPct val="120000"/>
              </a:lnSpc>
              <a:spcAft>
                <a:spcPts val="600"/>
              </a:spcAft>
              <a:buFontTx/>
              <a:buChar char="-"/>
            </a:pPr>
            <a:r>
              <a:rPr lang="en-US" b="1" dirty="0" smtClean="0"/>
              <a:t>Fine </a:t>
            </a:r>
            <a:r>
              <a:rPr lang="en-US" b="1" dirty="0"/>
              <a:t>and </a:t>
            </a:r>
            <a:r>
              <a:rPr lang="en-US" b="1"/>
              <a:t>luxurious </a:t>
            </a:r>
            <a:r>
              <a:rPr lang="en-US" b="1" smtClean="0"/>
              <a:t>material</a:t>
            </a:r>
            <a:endParaRPr lang="en-US" b="1" dirty="0" smtClean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746DDD-9D69-044E-91D2-5BCDA27E3E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92159" y="928981"/>
            <a:ext cx="3599841" cy="464677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44BD5BE-D9FB-304A-BB7A-A6DF981B7B7C}"/>
              </a:ext>
            </a:extLst>
          </p:cNvPr>
          <p:cNvSpPr/>
          <p:nvPr/>
        </p:nvSpPr>
        <p:spPr>
          <a:xfrm>
            <a:off x="9671024" y="6517572"/>
            <a:ext cx="198323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800" i="1" dirty="0">
                <a:solidFill>
                  <a:schemeClr val="bg1"/>
                </a:solidFill>
              </a:rPr>
              <a:t>Royalty-free photo sourced from </a:t>
            </a:r>
            <a:r>
              <a:rPr lang="en-US" sz="800" i="1" dirty="0" err="1" smtClean="0">
                <a:solidFill>
                  <a:schemeClr val="bg1"/>
                </a:solidFill>
              </a:rPr>
              <a:t>Pexels</a:t>
            </a:r>
            <a:r>
              <a:rPr lang="en-US" sz="800" i="1" dirty="0" smtClean="0">
                <a:solidFill>
                  <a:schemeClr val="bg1"/>
                </a:solidFill>
              </a:rPr>
              <a:t>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11280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298EF-ED59-2544-A8C0-5E2C8BE997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2739" y="710061"/>
            <a:ext cx="7759461" cy="3343450"/>
          </a:xfrm>
        </p:spPr>
        <p:txBody>
          <a:bodyPr anchor="t">
            <a:norm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highlight>
                  <a:srgbClr val="000000"/>
                </a:highlight>
              </a:rPr>
              <a:t>MAN-MADE </a:t>
            </a:r>
            <a:r>
              <a:rPr lang="en-US" sz="2400" dirty="0" err="1" smtClean="0">
                <a:solidFill>
                  <a:schemeClr val="bg1"/>
                </a:solidFill>
                <a:highlight>
                  <a:srgbClr val="000000"/>
                </a:highlight>
              </a:rPr>
              <a:t>Fibres</a:t>
            </a:r>
            <a:r>
              <a:rPr lang="en-US" sz="2400" dirty="0" smtClean="0">
                <a:solidFill>
                  <a:schemeClr val="bg1"/>
                </a:solidFill>
                <a:highlight>
                  <a:srgbClr val="000000"/>
                </a:highlight>
              </a:rPr>
              <a:t> (Regenerated and Synthetic)</a:t>
            </a:r>
            <a:endParaRPr lang="en-HK" sz="2400" dirty="0">
              <a:solidFill>
                <a:schemeClr val="bg1"/>
              </a:solidFill>
              <a:highlight>
                <a:srgbClr val="000000"/>
              </a:highligh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845DB3-BF6B-E946-9928-A19EA4C5505C}"/>
              </a:ext>
            </a:extLst>
          </p:cNvPr>
          <p:cNvSpPr/>
          <p:nvPr/>
        </p:nvSpPr>
        <p:spPr>
          <a:xfrm>
            <a:off x="322403" y="4041850"/>
            <a:ext cx="33937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pc="700" dirty="0">
                <a:solidFill>
                  <a:schemeClr val="bg1"/>
                </a:solidFill>
              </a:rPr>
              <a:t>What is the </a:t>
            </a:r>
          </a:p>
          <a:p>
            <a:r>
              <a:rPr lang="en-US" spc="700" dirty="0">
                <a:solidFill>
                  <a:schemeClr val="bg1"/>
                </a:solidFill>
              </a:rPr>
              <a:t>Difference?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7E6DAB5-C4D3-064D-9968-1DCB98182B6B}"/>
              </a:ext>
            </a:extLst>
          </p:cNvPr>
          <p:cNvSpPr/>
          <p:nvPr/>
        </p:nvSpPr>
        <p:spPr>
          <a:xfrm>
            <a:off x="9226560" y="107464"/>
            <a:ext cx="29046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spc="700" dirty="0"/>
              <a:t>FABRICS &amp; FIBERS</a:t>
            </a:r>
            <a:endParaRPr lang="en-US" sz="12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1D3FA4-E049-EE45-AD1A-87F65AEC7CE1}"/>
              </a:ext>
            </a:extLst>
          </p:cNvPr>
          <p:cNvSpPr/>
          <p:nvPr/>
        </p:nvSpPr>
        <p:spPr>
          <a:xfrm>
            <a:off x="874445" y="1726379"/>
            <a:ext cx="7450690" cy="4253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 smtClean="0"/>
              <a:t>Invented </a:t>
            </a:r>
            <a:r>
              <a:rPr lang="en-US" sz="1600" b="1" dirty="0"/>
              <a:t>in the 20</a:t>
            </a:r>
            <a:r>
              <a:rPr lang="en-US" sz="1600" b="1" baseline="30000" dirty="0"/>
              <a:t>th</a:t>
            </a:r>
            <a:r>
              <a:rPr lang="en-US" sz="1600" b="1" dirty="0"/>
              <a:t> century </a:t>
            </a:r>
          </a:p>
          <a:p>
            <a:pPr marL="285750" lvl="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/>
              <a:t>For better performance over natural </a:t>
            </a:r>
            <a:r>
              <a:rPr lang="en-US" sz="1600" b="1" dirty="0" err="1"/>
              <a:t>fibres</a:t>
            </a:r>
            <a:endParaRPr lang="en-US" sz="1600" b="1" dirty="0"/>
          </a:p>
          <a:p>
            <a:pPr marL="285750" lvl="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 smtClean="0"/>
              <a:t>Regenerated </a:t>
            </a:r>
            <a:r>
              <a:rPr lang="en-US" sz="1600" b="1" dirty="0" err="1" smtClean="0"/>
              <a:t>fibres</a:t>
            </a:r>
            <a:r>
              <a:rPr lang="en-US" sz="1600" b="1" dirty="0" smtClean="0"/>
              <a:t> are made from cellulose such as wood pulp through chemical methods</a:t>
            </a:r>
          </a:p>
          <a:p>
            <a:pPr marL="627063" lvl="0" indent="-285750">
              <a:lnSpc>
                <a:spcPct val="120000"/>
              </a:lnSpc>
              <a:spcAft>
                <a:spcPts val="600"/>
              </a:spcAft>
              <a:buFontTx/>
              <a:buChar char="-"/>
            </a:pPr>
            <a:r>
              <a:rPr lang="en-US" sz="1600" b="1" dirty="0" smtClean="0"/>
              <a:t>Rayon is </a:t>
            </a:r>
            <a:r>
              <a:rPr lang="en-US" sz="1600" b="1" dirty="0"/>
              <a:t>the first man-made </a:t>
            </a:r>
            <a:r>
              <a:rPr lang="en-US" sz="1600" b="1" dirty="0" smtClean="0"/>
              <a:t>fabric developed, used as </a:t>
            </a:r>
            <a:r>
              <a:rPr lang="en-US" sz="1600" b="1" dirty="0"/>
              <a:t>a substitute of silk, while giving a </a:t>
            </a:r>
            <a:r>
              <a:rPr lang="en-US" sz="1600" b="1" dirty="0" smtClean="0"/>
              <a:t>strong and absorbing properties, as well as drapes well </a:t>
            </a:r>
            <a:r>
              <a:rPr lang="en-US" sz="1600" b="1" dirty="0"/>
              <a:t>with a soft </a:t>
            </a:r>
            <a:r>
              <a:rPr lang="en-US" sz="1600" b="1" dirty="0" smtClean="0"/>
              <a:t>handle</a:t>
            </a:r>
          </a:p>
          <a:p>
            <a:pPr marL="627063" lvl="0" indent="-285750">
              <a:lnSpc>
                <a:spcPct val="120000"/>
              </a:lnSpc>
              <a:spcAft>
                <a:spcPts val="600"/>
              </a:spcAft>
              <a:buFontTx/>
              <a:buChar char="-"/>
            </a:pPr>
            <a:r>
              <a:rPr lang="en-US" sz="1600" b="1" dirty="0" smtClean="0"/>
              <a:t>Other synthetic </a:t>
            </a:r>
            <a:r>
              <a:rPr lang="en-US" sz="1600" b="1" dirty="0" err="1"/>
              <a:t>fibres</a:t>
            </a:r>
            <a:r>
              <a:rPr lang="en-US" sz="1600" b="1" dirty="0"/>
              <a:t> includes: Tencel, acetate, viscose etc.</a:t>
            </a:r>
          </a:p>
          <a:p>
            <a:pPr marL="285750" lvl="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 smtClean="0"/>
              <a:t>Synthetic </a:t>
            </a:r>
            <a:r>
              <a:rPr lang="en-US" sz="1600" b="1" dirty="0" err="1" smtClean="0"/>
              <a:t>fibres</a:t>
            </a:r>
            <a:r>
              <a:rPr lang="en-US" sz="1600" b="1" dirty="0" smtClean="0"/>
              <a:t> are from chemicals</a:t>
            </a:r>
          </a:p>
          <a:p>
            <a:pPr marL="627063" indent="-285750">
              <a:lnSpc>
                <a:spcPct val="120000"/>
              </a:lnSpc>
              <a:spcAft>
                <a:spcPts val="600"/>
              </a:spcAft>
              <a:buFontTx/>
              <a:buChar char="-"/>
            </a:pPr>
            <a:r>
              <a:rPr lang="en-US" sz="1600" b="1" dirty="0"/>
              <a:t>Nylon is strong, smooth and lightweight</a:t>
            </a:r>
          </a:p>
          <a:p>
            <a:pPr marL="627063" indent="-285750">
              <a:lnSpc>
                <a:spcPct val="120000"/>
              </a:lnSpc>
              <a:spcAft>
                <a:spcPts val="600"/>
              </a:spcAft>
              <a:buFontTx/>
              <a:buChar char="-"/>
            </a:pPr>
            <a:r>
              <a:rPr lang="en-US" sz="1600" b="1" dirty="0"/>
              <a:t>Acrylic has the look and handle of wool with easier </a:t>
            </a:r>
            <a:r>
              <a:rPr lang="en-US" sz="1600" b="1" dirty="0" smtClean="0"/>
              <a:t>care</a:t>
            </a:r>
            <a:endParaRPr lang="en-US" sz="1600" b="1" dirty="0"/>
          </a:p>
          <a:p>
            <a:pPr marL="627063" indent="-285750">
              <a:lnSpc>
                <a:spcPct val="120000"/>
              </a:lnSpc>
              <a:spcAft>
                <a:spcPts val="600"/>
              </a:spcAft>
              <a:buFontTx/>
              <a:buChar char="-"/>
            </a:pPr>
            <a:r>
              <a:rPr lang="en-US" sz="1600" b="1" dirty="0"/>
              <a:t>Polyester is strong and crease </a:t>
            </a:r>
            <a:r>
              <a:rPr lang="en-US" sz="1600" b="1" dirty="0" smtClean="0"/>
              <a:t>resistant</a:t>
            </a:r>
            <a:endParaRPr lang="en-US" b="1" dirty="0"/>
          </a:p>
        </p:txBody>
      </p:sp>
      <p:pic>
        <p:nvPicPr>
          <p:cNvPr id="6" name="Picture 5" descr="A close up of a person wearing a shirt and tie&#10;&#10;Description automatically generated">
            <a:extLst>
              <a:ext uri="{FF2B5EF4-FFF2-40B4-BE49-F238E27FC236}">
                <a16:creationId xmlns:a16="http://schemas.microsoft.com/office/drawing/2014/main" id="{D27F23EE-2C8F-1F4B-9020-F241841A71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 rot="5400000">
            <a:off x="8117943" y="1636395"/>
            <a:ext cx="4598314" cy="35497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9000289-8099-7941-8547-80BF46E72081}"/>
              </a:ext>
            </a:extLst>
          </p:cNvPr>
          <p:cNvSpPr/>
          <p:nvPr/>
        </p:nvSpPr>
        <p:spPr>
          <a:xfrm>
            <a:off x="9671024" y="6517572"/>
            <a:ext cx="198323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800" i="1" dirty="0">
                <a:solidFill>
                  <a:schemeClr val="bg1"/>
                </a:solidFill>
              </a:rPr>
              <a:t>Royalty-free photo sourced from </a:t>
            </a:r>
            <a:r>
              <a:rPr lang="en-US" sz="800" i="1" dirty="0" err="1" smtClean="0">
                <a:solidFill>
                  <a:schemeClr val="bg1"/>
                </a:solidFill>
              </a:rPr>
              <a:t>Pexels</a:t>
            </a:r>
            <a:r>
              <a:rPr lang="en-US" sz="800" i="1" dirty="0" smtClean="0">
                <a:solidFill>
                  <a:schemeClr val="bg1"/>
                </a:solidFill>
              </a:rPr>
              <a:t>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25970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6264045-7859-DA48-B10B-B5967DB448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5300" y="10"/>
            <a:ext cx="4076700" cy="6857562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A9F3E1E9-63E7-A145-B3B7-2C4F9AD5837D}"/>
              </a:ext>
            </a:extLst>
          </p:cNvPr>
          <p:cNvSpPr txBox="1">
            <a:spLocks/>
          </p:cNvSpPr>
          <p:nvPr/>
        </p:nvSpPr>
        <p:spPr>
          <a:xfrm>
            <a:off x="8669284" y="2478227"/>
            <a:ext cx="3190206" cy="334345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i="0" kern="1200" cap="all" spc="7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spc="700" dirty="0">
                <a:solidFill>
                  <a:schemeClr val="bg1"/>
                </a:solidFill>
                <a:highlight>
                  <a:srgbClr val="000000"/>
                </a:highlight>
              </a:rPr>
              <a:t>KNITTED </a:t>
            </a:r>
          </a:p>
          <a:p>
            <a:pPr algn="r"/>
            <a:r>
              <a:rPr lang="en-US" sz="3200" spc="700" dirty="0" smtClean="0">
                <a:solidFill>
                  <a:schemeClr val="bg1"/>
                </a:solidFill>
                <a:highlight>
                  <a:srgbClr val="000000"/>
                </a:highlight>
              </a:rPr>
              <a:t>FABRICs</a:t>
            </a:r>
            <a:endParaRPr lang="en-HK" sz="3200" dirty="0">
              <a:solidFill>
                <a:schemeClr val="bg1"/>
              </a:solidFill>
              <a:highlight>
                <a:srgbClr val="000000"/>
              </a:highlight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4D5565B7-8B59-2A40-B436-208746B41B24}"/>
              </a:ext>
            </a:extLst>
          </p:cNvPr>
          <p:cNvSpPr txBox="1">
            <a:spLocks/>
          </p:cNvSpPr>
          <p:nvPr/>
        </p:nvSpPr>
        <p:spPr>
          <a:xfrm>
            <a:off x="377548" y="2314025"/>
            <a:ext cx="3245409" cy="3531403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i="0" kern="1200" cap="all" spc="7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spc="700" dirty="0"/>
              <a:t>FABRIC </a:t>
            </a:r>
            <a:br>
              <a:rPr lang="en-US" sz="3600" spc="700" dirty="0"/>
            </a:br>
            <a:r>
              <a:rPr lang="en-US" sz="3600" spc="700" dirty="0" err="1"/>
              <a:t>contruc-tions</a:t>
            </a:r>
            <a:endParaRPr lang="en-HK" sz="3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845DB3-BF6B-E946-9928-A19EA4C5505C}"/>
              </a:ext>
            </a:extLst>
          </p:cNvPr>
          <p:cNvSpPr/>
          <p:nvPr/>
        </p:nvSpPr>
        <p:spPr>
          <a:xfrm>
            <a:off x="322403" y="4041850"/>
            <a:ext cx="33937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pc="700" dirty="0">
                <a:solidFill>
                  <a:schemeClr val="bg1"/>
                </a:solidFill>
              </a:rPr>
              <a:t>What is the </a:t>
            </a:r>
          </a:p>
          <a:p>
            <a:r>
              <a:rPr lang="en-US" spc="700" dirty="0">
                <a:solidFill>
                  <a:schemeClr val="bg1"/>
                </a:solidFill>
              </a:rPr>
              <a:t>Difference?</a:t>
            </a:r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FD70DA8-5BEF-5949-9037-691D10DCCC00}"/>
              </a:ext>
            </a:extLst>
          </p:cNvPr>
          <p:cNvSpPr/>
          <p:nvPr/>
        </p:nvSpPr>
        <p:spPr>
          <a:xfrm>
            <a:off x="9671024" y="6517572"/>
            <a:ext cx="198323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800" i="1" dirty="0">
                <a:solidFill>
                  <a:schemeClr val="bg1"/>
                </a:solidFill>
              </a:rPr>
              <a:t>Royalty-free photo sourced from </a:t>
            </a:r>
            <a:r>
              <a:rPr lang="en-US" sz="800" i="1" dirty="0" err="1" smtClean="0">
                <a:solidFill>
                  <a:schemeClr val="bg1"/>
                </a:solidFill>
              </a:rPr>
              <a:t>Pexels</a:t>
            </a:r>
            <a:r>
              <a:rPr lang="en-US" sz="800" i="1" dirty="0" smtClean="0">
                <a:solidFill>
                  <a:schemeClr val="bg1"/>
                </a:solidFill>
              </a:rPr>
              <a:t>.</a:t>
            </a:r>
            <a:endParaRPr lang="en-US" sz="800" dirty="0"/>
          </a:p>
        </p:txBody>
      </p:sp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BD2A4D92-0F9B-FA4B-BFD7-706C7968CF4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643716" y="1385563"/>
            <a:ext cx="6866462" cy="40766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E298EF-ED59-2544-A8C0-5E2C8BE997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91050" y="2501978"/>
            <a:ext cx="3190206" cy="3343450"/>
          </a:xfrm>
        </p:spPr>
        <p:txBody>
          <a:bodyPr anchor="t">
            <a:normAutofit/>
          </a:bodyPr>
          <a:lstStyle/>
          <a:p>
            <a:pPr algn="r"/>
            <a:r>
              <a:rPr lang="en-US" sz="3200" spc="700" dirty="0">
                <a:solidFill>
                  <a:schemeClr val="bg1"/>
                </a:solidFill>
                <a:highlight>
                  <a:srgbClr val="000000"/>
                </a:highlight>
              </a:rPr>
              <a:t>WOVEN</a:t>
            </a:r>
            <a:br>
              <a:rPr lang="en-US" sz="3200" spc="700" dirty="0">
                <a:solidFill>
                  <a:schemeClr val="bg1"/>
                </a:solidFill>
                <a:highlight>
                  <a:srgbClr val="000000"/>
                </a:highlight>
              </a:rPr>
            </a:br>
            <a:r>
              <a:rPr lang="en-US" sz="3200" spc="700" dirty="0">
                <a:solidFill>
                  <a:schemeClr val="bg1"/>
                </a:solidFill>
                <a:highlight>
                  <a:srgbClr val="000000"/>
                </a:highlight>
              </a:rPr>
              <a:t>FABRICS</a:t>
            </a:r>
            <a:endParaRPr lang="en-HK" sz="3200" dirty="0">
              <a:solidFill>
                <a:schemeClr val="bg1"/>
              </a:solidFill>
              <a:highlight>
                <a:srgbClr val="00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077196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298EF-ED59-2544-A8C0-5E2C8BE997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79135" y="1344731"/>
            <a:ext cx="5701666" cy="3343450"/>
          </a:xfrm>
        </p:spPr>
        <p:txBody>
          <a:bodyPr anchor="t">
            <a:normAutofit/>
          </a:bodyPr>
          <a:lstStyle/>
          <a:p>
            <a:pPr algn="l"/>
            <a:r>
              <a:rPr lang="en-US" sz="2800" spc="700" dirty="0">
                <a:solidFill>
                  <a:schemeClr val="bg1"/>
                </a:solidFill>
                <a:highlight>
                  <a:srgbClr val="000000"/>
                </a:highlight>
              </a:rPr>
              <a:t>WOVEN FABRICS</a:t>
            </a:r>
            <a:endParaRPr lang="en-HK" sz="2800" dirty="0">
              <a:solidFill>
                <a:schemeClr val="bg1"/>
              </a:solidFill>
              <a:highlight>
                <a:srgbClr val="000000"/>
              </a:highligh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845DB3-BF6B-E946-9928-A19EA4C5505C}"/>
              </a:ext>
            </a:extLst>
          </p:cNvPr>
          <p:cNvSpPr/>
          <p:nvPr/>
        </p:nvSpPr>
        <p:spPr>
          <a:xfrm>
            <a:off x="322403" y="4041850"/>
            <a:ext cx="33937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pc="700" dirty="0">
                <a:solidFill>
                  <a:schemeClr val="bg1"/>
                </a:solidFill>
              </a:rPr>
              <a:t>What is the </a:t>
            </a:r>
          </a:p>
          <a:p>
            <a:r>
              <a:rPr lang="en-US" spc="700" dirty="0">
                <a:solidFill>
                  <a:schemeClr val="bg1"/>
                </a:solidFill>
              </a:rPr>
              <a:t>Difference?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7E6DAB5-C4D3-064D-9968-1DCB98182B6B}"/>
              </a:ext>
            </a:extLst>
          </p:cNvPr>
          <p:cNvSpPr/>
          <p:nvPr/>
        </p:nvSpPr>
        <p:spPr>
          <a:xfrm>
            <a:off x="9226560" y="107464"/>
            <a:ext cx="29046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spc="700" dirty="0"/>
              <a:t>FABRICS &amp; FIBERS</a:t>
            </a:r>
            <a:endParaRPr lang="en-US" sz="12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1D3FA4-E049-EE45-AD1A-87F65AEC7CE1}"/>
              </a:ext>
            </a:extLst>
          </p:cNvPr>
          <p:cNvSpPr/>
          <p:nvPr/>
        </p:nvSpPr>
        <p:spPr>
          <a:xfrm>
            <a:off x="8778832" y="2700297"/>
            <a:ext cx="3154257" cy="2019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spcAft>
                <a:spcPts val="600"/>
              </a:spcAft>
            </a:pPr>
            <a:r>
              <a:rPr lang="en-US" sz="1600" b="1" dirty="0"/>
              <a:t>A woven fabric is made from a warp yarn </a:t>
            </a:r>
          </a:p>
          <a:p>
            <a:pPr lvl="0">
              <a:lnSpc>
                <a:spcPct val="120000"/>
              </a:lnSpc>
              <a:spcAft>
                <a:spcPts val="600"/>
              </a:spcAft>
            </a:pPr>
            <a:r>
              <a:rPr lang="en-US" sz="1600" b="1" dirty="0" smtClean="0"/>
              <a:t>goes </a:t>
            </a:r>
            <a:r>
              <a:rPr lang="en-US" sz="1600" b="1" dirty="0"/>
              <a:t>down the length of a fabric and </a:t>
            </a:r>
          </a:p>
          <a:p>
            <a:pPr lvl="0">
              <a:lnSpc>
                <a:spcPct val="120000"/>
              </a:lnSpc>
              <a:spcAft>
                <a:spcPts val="600"/>
              </a:spcAft>
            </a:pPr>
            <a:r>
              <a:rPr lang="en-US" sz="1600" b="1" dirty="0"/>
              <a:t>a weft weave across the breadth of </a:t>
            </a:r>
            <a:r>
              <a:rPr lang="en-US" sz="1600" b="1" dirty="0" smtClean="0"/>
              <a:t>the fabrics</a:t>
            </a:r>
            <a:endParaRPr lang="en-US" sz="1600" b="1" dirty="0"/>
          </a:p>
        </p:txBody>
      </p:sp>
      <p:pic>
        <p:nvPicPr>
          <p:cNvPr id="1026" name="Picture 2" descr="Weaving loom machine with colorful threads">
            <a:extLst>
              <a:ext uri="{FF2B5EF4-FFF2-40B4-BE49-F238E27FC236}">
                <a16:creationId xmlns:a16="http://schemas.microsoft.com/office/drawing/2014/main" id="{0692C99C-C042-714A-B4CA-C48423A6B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600200"/>
            <a:ext cx="5336351" cy="800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226CB5-DB25-E740-9CB1-7E70901E769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0955" y="1879601"/>
            <a:ext cx="3193273" cy="425333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EB73915B-FE28-054B-8CA8-C1CD33629637}"/>
              </a:ext>
            </a:extLst>
          </p:cNvPr>
          <p:cNvSpPr/>
          <p:nvPr/>
        </p:nvSpPr>
        <p:spPr>
          <a:xfrm>
            <a:off x="9671024" y="6517572"/>
            <a:ext cx="198323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800" i="1" dirty="0">
                <a:solidFill>
                  <a:schemeClr val="bg1"/>
                </a:solidFill>
              </a:rPr>
              <a:t>Royalty-free photo sourced from </a:t>
            </a:r>
            <a:r>
              <a:rPr lang="en-US" sz="800" i="1" dirty="0" err="1" smtClean="0">
                <a:solidFill>
                  <a:schemeClr val="bg1"/>
                </a:solidFill>
              </a:rPr>
              <a:t>Pexels</a:t>
            </a:r>
            <a:r>
              <a:rPr lang="en-US" sz="800" i="1" dirty="0" smtClean="0">
                <a:solidFill>
                  <a:schemeClr val="bg1"/>
                </a:solidFill>
              </a:rPr>
              <a:t>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954557583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Office">
      <a:dk1>
        <a:srgbClr val="000000"/>
      </a:dk1>
      <a:lt1>
        <a:srgbClr val="FFFFFF"/>
      </a:lt1>
      <a:dk2>
        <a:srgbClr val="2E3948"/>
      </a:dk2>
      <a:lt2>
        <a:srgbClr val="E7E6E6"/>
      </a:lt2>
      <a:accent1>
        <a:srgbClr val="5A82CB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A9718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</TotalTime>
  <Words>463</Words>
  <Application>Microsoft Office PowerPoint</Application>
  <PresentationFormat>寬螢幕</PresentationFormat>
  <Paragraphs>93</Paragraphs>
  <Slides>10</Slides>
  <Notes>9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5" baseType="lpstr">
      <vt:lpstr>Avenir Next LT Pro</vt:lpstr>
      <vt:lpstr>Avenir Next LT Pro Light</vt:lpstr>
      <vt:lpstr>Arial</vt:lpstr>
      <vt:lpstr>Calibri</vt:lpstr>
      <vt:lpstr>GradientRiseVTI</vt:lpstr>
      <vt:lpstr>Material inspirations for fashion design</vt:lpstr>
      <vt:lpstr>FABRICS  &amp; FIBreS</vt:lpstr>
      <vt:lpstr>YARN</vt:lpstr>
      <vt:lpstr>Types of FIBRES</vt:lpstr>
      <vt:lpstr>CELLULOSE/PLANT FIBRES</vt:lpstr>
      <vt:lpstr>PROTEIN FIBRES</vt:lpstr>
      <vt:lpstr>MAN-MADE Fibres (Regenerated and Synthetic)</vt:lpstr>
      <vt:lpstr>WOVEN FABRICS</vt:lpstr>
      <vt:lpstr>WOVEN FABRICS</vt:lpstr>
      <vt:lpstr>knitted FABRICS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Material inspirations for fashion design</dc:title>
  <dc:creator>HO HO TAK</dc:creator>
  <cp:lastModifiedBy>POON, Suk-mei Cindy</cp:lastModifiedBy>
  <cp:revision>61</cp:revision>
  <dcterms:created xsi:type="dcterms:W3CDTF">2020-10-07T02:22:40Z</dcterms:created>
  <dcterms:modified xsi:type="dcterms:W3CDTF">2021-09-21T02:11:34Z</dcterms:modified>
</cp:coreProperties>
</file>