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4"/>
  </p:notesMasterIdLst>
  <p:sldIdLst>
    <p:sldId id="294" r:id="rId2"/>
    <p:sldId id="293" r:id="rId3"/>
    <p:sldId id="333" r:id="rId4"/>
    <p:sldId id="329" r:id="rId5"/>
    <p:sldId id="312" r:id="rId6"/>
    <p:sldId id="330" r:id="rId7"/>
    <p:sldId id="331" r:id="rId8"/>
    <p:sldId id="324" r:id="rId9"/>
    <p:sldId id="313" r:id="rId10"/>
    <p:sldId id="321" r:id="rId11"/>
    <p:sldId id="325" r:id="rId12"/>
    <p:sldId id="314" r:id="rId13"/>
    <p:sldId id="326" r:id="rId14"/>
    <p:sldId id="315" r:id="rId15"/>
    <p:sldId id="322" r:id="rId16"/>
    <p:sldId id="327" r:id="rId17"/>
    <p:sldId id="317" r:id="rId18"/>
    <p:sldId id="295" r:id="rId19"/>
    <p:sldId id="323" r:id="rId20"/>
    <p:sldId id="320" r:id="rId21"/>
    <p:sldId id="332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377"/>
  </p:normalViewPr>
  <p:slideViewPr>
    <p:cSldViewPr snapToGrid="0" snapToObjects="1">
      <p:cViewPr varScale="1">
        <p:scale>
          <a:sx n="116" d="100"/>
          <a:sy n="116" d="100"/>
        </p:scale>
        <p:origin x="61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B40C4-A403-41F7-ABBC-275E0E36CB1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8688C6-B45B-4F6A-9397-58E8F721D512}">
      <dgm:prSet/>
      <dgm:spPr/>
      <dgm:t>
        <a:bodyPr/>
        <a:lstStyle/>
        <a:p>
          <a:r>
            <a:rPr lang="en-US"/>
            <a:t>Canvas</a:t>
          </a:r>
        </a:p>
      </dgm:t>
    </dgm:pt>
    <dgm:pt modelId="{BB050989-F4E2-45DC-AC2E-00A9ACCEC194}" type="parTrans" cxnId="{13B873FD-C11F-4EAA-9A0F-5FB70B430C01}">
      <dgm:prSet/>
      <dgm:spPr/>
      <dgm:t>
        <a:bodyPr/>
        <a:lstStyle/>
        <a:p>
          <a:endParaRPr lang="en-US"/>
        </a:p>
      </dgm:t>
    </dgm:pt>
    <dgm:pt modelId="{AF6B4500-5AFC-4FC0-B883-70EA4180CEDA}" type="sibTrans" cxnId="{13B873FD-C11F-4EAA-9A0F-5FB70B430C01}">
      <dgm:prSet/>
      <dgm:spPr/>
      <dgm:t>
        <a:bodyPr/>
        <a:lstStyle/>
        <a:p>
          <a:endParaRPr lang="en-US"/>
        </a:p>
      </dgm:t>
    </dgm:pt>
    <dgm:pt modelId="{1C9CDBF2-64D7-4A45-938A-B9D1B0A97946}">
      <dgm:prSet/>
      <dgm:spPr/>
      <dgm:t>
        <a:bodyPr/>
        <a:lstStyle/>
        <a:p>
          <a:r>
            <a:rPr lang="en-US"/>
            <a:t>Linen</a:t>
          </a:r>
        </a:p>
      </dgm:t>
    </dgm:pt>
    <dgm:pt modelId="{BADDF6F6-FB3D-4EB2-A2C9-3857F5401FF1}" type="parTrans" cxnId="{23776D65-F5EB-4068-8016-A2D83FFBFE03}">
      <dgm:prSet/>
      <dgm:spPr/>
      <dgm:t>
        <a:bodyPr/>
        <a:lstStyle/>
        <a:p>
          <a:endParaRPr lang="en-US"/>
        </a:p>
      </dgm:t>
    </dgm:pt>
    <dgm:pt modelId="{28DEBAFA-8911-429D-8417-A2FF8A07A432}" type="sibTrans" cxnId="{23776D65-F5EB-4068-8016-A2D83FFBFE03}">
      <dgm:prSet/>
      <dgm:spPr/>
      <dgm:t>
        <a:bodyPr/>
        <a:lstStyle/>
        <a:p>
          <a:endParaRPr lang="en-US"/>
        </a:p>
      </dgm:t>
    </dgm:pt>
    <dgm:pt modelId="{BE42D465-78C1-4527-922C-61C55B438C90}">
      <dgm:prSet/>
      <dgm:spPr/>
      <dgm:t>
        <a:bodyPr/>
        <a:lstStyle/>
        <a:p>
          <a:r>
            <a:rPr lang="en-US"/>
            <a:t>Chiffon</a:t>
          </a:r>
        </a:p>
      </dgm:t>
    </dgm:pt>
    <dgm:pt modelId="{A1DB8A2A-B6EB-4FFD-8A4B-928A1F5F4528}" type="parTrans" cxnId="{AFE7AE81-479C-4B6C-9798-B130F60C65A5}">
      <dgm:prSet/>
      <dgm:spPr/>
      <dgm:t>
        <a:bodyPr/>
        <a:lstStyle/>
        <a:p>
          <a:endParaRPr lang="en-US"/>
        </a:p>
      </dgm:t>
    </dgm:pt>
    <dgm:pt modelId="{D25C9E82-F5E0-43C7-8920-6E4280262B10}" type="sibTrans" cxnId="{AFE7AE81-479C-4B6C-9798-B130F60C65A5}">
      <dgm:prSet/>
      <dgm:spPr/>
      <dgm:t>
        <a:bodyPr/>
        <a:lstStyle/>
        <a:p>
          <a:endParaRPr lang="en-US"/>
        </a:p>
      </dgm:t>
    </dgm:pt>
    <dgm:pt modelId="{A911E548-338F-4C2A-992D-9C54B16A238A}">
      <dgm:prSet/>
      <dgm:spPr/>
      <dgm:t>
        <a:bodyPr/>
        <a:lstStyle/>
        <a:p>
          <a:r>
            <a:rPr lang="en-US"/>
            <a:t>Denim</a:t>
          </a:r>
        </a:p>
      </dgm:t>
    </dgm:pt>
    <dgm:pt modelId="{3B2D36E2-00BC-49C7-9767-430C4578F208}" type="parTrans" cxnId="{27647990-FE5F-471D-BF48-FFE169A4299A}">
      <dgm:prSet/>
      <dgm:spPr/>
      <dgm:t>
        <a:bodyPr/>
        <a:lstStyle/>
        <a:p>
          <a:endParaRPr lang="en-US"/>
        </a:p>
      </dgm:t>
    </dgm:pt>
    <dgm:pt modelId="{B35212A0-7F1A-4818-A5A2-DB2527B22C75}" type="sibTrans" cxnId="{27647990-FE5F-471D-BF48-FFE169A4299A}">
      <dgm:prSet/>
      <dgm:spPr/>
      <dgm:t>
        <a:bodyPr/>
        <a:lstStyle/>
        <a:p>
          <a:endParaRPr lang="en-US"/>
        </a:p>
      </dgm:t>
    </dgm:pt>
    <dgm:pt modelId="{363773A5-44B7-4E16-9EED-F4DB9D139380}">
      <dgm:prSet/>
      <dgm:spPr/>
      <dgm:t>
        <a:bodyPr/>
        <a:lstStyle/>
        <a:p>
          <a:r>
            <a:rPr lang="en-US"/>
            <a:t>Leather</a:t>
          </a:r>
        </a:p>
      </dgm:t>
    </dgm:pt>
    <dgm:pt modelId="{3AB93E2F-E38C-46AD-A2C0-928CCE29440E}" type="parTrans" cxnId="{3EB9353E-631F-40D9-95A3-0CB24844EE09}">
      <dgm:prSet/>
      <dgm:spPr/>
      <dgm:t>
        <a:bodyPr/>
        <a:lstStyle/>
        <a:p>
          <a:endParaRPr lang="en-US"/>
        </a:p>
      </dgm:t>
    </dgm:pt>
    <dgm:pt modelId="{B677860B-B8D1-4661-9715-AACB716934E0}" type="sibTrans" cxnId="{3EB9353E-631F-40D9-95A3-0CB24844EE09}">
      <dgm:prSet/>
      <dgm:spPr/>
      <dgm:t>
        <a:bodyPr/>
        <a:lstStyle/>
        <a:p>
          <a:endParaRPr lang="en-US"/>
        </a:p>
      </dgm:t>
    </dgm:pt>
    <dgm:pt modelId="{1E1DCEB9-58DF-4C84-98DE-1C0DE54A3557}">
      <dgm:prSet/>
      <dgm:spPr/>
      <dgm:t>
        <a:bodyPr/>
        <a:lstStyle/>
        <a:p>
          <a:r>
            <a:rPr lang="en-US"/>
            <a:t>Twill</a:t>
          </a:r>
        </a:p>
      </dgm:t>
    </dgm:pt>
    <dgm:pt modelId="{19047A43-F55C-46A8-96AC-823B7E39F735}" type="parTrans" cxnId="{25EED23B-8DBF-4D25-8B0B-CD90D1D83B78}">
      <dgm:prSet/>
      <dgm:spPr/>
      <dgm:t>
        <a:bodyPr/>
        <a:lstStyle/>
        <a:p>
          <a:endParaRPr lang="en-US"/>
        </a:p>
      </dgm:t>
    </dgm:pt>
    <dgm:pt modelId="{AC5E9320-FD59-484D-9A7D-89EB5CF0FD78}" type="sibTrans" cxnId="{25EED23B-8DBF-4D25-8B0B-CD90D1D83B78}">
      <dgm:prSet/>
      <dgm:spPr/>
      <dgm:t>
        <a:bodyPr/>
        <a:lstStyle/>
        <a:p>
          <a:endParaRPr lang="en-US"/>
        </a:p>
      </dgm:t>
    </dgm:pt>
    <dgm:pt modelId="{32416181-7A09-444C-8182-A2E0A63E6F1E}">
      <dgm:prSet/>
      <dgm:spPr/>
      <dgm:t>
        <a:bodyPr/>
        <a:lstStyle/>
        <a:p>
          <a:r>
            <a:rPr lang="en-US"/>
            <a:t>Satin</a:t>
          </a:r>
        </a:p>
      </dgm:t>
    </dgm:pt>
    <dgm:pt modelId="{D97F18F9-091A-4AC1-8605-6885C823A656}" type="parTrans" cxnId="{1F093CF0-1701-4F87-9D94-5C96C290617C}">
      <dgm:prSet/>
      <dgm:spPr/>
      <dgm:t>
        <a:bodyPr/>
        <a:lstStyle/>
        <a:p>
          <a:endParaRPr lang="en-US"/>
        </a:p>
      </dgm:t>
    </dgm:pt>
    <dgm:pt modelId="{673554BA-C370-4BAB-886F-11240DD7A1B1}" type="sibTrans" cxnId="{1F093CF0-1701-4F87-9D94-5C96C290617C}">
      <dgm:prSet/>
      <dgm:spPr/>
      <dgm:t>
        <a:bodyPr/>
        <a:lstStyle/>
        <a:p>
          <a:endParaRPr lang="en-US"/>
        </a:p>
      </dgm:t>
    </dgm:pt>
    <dgm:pt modelId="{D065E1B7-E876-CD4D-AE3D-92DD0C9F40C0}" type="pres">
      <dgm:prSet presAssocID="{F4EB40C4-A403-41F7-ABBC-275E0E36CB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8E02FD9-5ED1-5C4F-AFF4-3D4A74B79FA2}" type="pres">
      <dgm:prSet presAssocID="{598688C6-B45B-4F6A-9397-58E8F721D512}" presName="thickLine" presStyleLbl="alignNode1" presStyleIdx="0" presStyleCnt="7"/>
      <dgm:spPr/>
    </dgm:pt>
    <dgm:pt modelId="{92EEDC7A-A615-384D-A3C6-48B2F82D851A}" type="pres">
      <dgm:prSet presAssocID="{598688C6-B45B-4F6A-9397-58E8F721D512}" presName="horz1" presStyleCnt="0"/>
      <dgm:spPr/>
    </dgm:pt>
    <dgm:pt modelId="{519EB5EB-B3B6-7F41-980C-30A58376428D}" type="pres">
      <dgm:prSet presAssocID="{598688C6-B45B-4F6A-9397-58E8F721D512}" presName="tx1" presStyleLbl="revTx" presStyleIdx="0" presStyleCnt="7"/>
      <dgm:spPr/>
      <dgm:t>
        <a:bodyPr/>
        <a:lstStyle/>
        <a:p>
          <a:endParaRPr lang="zh-TW" altLang="en-US"/>
        </a:p>
      </dgm:t>
    </dgm:pt>
    <dgm:pt modelId="{DFBAA0FB-B503-084B-B9C3-581F4075FEB7}" type="pres">
      <dgm:prSet presAssocID="{598688C6-B45B-4F6A-9397-58E8F721D512}" presName="vert1" presStyleCnt="0"/>
      <dgm:spPr/>
    </dgm:pt>
    <dgm:pt modelId="{DC787250-5A0B-024E-919F-981F22765FC1}" type="pres">
      <dgm:prSet presAssocID="{1C9CDBF2-64D7-4A45-938A-B9D1B0A97946}" presName="thickLine" presStyleLbl="alignNode1" presStyleIdx="1" presStyleCnt="7"/>
      <dgm:spPr/>
    </dgm:pt>
    <dgm:pt modelId="{176559BE-03ED-F545-9726-C1863307A548}" type="pres">
      <dgm:prSet presAssocID="{1C9CDBF2-64D7-4A45-938A-B9D1B0A97946}" presName="horz1" presStyleCnt="0"/>
      <dgm:spPr/>
    </dgm:pt>
    <dgm:pt modelId="{095511E8-F04D-FE4A-A4A4-0809A94FBA26}" type="pres">
      <dgm:prSet presAssocID="{1C9CDBF2-64D7-4A45-938A-B9D1B0A97946}" presName="tx1" presStyleLbl="revTx" presStyleIdx="1" presStyleCnt="7"/>
      <dgm:spPr/>
      <dgm:t>
        <a:bodyPr/>
        <a:lstStyle/>
        <a:p>
          <a:endParaRPr lang="zh-TW" altLang="en-US"/>
        </a:p>
      </dgm:t>
    </dgm:pt>
    <dgm:pt modelId="{14EF6BB4-1CC8-2249-B457-EE1A75F72BA0}" type="pres">
      <dgm:prSet presAssocID="{1C9CDBF2-64D7-4A45-938A-B9D1B0A97946}" presName="vert1" presStyleCnt="0"/>
      <dgm:spPr/>
    </dgm:pt>
    <dgm:pt modelId="{5A3AEC2F-4F99-EF47-A36F-2741088F32C1}" type="pres">
      <dgm:prSet presAssocID="{BE42D465-78C1-4527-922C-61C55B438C90}" presName="thickLine" presStyleLbl="alignNode1" presStyleIdx="2" presStyleCnt="7"/>
      <dgm:spPr/>
    </dgm:pt>
    <dgm:pt modelId="{FD1D2D53-921D-EE4E-9C06-24B929FE9842}" type="pres">
      <dgm:prSet presAssocID="{BE42D465-78C1-4527-922C-61C55B438C90}" presName="horz1" presStyleCnt="0"/>
      <dgm:spPr/>
    </dgm:pt>
    <dgm:pt modelId="{0C9327DE-3EB0-2A46-9648-2322F31E9BD6}" type="pres">
      <dgm:prSet presAssocID="{BE42D465-78C1-4527-922C-61C55B438C90}" presName="tx1" presStyleLbl="revTx" presStyleIdx="2" presStyleCnt="7"/>
      <dgm:spPr/>
      <dgm:t>
        <a:bodyPr/>
        <a:lstStyle/>
        <a:p>
          <a:endParaRPr lang="zh-TW" altLang="en-US"/>
        </a:p>
      </dgm:t>
    </dgm:pt>
    <dgm:pt modelId="{6F5C1E47-811F-3C40-B919-C91ACEE5EB74}" type="pres">
      <dgm:prSet presAssocID="{BE42D465-78C1-4527-922C-61C55B438C90}" presName="vert1" presStyleCnt="0"/>
      <dgm:spPr/>
    </dgm:pt>
    <dgm:pt modelId="{387E4677-E75D-324C-A9B1-7D3D0BE5AC78}" type="pres">
      <dgm:prSet presAssocID="{A911E548-338F-4C2A-992D-9C54B16A238A}" presName="thickLine" presStyleLbl="alignNode1" presStyleIdx="3" presStyleCnt="7"/>
      <dgm:spPr/>
    </dgm:pt>
    <dgm:pt modelId="{55960787-A483-2841-BC84-4F7C08D1BBC7}" type="pres">
      <dgm:prSet presAssocID="{A911E548-338F-4C2A-992D-9C54B16A238A}" presName="horz1" presStyleCnt="0"/>
      <dgm:spPr/>
    </dgm:pt>
    <dgm:pt modelId="{A814415B-AA0E-4B4D-8068-018C4CC79548}" type="pres">
      <dgm:prSet presAssocID="{A911E548-338F-4C2A-992D-9C54B16A238A}" presName="tx1" presStyleLbl="revTx" presStyleIdx="3" presStyleCnt="7"/>
      <dgm:spPr/>
      <dgm:t>
        <a:bodyPr/>
        <a:lstStyle/>
        <a:p>
          <a:endParaRPr lang="zh-TW" altLang="en-US"/>
        </a:p>
      </dgm:t>
    </dgm:pt>
    <dgm:pt modelId="{65589C89-36EF-E441-9FAA-0DD55EC4C40F}" type="pres">
      <dgm:prSet presAssocID="{A911E548-338F-4C2A-992D-9C54B16A238A}" presName="vert1" presStyleCnt="0"/>
      <dgm:spPr/>
    </dgm:pt>
    <dgm:pt modelId="{7AAF25BC-7652-214F-9BDC-19510E3AACB3}" type="pres">
      <dgm:prSet presAssocID="{363773A5-44B7-4E16-9EED-F4DB9D139380}" presName="thickLine" presStyleLbl="alignNode1" presStyleIdx="4" presStyleCnt="7"/>
      <dgm:spPr/>
    </dgm:pt>
    <dgm:pt modelId="{2528EB0A-2459-D345-BDC8-326247E76CAE}" type="pres">
      <dgm:prSet presAssocID="{363773A5-44B7-4E16-9EED-F4DB9D139380}" presName="horz1" presStyleCnt="0"/>
      <dgm:spPr/>
    </dgm:pt>
    <dgm:pt modelId="{119EB65E-10F1-4D46-A087-B77F72893B5D}" type="pres">
      <dgm:prSet presAssocID="{363773A5-44B7-4E16-9EED-F4DB9D139380}" presName="tx1" presStyleLbl="revTx" presStyleIdx="4" presStyleCnt="7"/>
      <dgm:spPr/>
      <dgm:t>
        <a:bodyPr/>
        <a:lstStyle/>
        <a:p>
          <a:endParaRPr lang="zh-TW" altLang="en-US"/>
        </a:p>
      </dgm:t>
    </dgm:pt>
    <dgm:pt modelId="{B1240346-5D4F-754C-B696-2B057AEA2CC1}" type="pres">
      <dgm:prSet presAssocID="{363773A5-44B7-4E16-9EED-F4DB9D139380}" presName="vert1" presStyleCnt="0"/>
      <dgm:spPr/>
    </dgm:pt>
    <dgm:pt modelId="{015664FC-C36E-934F-86F5-983CBC96FD06}" type="pres">
      <dgm:prSet presAssocID="{1E1DCEB9-58DF-4C84-98DE-1C0DE54A3557}" presName="thickLine" presStyleLbl="alignNode1" presStyleIdx="5" presStyleCnt="7"/>
      <dgm:spPr/>
    </dgm:pt>
    <dgm:pt modelId="{026ED4E5-6417-C748-9EA5-A770D9C5EC0D}" type="pres">
      <dgm:prSet presAssocID="{1E1DCEB9-58DF-4C84-98DE-1C0DE54A3557}" presName="horz1" presStyleCnt="0"/>
      <dgm:spPr/>
    </dgm:pt>
    <dgm:pt modelId="{9385BFD8-473C-9F47-A8C7-784B173F1136}" type="pres">
      <dgm:prSet presAssocID="{1E1DCEB9-58DF-4C84-98DE-1C0DE54A3557}" presName="tx1" presStyleLbl="revTx" presStyleIdx="5" presStyleCnt="7"/>
      <dgm:spPr/>
      <dgm:t>
        <a:bodyPr/>
        <a:lstStyle/>
        <a:p>
          <a:endParaRPr lang="zh-TW" altLang="en-US"/>
        </a:p>
      </dgm:t>
    </dgm:pt>
    <dgm:pt modelId="{36F27F64-5652-D54A-A03F-225B6F5A7EF3}" type="pres">
      <dgm:prSet presAssocID="{1E1DCEB9-58DF-4C84-98DE-1C0DE54A3557}" presName="vert1" presStyleCnt="0"/>
      <dgm:spPr/>
    </dgm:pt>
    <dgm:pt modelId="{60A08852-BB5C-9F4D-94E2-59D5D1DAB732}" type="pres">
      <dgm:prSet presAssocID="{32416181-7A09-444C-8182-A2E0A63E6F1E}" presName="thickLine" presStyleLbl="alignNode1" presStyleIdx="6" presStyleCnt="7"/>
      <dgm:spPr/>
    </dgm:pt>
    <dgm:pt modelId="{8BB6EE6F-8A9C-5047-86DD-10511B9BEEAD}" type="pres">
      <dgm:prSet presAssocID="{32416181-7A09-444C-8182-A2E0A63E6F1E}" presName="horz1" presStyleCnt="0"/>
      <dgm:spPr/>
    </dgm:pt>
    <dgm:pt modelId="{75BF8DA4-AD64-1840-AB6D-E486B3EE9401}" type="pres">
      <dgm:prSet presAssocID="{32416181-7A09-444C-8182-A2E0A63E6F1E}" presName="tx1" presStyleLbl="revTx" presStyleIdx="6" presStyleCnt="7"/>
      <dgm:spPr/>
      <dgm:t>
        <a:bodyPr/>
        <a:lstStyle/>
        <a:p>
          <a:endParaRPr lang="zh-TW" altLang="en-US"/>
        </a:p>
      </dgm:t>
    </dgm:pt>
    <dgm:pt modelId="{31B4CE98-6E72-5F45-AB43-3863A4A655B0}" type="pres">
      <dgm:prSet presAssocID="{32416181-7A09-444C-8182-A2E0A63E6F1E}" presName="vert1" presStyleCnt="0"/>
      <dgm:spPr/>
    </dgm:pt>
  </dgm:ptLst>
  <dgm:cxnLst>
    <dgm:cxn modelId="{CA455C1C-A143-1A43-9F26-D408F981E3C7}" type="presOf" srcId="{BE42D465-78C1-4527-922C-61C55B438C90}" destId="{0C9327DE-3EB0-2A46-9648-2322F31E9BD6}" srcOrd="0" destOrd="0" presId="urn:microsoft.com/office/officeart/2008/layout/LinedList"/>
    <dgm:cxn modelId="{23776D65-F5EB-4068-8016-A2D83FFBFE03}" srcId="{F4EB40C4-A403-41F7-ABBC-275E0E36CB13}" destId="{1C9CDBF2-64D7-4A45-938A-B9D1B0A97946}" srcOrd="1" destOrd="0" parTransId="{BADDF6F6-FB3D-4EB2-A2C9-3857F5401FF1}" sibTransId="{28DEBAFA-8911-429D-8417-A2FF8A07A432}"/>
    <dgm:cxn modelId="{F404EACC-7396-194F-9752-4284630DD3B7}" type="presOf" srcId="{363773A5-44B7-4E16-9EED-F4DB9D139380}" destId="{119EB65E-10F1-4D46-A087-B77F72893B5D}" srcOrd="0" destOrd="0" presId="urn:microsoft.com/office/officeart/2008/layout/LinedList"/>
    <dgm:cxn modelId="{51761823-012E-4E45-8B34-F74452764C16}" type="presOf" srcId="{32416181-7A09-444C-8182-A2E0A63E6F1E}" destId="{75BF8DA4-AD64-1840-AB6D-E486B3EE9401}" srcOrd="0" destOrd="0" presId="urn:microsoft.com/office/officeart/2008/layout/LinedList"/>
    <dgm:cxn modelId="{8A362FC7-0D11-1B4A-A456-9390C7E9452A}" type="presOf" srcId="{F4EB40C4-A403-41F7-ABBC-275E0E36CB13}" destId="{D065E1B7-E876-CD4D-AE3D-92DD0C9F40C0}" srcOrd="0" destOrd="0" presId="urn:microsoft.com/office/officeart/2008/layout/LinedList"/>
    <dgm:cxn modelId="{25EED23B-8DBF-4D25-8B0B-CD90D1D83B78}" srcId="{F4EB40C4-A403-41F7-ABBC-275E0E36CB13}" destId="{1E1DCEB9-58DF-4C84-98DE-1C0DE54A3557}" srcOrd="5" destOrd="0" parTransId="{19047A43-F55C-46A8-96AC-823B7E39F735}" sibTransId="{AC5E9320-FD59-484D-9A7D-89EB5CF0FD78}"/>
    <dgm:cxn modelId="{27647990-FE5F-471D-BF48-FFE169A4299A}" srcId="{F4EB40C4-A403-41F7-ABBC-275E0E36CB13}" destId="{A911E548-338F-4C2A-992D-9C54B16A238A}" srcOrd="3" destOrd="0" parTransId="{3B2D36E2-00BC-49C7-9767-430C4578F208}" sibTransId="{B35212A0-7F1A-4818-A5A2-DB2527B22C75}"/>
    <dgm:cxn modelId="{1F093CF0-1701-4F87-9D94-5C96C290617C}" srcId="{F4EB40C4-A403-41F7-ABBC-275E0E36CB13}" destId="{32416181-7A09-444C-8182-A2E0A63E6F1E}" srcOrd="6" destOrd="0" parTransId="{D97F18F9-091A-4AC1-8605-6885C823A656}" sibTransId="{673554BA-C370-4BAB-886F-11240DD7A1B1}"/>
    <dgm:cxn modelId="{3EB9353E-631F-40D9-95A3-0CB24844EE09}" srcId="{F4EB40C4-A403-41F7-ABBC-275E0E36CB13}" destId="{363773A5-44B7-4E16-9EED-F4DB9D139380}" srcOrd="4" destOrd="0" parTransId="{3AB93E2F-E38C-46AD-A2C0-928CCE29440E}" sibTransId="{B677860B-B8D1-4661-9715-AACB716934E0}"/>
    <dgm:cxn modelId="{13B873FD-C11F-4EAA-9A0F-5FB70B430C01}" srcId="{F4EB40C4-A403-41F7-ABBC-275E0E36CB13}" destId="{598688C6-B45B-4F6A-9397-58E8F721D512}" srcOrd="0" destOrd="0" parTransId="{BB050989-F4E2-45DC-AC2E-00A9ACCEC194}" sibTransId="{AF6B4500-5AFC-4FC0-B883-70EA4180CEDA}"/>
    <dgm:cxn modelId="{4CFB04B1-D138-1240-943B-22B029D474C2}" type="presOf" srcId="{A911E548-338F-4C2A-992D-9C54B16A238A}" destId="{A814415B-AA0E-4B4D-8068-018C4CC79548}" srcOrd="0" destOrd="0" presId="urn:microsoft.com/office/officeart/2008/layout/LinedList"/>
    <dgm:cxn modelId="{12C805B0-6479-C94A-8792-F5B917066D23}" type="presOf" srcId="{1C9CDBF2-64D7-4A45-938A-B9D1B0A97946}" destId="{095511E8-F04D-FE4A-A4A4-0809A94FBA26}" srcOrd="0" destOrd="0" presId="urn:microsoft.com/office/officeart/2008/layout/LinedList"/>
    <dgm:cxn modelId="{A4455210-C0E7-7449-A279-E945FCEA92FC}" type="presOf" srcId="{598688C6-B45B-4F6A-9397-58E8F721D512}" destId="{519EB5EB-B3B6-7F41-980C-30A58376428D}" srcOrd="0" destOrd="0" presId="urn:microsoft.com/office/officeart/2008/layout/LinedList"/>
    <dgm:cxn modelId="{AFE7AE81-479C-4B6C-9798-B130F60C65A5}" srcId="{F4EB40C4-A403-41F7-ABBC-275E0E36CB13}" destId="{BE42D465-78C1-4527-922C-61C55B438C90}" srcOrd="2" destOrd="0" parTransId="{A1DB8A2A-B6EB-4FFD-8A4B-928A1F5F4528}" sibTransId="{D25C9E82-F5E0-43C7-8920-6E4280262B10}"/>
    <dgm:cxn modelId="{A367CBF7-EB7E-2C40-A62B-041D6D245A89}" type="presOf" srcId="{1E1DCEB9-58DF-4C84-98DE-1C0DE54A3557}" destId="{9385BFD8-473C-9F47-A8C7-784B173F1136}" srcOrd="0" destOrd="0" presId="urn:microsoft.com/office/officeart/2008/layout/LinedList"/>
    <dgm:cxn modelId="{BB918378-80A5-494A-9529-A63DA845A6C8}" type="presParOf" srcId="{D065E1B7-E876-CD4D-AE3D-92DD0C9F40C0}" destId="{48E02FD9-5ED1-5C4F-AFF4-3D4A74B79FA2}" srcOrd="0" destOrd="0" presId="urn:microsoft.com/office/officeart/2008/layout/LinedList"/>
    <dgm:cxn modelId="{C7B0DDC5-D520-AB42-ADD1-00D84F7C9D47}" type="presParOf" srcId="{D065E1B7-E876-CD4D-AE3D-92DD0C9F40C0}" destId="{92EEDC7A-A615-384D-A3C6-48B2F82D851A}" srcOrd="1" destOrd="0" presId="urn:microsoft.com/office/officeart/2008/layout/LinedList"/>
    <dgm:cxn modelId="{7F08F014-7DDA-C94E-9ADE-D31702837364}" type="presParOf" srcId="{92EEDC7A-A615-384D-A3C6-48B2F82D851A}" destId="{519EB5EB-B3B6-7F41-980C-30A58376428D}" srcOrd="0" destOrd="0" presId="urn:microsoft.com/office/officeart/2008/layout/LinedList"/>
    <dgm:cxn modelId="{17697700-15C5-6C46-A05A-2A6F02264179}" type="presParOf" srcId="{92EEDC7A-A615-384D-A3C6-48B2F82D851A}" destId="{DFBAA0FB-B503-084B-B9C3-581F4075FEB7}" srcOrd="1" destOrd="0" presId="urn:microsoft.com/office/officeart/2008/layout/LinedList"/>
    <dgm:cxn modelId="{018A7EC3-9A40-6F41-8040-E884F1F3AF67}" type="presParOf" srcId="{D065E1B7-E876-CD4D-AE3D-92DD0C9F40C0}" destId="{DC787250-5A0B-024E-919F-981F22765FC1}" srcOrd="2" destOrd="0" presId="urn:microsoft.com/office/officeart/2008/layout/LinedList"/>
    <dgm:cxn modelId="{48F18D5C-DFAA-1A4F-A6F7-D88E7A95FA89}" type="presParOf" srcId="{D065E1B7-E876-CD4D-AE3D-92DD0C9F40C0}" destId="{176559BE-03ED-F545-9726-C1863307A548}" srcOrd="3" destOrd="0" presId="urn:microsoft.com/office/officeart/2008/layout/LinedList"/>
    <dgm:cxn modelId="{0B8ECD3E-0EEB-4248-9AC4-72C097F30506}" type="presParOf" srcId="{176559BE-03ED-F545-9726-C1863307A548}" destId="{095511E8-F04D-FE4A-A4A4-0809A94FBA26}" srcOrd="0" destOrd="0" presId="urn:microsoft.com/office/officeart/2008/layout/LinedList"/>
    <dgm:cxn modelId="{87685331-A3F5-F942-881F-FC6483F899E4}" type="presParOf" srcId="{176559BE-03ED-F545-9726-C1863307A548}" destId="{14EF6BB4-1CC8-2249-B457-EE1A75F72BA0}" srcOrd="1" destOrd="0" presId="urn:microsoft.com/office/officeart/2008/layout/LinedList"/>
    <dgm:cxn modelId="{598B1ED3-467F-104B-9354-C65EC32E2E9C}" type="presParOf" srcId="{D065E1B7-E876-CD4D-AE3D-92DD0C9F40C0}" destId="{5A3AEC2F-4F99-EF47-A36F-2741088F32C1}" srcOrd="4" destOrd="0" presId="urn:microsoft.com/office/officeart/2008/layout/LinedList"/>
    <dgm:cxn modelId="{F9E389B5-E521-604F-8047-6973B9E3F8B0}" type="presParOf" srcId="{D065E1B7-E876-CD4D-AE3D-92DD0C9F40C0}" destId="{FD1D2D53-921D-EE4E-9C06-24B929FE9842}" srcOrd="5" destOrd="0" presId="urn:microsoft.com/office/officeart/2008/layout/LinedList"/>
    <dgm:cxn modelId="{5BA7DD5B-8BB1-EE4B-A510-0E5B6504941C}" type="presParOf" srcId="{FD1D2D53-921D-EE4E-9C06-24B929FE9842}" destId="{0C9327DE-3EB0-2A46-9648-2322F31E9BD6}" srcOrd="0" destOrd="0" presId="urn:microsoft.com/office/officeart/2008/layout/LinedList"/>
    <dgm:cxn modelId="{1BFC6DF9-07D5-304E-A560-491BD81013DB}" type="presParOf" srcId="{FD1D2D53-921D-EE4E-9C06-24B929FE9842}" destId="{6F5C1E47-811F-3C40-B919-C91ACEE5EB74}" srcOrd="1" destOrd="0" presId="urn:microsoft.com/office/officeart/2008/layout/LinedList"/>
    <dgm:cxn modelId="{0DAEBBB8-1D40-F947-8886-4AF82678221E}" type="presParOf" srcId="{D065E1B7-E876-CD4D-AE3D-92DD0C9F40C0}" destId="{387E4677-E75D-324C-A9B1-7D3D0BE5AC78}" srcOrd="6" destOrd="0" presId="urn:microsoft.com/office/officeart/2008/layout/LinedList"/>
    <dgm:cxn modelId="{3D363DD8-62BE-894C-B333-543D40016772}" type="presParOf" srcId="{D065E1B7-E876-CD4D-AE3D-92DD0C9F40C0}" destId="{55960787-A483-2841-BC84-4F7C08D1BBC7}" srcOrd="7" destOrd="0" presId="urn:microsoft.com/office/officeart/2008/layout/LinedList"/>
    <dgm:cxn modelId="{35BA1F39-44F4-8344-8101-EDD73AB97DDA}" type="presParOf" srcId="{55960787-A483-2841-BC84-4F7C08D1BBC7}" destId="{A814415B-AA0E-4B4D-8068-018C4CC79548}" srcOrd="0" destOrd="0" presId="urn:microsoft.com/office/officeart/2008/layout/LinedList"/>
    <dgm:cxn modelId="{4F1A56AF-11B9-F048-9D1D-DBB0EC0C23C3}" type="presParOf" srcId="{55960787-A483-2841-BC84-4F7C08D1BBC7}" destId="{65589C89-36EF-E441-9FAA-0DD55EC4C40F}" srcOrd="1" destOrd="0" presId="urn:microsoft.com/office/officeart/2008/layout/LinedList"/>
    <dgm:cxn modelId="{5B7FD27C-716F-0348-B64C-DC00024B28F4}" type="presParOf" srcId="{D065E1B7-E876-CD4D-AE3D-92DD0C9F40C0}" destId="{7AAF25BC-7652-214F-9BDC-19510E3AACB3}" srcOrd="8" destOrd="0" presId="urn:microsoft.com/office/officeart/2008/layout/LinedList"/>
    <dgm:cxn modelId="{A2E72451-E6F8-B146-84DD-8424D3A3AD5E}" type="presParOf" srcId="{D065E1B7-E876-CD4D-AE3D-92DD0C9F40C0}" destId="{2528EB0A-2459-D345-BDC8-326247E76CAE}" srcOrd="9" destOrd="0" presId="urn:microsoft.com/office/officeart/2008/layout/LinedList"/>
    <dgm:cxn modelId="{09FF73C2-1D76-9F45-8F52-53DEAEC9E59B}" type="presParOf" srcId="{2528EB0A-2459-D345-BDC8-326247E76CAE}" destId="{119EB65E-10F1-4D46-A087-B77F72893B5D}" srcOrd="0" destOrd="0" presId="urn:microsoft.com/office/officeart/2008/layout/LinedList"/>
    <dgm:cxn modelId="{18781A71-B46E-0E43-A0AE-14112C66812B}" type="presParOf" srcId="{2528EB0A-2459-D345-BDC8-326247E76CAE}" destId="{B1240346-5D4F-754C-B696-2B057AEA2CC1}" srcOrd="1" destOrd="0" presId="urn:microsoft.com/office/officeart/2008/layout/LinedList"/>
    <dgm:cxn modelId="{4EECA4A7-D8D2-174E-BC0F-99943A841EA3}" type="presParOf" srcId="{D065E1B7-E876-CD4D-AE3D-92DD0C9F40C0}" destId="{015664FC-C36E-934F-86F5-983CBC96FD06}" srcOrd="10" destOrd="0" presId="urn:microsoft.com/office/officeart/2008/layout/LinedList"/>
    <dgm:cxn modelId="{6C9334CC-AFE8-0948-A2FE-EB371E97B6AD}" type="presParOf" srcId="{D065E1B7-E876-CD4D-AE3D-92DD0C9F40C0}" destId="{026ED4E5-6417-C748-9EA5-A770D9C5EC0D}" srcOrd="11" destOrd="0" presId="urn:microsoft.com/office/officeart/2008/layout/LinedList"/>
    <dgm:cxn modelId="{E80DB671-5089-B347-B6AC-8C31308EBB2C}" type="presParOf" srcId="{026ED4E5-6417-C748-9EA5-A770D9C5EC0D}" destId="{9385BFD8-473C-9F47-A8C7-784B173F1136}" srcOrd="0" destOrd="0" presId="urn:microsoft.com/office/officeart/2008/layout/LinedList"/>
    <dgm:cxn modelId="{6B8E1C57-113B-754D-9844-E63A5AED879F}" type="presParOf" srcId="{026ED4E5-6417-C748-9EA5-A770D9C5EC0D}" destId="{36F27F64-5652-D54A-A03F-225B6F5A7EF3}" srcOrd="1" destOrd="0" presId="urn:microsoft.com/office/officeart/2008/layout/LinedList"/>
    <dgm:cxn modelId="{BE5AA7DC-3200-EA46-99A8-4DEA2C6C8CBF}" type="presParOf" srcId="{D065E1B7-E876-CD4D-AE3D-92DD0C9F40C0}" destId="{60A08852-BB5C-9F4D-94E2-59D5D1DAB732}" srcOrd="12" destOrd="0" presId="urn:microsoft.com/office/officeart/2008/layout/LinedList"/>
    <dgm:cxn modelId="{1AB81FBB-EBA1-3E47-89CC-D15E824F4C3C}" type="presParOf" srcId="{D065E1B7-E876-CD4D-AE3D-92DD0C9F40C0}" destId="{8BB6EE6F-8A9C-5047-86DD-10511B9BEEAD}" srcOrd="13" destOrd="0" presId="urn:microsoft.com/office/officeart/2008/layout/LinedList"/>
    <dgm:cxn modelId="{E1CFA705-5279-4A45-99D5-37701B279898}" type="presParOf" srcId="{8BB6EE6F-8A9C-5047-86DD-10511B9BEEAD}" destId="{75BF8DA4-AD64-1840-AB6D-E486B3EE9401}" srcOrd="0" destOrd="0" presId="urn:microsoft.com/office/officeart/2008/layout/LinedList"/>
    <dgm:cxn modelId="{44083E36-5DE6-F64F-8D93-423D547D7778}" type="presParOf" srcId="{8BB6EE6F-8A9C-5047-86DD-10511B9BEEAD}" destId="{31B4CE98-6E72-5F45-AB43-3863A4A655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2FD9-5ED1-5C4F-AFF4-3D4A74B79FA2}">
      <dsp:nvSpPr>
        <dsp:cNvPr id="0" name=""/>
        <dsp:cNvSpPr/>
      </dsp:nvSpPr>
      <dsp:spPr>
        <a:xfrm>
          <a:off x="0" y="725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EB5EB-B3B6-7F41-980C-30A58376428D}">
      <dsp:nvSpPr>
        <dsp:cNvPr id="0" name=""/>
        <dsp:cNvSpPr/>
      </dsp:nvSpPr>
      <dsp:spPr>
        <a:xfrm>
          <a:off x="0" y="725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Canvas</a:t>
          </a:r>
        </a:p>
      </dsp:txBody>
      <dsp:txXfrm>
        <a:off x="0" y="725"/>
        <a:ext cx="7240146" cy="848878"/>
      </dsp:txXfrm>
    </dsp:sp>
    <dsp:sp modelId="{DC787250-5A0B-024E-919F-981F22765FC1}">
      <dsp:nvSpPr>
        <dsp:cNvPr id="0" name=""/>
        <dsp:cNvSpPr/>
      </dsp:nvSpPr>
      <dsp:spPr>
        <a:xfrm>
          <a:off x="0" y="849603"/>
          <a:ext cx="72401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511E8-F04D-FE4A-A4A4-0809A94FBA26}">
      <dsp:nvSpPr>
        <dsp:cNvPr id="0" name=""/>
        <dsp:cNvSpPr/>
      </dsp:nvSpPr>
      <dsp:spPr>
        <a:xfrm>
          <a:off x="0" y="849603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Linen</a:t>
          </a:r>
        </a:p>
      </dsp:txBody>
      <dsp:txXfrm>
        <a:off x="0" y="849603"/>
        <a:ext cx="7240146" cy="848878"/>
      </dsp:txXfrm>
    </dsp:sp>
    <dsp:sp modelId="{5A3AEC2F-4F99-EF47-A36F-2741088F32C1}">
      <dsp:nvSpPr>
        <dsp:cNvPr id="0" name=""/>
        <dsp:cNvSpPr/>
      </dsp:nvSpPr>
      <dsp:spPr>
        <a:xfrm>
          <a:off x="0" y="1698482"/>
          <a:ext cx="72401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327DE-3EB0-2A46-9648-2322F31E9BD6}">
      <dsp:nvSpPr>
        <dsp:cNvPr id="0" name=""/>
        <dsp:cNvSpPr/>
      </dsp:nvSpPr>
      <dsp:spPr>
        <a:xfrm>
          <a:off x="0" y="1698482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Chiffon</a:t>
          </a:r>
        </a:p>
      </dsp:txBody>
      <dsp:txXfrm>
        <a:off x="0" y="1698482"/>
        <a:ext cx="7240146" cy="848878"/>
      </dsp:txXfrm>
    </dsp:sp>
    <dsp:sp modelId="{387E4677-E75D-324C-A9B1-7D3D0BE5AC78}">
      <dsp:nvSpPr>
        <dsp:cNvPr id="0" name=""/>
        <dsp:cNvSpPr/>
      </dsp:nvSpPr>
      <dsp:spPr>
        <a:xfrm>
          <a:off x="0" y="2547360"/>
          <a:ext cx="72401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4415B-AA0E-4B4D-8068-018C4CC79548}">
      <dsp:nvSpPr>
        <dsp:cNvPr id="0" name=""/>
        <dsp:cNvSpPr/>
      </dsp:nvSpPr>
      <dsp:spPr>
        <a:xfrm>
          <a:off x="0" y="2547360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Denim</a:t>
          </a:r>
        </a:p>
      </dsp:txBody>
      <dsp:txXfrm>
        <a:off x="0" y="2547360"/>
        <a:ext cx="7240146" cy="848878"/>
      </dsp:txXfrm>
    </dsp:sp>
    <dsp:sp modelId="{7AAF25BC-7652-214F-9BDC-19510E3AACB3}">
      <dsp:nvSpPr>
        <dsp:cNvPr id="0" name=""/>
        <dsp:cNvSpPr/>
      </dsp:nvSpPr>
      <dsp:spPr>
        <a:xfrm>
          <a:off x="0" y="3396239"/>
          <a:ext cx="72401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EB65E-10F1-4D46-A087-B77F72893B5D}">
      <dsp:nvSpPr>
        <dsp:cNvPr id="0" name=""/>
        <dsp:cNvSpPr/>
      </dsp:nvSpPr>
      <dsp:spPr>
        <a:xfrm>
          <a:off x="0" y="3396239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Leather</a:t>
          </a:r>
        </a:p>
      </dsp:txBody>
      <dsp:txXfrm>
        <a:off x="0" y="3396239"/>
        <a:ext cx="7240146" cy="848878"/>
      </dsp:txXfrm>
    </dsp:sp>
    <dsp:sp modelId="{015664FC-C36E-934F-86F5-983CBC96FD06}">
      <dsp:nvSpPr>
        <dsp:cNvPr id="0" name=""/>
        <dsp:cNvSpPr/>
      </dsp:nvSpPr>
      <dsp:spPr>
        <a:xfrm>
          <a:off x="0" y="4245117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BFD8-473C-9F47-A8C7-784B173F1136}">
      <dsp:nvSpPr>
        <dsp:cNvPr id="0" name=""/>
        <dsp:cNvSpPr/>
      </dsp:nvSpPr>
      <dsp:spPr>
        <a:xfrm>
          <a:off x="0" y="4245117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Twill</a:t>
          </a:r>
        </a:p>
      </dsp:txBody>
      <dsp:txXfrm>
        <a:off x="0" y="4245117"/>
        <a:ext cx="7240146" cy="848878"/>
      </dsp:txXfrm>
    </dsp:sp>
    <dsp:sp modelId="{60A08852-BB5C-9F4D-94E2-59D5D1DAB732}">
      <dsp:nvSpPr>
        <dsp:cNvPr id="0" name=""/>
        <dsp:cNvSpPr/>
      </dsp:nvSpPr>
      <dsp:spPr>
        <a:xfrm>
          <a:off x="0" y="5093996"/>
          <a:ext cx="72401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F8DA4-AD64-1840-AB6D-E486B3EE9401}">
      <dsp:nvSpPr>
        <dsp:cNvPr id="0" name=""/>
        <dsp:cNvSpPr/>
      </dsp:nvSpPr>
      <dsp:spPr>
        <a:xfrm>
          <a:off x="0" y="5093996"/>
          <a:ext cx="7240146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Satin</a:t>
          </a:r>
        </a:p>
      </dsp:txBody>
      <dsp:txXfrm>
        <a:off x="0" y="5093996"/>
        <a:ext cx="7240146" cy="84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spc="750" dirty="0">
                <a:solidFill>
                  <a:schemeClr val="bg1"/>
                </a:solidFill>
              </a:rPr>
              <a:t>Material inspirations for fashion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1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4952E-54CA-734E-A8A4-344E62A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23" y="2810518"/>
            <a:ext cx="3190206" cy="3343450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Paper in fashion</a:t>
            </a:r>
          </a:p>
        </p:txBody>
      </p:sp>
      <p:pic>
        <p:nvPicPr>
          <p:cNvPr id="5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EB169899-9262-A746-BEE8-15863F768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0"/>
            <a:ext cx="4076700" cy="685756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175601F-8782-0942-B9AB-1A9C27DB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8B639B-0070-5840-B401-34D77C9F33D1}"/>
              </a:ext>
            </a:extLst>
          </p:cNvPr>
          <p:cNvSpPr/>
          <p:nvPr/>
        </p:nvSpPr>
        <p:spPr>
          <a:xfrm>
            <a:off x="5818697" y="6542189"/>
            <a:ext cx="6268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Collection by YU Chi Yan, Suzanna 2017 graduate </a:t>
            </a:r>
            <a:r>
              <a:rPr lang="en-HK" sz="1000" dirty="0">
                <a:solidFill>
                  <a:schemeClr val="bg1"/>
                </a:solidFill>
              </a:rPr>
              <a:t>of HD in Fashion Design in Hong Kong Design Institute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F8515-98D9-C64A-8822-25C136BF5ABA}"/>
              </a:ext>
            </a:extLst>
          </p:cNvPr>
          <p:cNvSpPr/>
          <p:nvPr/>
        </p:nvSpPr>
        <p:spPr>
          <a:xfrm>
            <a:off x="4093906" y="78556"/>
            <a:ext cx="1724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Garment and accessory design inspired by traditional paper origami.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own Wooden Floor">
            <a:extLst>
              <a:ext uri="{FF2B5EF4-FFF2-40B4-BE49-F238E27FC236}">
                <a16:creationId xmlns:a16="http://schemas.microsoft.com/office/drawing/2014/main" id="{70225766-997C-844D-8882-4FD07008B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4CDC1-98FC-6549-AFF0-E271F96E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8880C-6365-A64C-9AC8-2BB25892A90C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98BD8-9437-D54E-8929-C2C31901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0" y="5564937"/>
            <a:ext cx="6789497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Wood in fashion</a:t>
            </a: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620F0B8-4255-7140-ABD4-BB6B71FC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46678" y="7593"/>
            <a:ext cx="4058777" cy="5275782"/>
          </a:xfrm>
          <a:prstGeom prst="rect">
            <a:avLst/>
          </a:prstGeom>
        </p:spPr>
      </p:pic>
      <p:pic>
        <p:nvPicPr>
          <p:cNvPr id="5" name="Content Placeholder 4" descr="A person wearing a uniform&#10;&#10;Description automatically generated">
            <a:extLst>
              <a:ext uri="{FF2B5EF4-FFF2-40B4-BE49-F238E27FC236}">
                <a16:creationId xmlns:a16="http://schemas.microsoft.com/office/drawing/2014/main" id="{E4B673DA-18E4-2242-AB09-25A0B67E3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AEC213-6A07-0446-BE61-EC9E1C9F92BE}"/>
              </a:ext>
            </a:extLst>
          </p:cNvPr>
          <p:cNvSpPr/>
          <p:nvPr/>
        </p:nvSpPr>
        <p:spPr>
          <a:xfrm>
            <a:off x="0" y="5035908"/>
            <a:ext cx="6008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Collection by </a:t>
            </a:r>
            <a:r>
              <a:rPr lang="en-US" sz="1000" dirty="0">
                <a:solidFill>
                  <a:schemeClr val="bg1"/>
                </a:solidFill>
              </a:rPr>
              <a:t>YU Sze Ki, </a:t>
            </a:r>
            <a:r>
              <a:rPr lang="en-US" sz="1000" dirty="0" err="1">
                <a:solidFill>
                  <a:schemeClr val="bg1"/>
                </a:solidFill>
              </a:rPr>
              <a:t>Yusky</a:t>
            </a:r>
            <a:r>
              <a:rPr lang="en-US" sz="1000" dirty="0">
                <a:solidFill>
                  <a:schemeClr val="bg1"/>
                </a:solidFill>
              </a:rPr>
              <a:t>  </a:t>
            </a:r>
            <a:r>
              <a:rPr lang="en-US" sz="1000" dirty="0">
                <a:solidFill>
                  <a:srgbClr val="FFFFFF"/>
                </a:solidFill>
              </a:rPr>
              <a:t>2017 graduate </a:t>
            </a:r>
            <a:r>
              <a:rPr lang="en-HK" sz="1000" dirty="0">
                <a:solidFill>
                  <a:schemeClr val="bg1"/>
                </a:solidFill>
              </a:rPr>
              <a:t>of HD in Fashion Design in Hong Kong Design Institute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ulticolored Straw Lot">
            <a:extLst>
              <a:ext uri="{FF2B5EF4-FFF2-40B4-BE49-F238E27FC236}">
                <a16:creationId xmlns:a16="http://schemas.microsoft.com/office/drawing/2014/main" id="{027AD1B2-1BE1-4440-9C93-3C796E7A9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51D3C-201D-DA47-A331-26A747F0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plastic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A4C17-703A-7D46-9D44-E36897BC6F28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 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812BA-BAFD-234A-9E8E-C0206240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23" y="2810518"/>
            <a:ext cx="3190206" cy="3343450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Plastic in fashion</a:t>
            </a:r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454F8E21-2B59-6C49-A3BA-925EFCD6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0"/>
            <a:ext cx="4076700" cy="685756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blue dress&#10;&#10;Description automatically generated">
            <a:extLst>
              <a:ext uri="{FF2B5EF4-FFF2-40B4-BE49-F238E27FC236}">
                <a16:creationId xmlns:a16="http://schemas.microsoft.com/office/drawing/2014/main" id="{1547050C-8F9D-E14F-BF5F-83AD1DA4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39E4CB-E301-424D-BAEC-B18B6494DAEE}"/>
              </a:ext>
            </a:extLst>
          </p:cNvPr>
          <p:cNvSpPr/>
          <p:nvPr/>
        </p:nvSpPr>
        <p:spPr>
          <a:xfrm>
            <a:off x="111594" y="6305004"/>
            <a:ext cx="715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Left: Collection by </a:t>
            </a:r>
            <a:r>
              <a:rPr lang="en-US" sz="1000" dirty="0">
                <a:solidFill>
                  <a:schemeClr val="bg1"/>
                </a:solidFill>
              </a:rPr>
              <a:t>CHU Hoi Lam, Daniel </a:t>
            </a:r>
            <a:r>
              <a:rPr lang="en-US" sz="1000" dirty="0">
                <a:solidFill>
                  <a:srgbClr val="FFFFFF"/>
                </a:solidFill>
              </a:rPr>
              <a:t>2016 graduate </a:t>
            </a:r>
            <a:r>
              <a:rPr lang="en-HK" sz="1000" dirty="0">
                <a:solidFill>
                  <a:schemeClr val="bg1"/>
                </a:solidFill>
              </a:rPr>
              <a:t>of HD in Fashion Design in Hong Kong Design Institute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Right: Collection by </a:t>
            </a:r>
            <a:r>
              <a:rPr lang="en-US" sz="1000" dirty="0">
                <a:solidFill>
                  <a:schemeClr val="bg1"/>
                </a:solidFill>
              </a:rPr>
              <a:t>CHU Chun Yee, Daniel </a:t>
            </a:r>
            <a:r>
              <a:rPr lang="en-US" sz="1000" dirty="0">
                <a:solidFill>
                  <a:srgbClr val="FFFFFF"/>
                </a:solidFill>
              </a:rPr>
              <a:t>2016 graduate </a:t>
            </a:r>
            <a:r>
              <a:rPr lang="en-HK" sz="1000" dirty="0">
                <a:solidFill>
                  <a:schemeClr val="bg1"/>
                </a:solidFill>
              </a:rPr>
              <a:t>of HD in Fashion Image Design in Hong Kong Design Institute</a:t>
            </a:r>
            <a:endParaRPr lang="en-US" sz="10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533DE-623A-B44A-A5D1-E01BB5B41C94}"/>
              </a:ext>
            </a:extLst>
          </p:cNvPr>
          <p:cNvSpPr/>
          <p:nvPr/>
        </p:nvSpPr>
        <p:spPr>
          <a:xfrm>
            <a:off x="4093907" y="78556"/>
            <a:ext cx="1473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dirty="0">
                <a:solidFill>
                  <a:schemeClr val="bg1"/>
                </a:solidFill>
              </a:rPr>
              <a:t>The 3D printed panels provide </a:t>
            </a:r>
            <a:r>
              <a:rPr lang="en-HK" sz="1400" b="1" dirty="0">
                <a:solidFill>
                  <a:schemeClr val="bg1"/>
                </a:solidFill>
              </a:rPr>
              <a:t>extra flexibility </a:t>
            </a:r>
            <a:r>
              <a:rPr lang="en-HK" sz="1400" dirty="0">
                <a:solidFill>
                  <a:schemeClr val="bg1"/>
                </a:solidFill>
              </a:rPr>
              <a:t>for the garment.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88E9D5-9AA4-8C4F-9CC3-BB23C6E3BE77}"/>
              </a:ext>
            </a:extLst>
          </p:cNvPr>
          <p:cNvSpPr/>
          <p:nvPr/>
        </p:nvSpPr>
        <p:spPr>
          <a:xfrm>
            <a:off x="9072749" y="99869"/>
            <a:ext cx="3014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400" dirty="0">
                <a:solidFill>
                  <a:schemeClr val="bg1"/>
                </a:solidFill>
              </a:rPr>
              <a:t>The </a:t>
            </a:r>
            <a:r>
              <a:rPr lang="en-HK" sz="1400" b="1" dirty="0">
                <a:solidFill>
                  <a:schemeClr val="bg1"/>
                </a:solidFill>
              </a:rPr>
              <a:t>stiffness</a:t>
            </a:r>
            <a:r>
              <a:rPr lang="en-HK" sz="1400" dirty="0">
                <a:solidFill>
                  <a:schemeClr val="bg1"/>
                </a:solidFill>
              </a:rPr>
              <a:t> of PVC materials also allow designers to </a:t>
            </a:r>
            <a:r>
              <a:rPr lang="en-HK" sz="1400" b="1" dirty="0">
                <a:solidFill>
                  <a:schemeClr val="bg1"/>
                </a:solidFill>
              </a:rPr>
              <a:t>create</a:t>
            </a:r>
            <a:r>
              <a:rPr lang="en-HK" sz="1400" dirty="0">
                <a:solidFill>
                  <a:schemeClr val="bg1"/>
                </a:solidFill>
              </a:rPr>
              <a:t> and </a:t>
            </a:r>
            <a:r>
              <a:rPr lang="en-HK" sz="1400" b="1" dirty="0">
                <a:solidFill>
                  <a:schemeClr val="bg1"/>
                </a:solidFill>
              </a:rPr>
              <a:t>mould 3-dimentional shapes</a:t>
            </a:r>
            <a:r>
              <a:rPr lang="en-HK" sz="1400" dirty="0">
                <a:solidFill>
                  <a:schemeClr val="bg1"/>
                </a:solidFill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031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EE31D-ADDC-CD4B-AD0C-81E02DFB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2" y="254542"/>
            <a:ext cx="6734729" cy="106489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Plastic in fashion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FA42127-EA76-9243-B832-6082316FB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5" name="Content Placeholder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ACAE476-749C-4644-8736-E37E144CC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54" y="1551786"/>
            <a:ext cx="8128755" cy="53057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90C20F-3341-3D44-8B6E-5256B600484A}"/>
              </a:ext>
            </a:extLst>
          </p:cNvPr>
          <p:cNvSpPr/>
          <p:nvPr/>
        </p:nvSpPr>
        <p:spPr>
          <a:xfrm>
            <a:off x="5138" y="6542189"/>
            <a:ext cx="58304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Collection by </a:t>
            </a:r>
            <a:r>
              <a:rPr lang="en-US" sz="1000" dirty="0">
                <a:solidFill>
                  <a:schemeClr val="bg1"/>
                </a:solidFill>
              </a:rPr>
              <a:t>Wilson CHOI </a:t>
            </a:r>
            <a:r>
              <a:rPr lang="en-US" sz="1000" dirty="0">
                <a:solidFill>
                  <a:srgbClr val="FFFFFF"/>
                </a:solidFill>
              </a:rPr>
              <a:t>2016 graduate </a:t>
            </a:r>
            <a:r>
              <a:rPr lang="en-HK" sz="1000" dirty="0">
                <a:solidFill>
                  <a:schemeClr val="bg1"/>
                </a:solidFill>
              </a:rPr>
              <a:t>of HD in Fashion Design in Hong Kong Design Institute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DB3AD-DA1E-AA47-B0EF-2311B853676A}"/>
              </a:ext>
            </a:extLst>
          </p:cNvPr>
          <p:cNvSpPr/>
          <p:nvPr/>
        </p:nvSpPr>
        <p:spPr>
          <a:xfrm>
            <a:off x="133928" y="1691892"/>
            <a:ext cx="2181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dirty="0">
                <a:solidFill>
                  <a:schemeClr val="bg1"/>
                </a:solidFill>
              </a:rPr>
              <a:t>The PVC materials were </a:t>
            </a:r>
            <a:r>
              <a:rPr lang="en-HK" sz="1400" b="1" dirty="0">
                <a:solidFill>
                  <a:schemeClr val="bg1"/>
                </a:solidFill>
              </a:rPr>
              <a:t>bonded</a:t>
            </a:r>
            <a:r>
              <a:rPr lang="en-HK" sz="1400" dirty="0">
                <a:solidFill>
                  <a:schemeClr val="bg1"/>
                </a:solidFill>
              </a:rPr>
              <a:t> with </a:t>
            </a:r>
            <a:r>
              <a:rPr lang="en-HK" sz="1400" b="1" dirty="0">
                <a:solidFill>
                  <a:schemeClr val="bg1"/>
                </a:solidFill>
              </a:rPr>
              <a:t>inflatable feature</a:t>
            </a:r>
            <a:r>
              <a:rPr lang="en-HK" sz="1400" dirty="0">
                <a:solidFill>
                  <a:schemeClr val="bg1"/>
                </a:solidFill>
              </a:rPr>
              <a:t>, this design provides an </a:t>
            </a:r>
            <a:r>
              <a:rPr lang="en-HK" sz="1400" b="1" dirty="0">
                <a:solidFill>
                  <a:schemeClr val="bg1"/>
                </a:solidFill>
              </a:rPr>
              <a:t>extra protection</a:t>
            </a:r>
            <a:r>
              <a:rPr lang="en-HK" sz="1400" dirty="0">
                <a:solidFill>
                  <a:schemeClr val="bg1"/>
                </a:solidFill>
              </a:rPr>
              <a:t> for the wearer while the garment is worn on the body.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280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lack and White Polka Dot Textile">
            <a:extLst>
              <a:ext uri="{FF2B5EF4-FFF2-40B4-BE49-F238E27FC236}">
                <a16:creationId xmlns:a16="http://schemas.microsoft.com/office/drawing/2014/main" id="{52DF0AA0-8D44-C847-A856-9F586E5A6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38A98-4943-1847-98F4-BB20810B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E2B43-90C0-E448-AA57-F89ED100C965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 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129E9-916B-9145-BB5E-BC43743B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52" y="254542"/>
            <a:ext cx="6734729" cy="106489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Metal in fashion</a:t>
            </a:r>
          </a:p>
        </p:txBody>
      </p:sp>
      <p:pic>
        <p:nvPicPr>
          <p:cNvPr id="11" name="Content Placeholder 10" descr="A picture containing small, table, dress, holding&#10;&#10;Description automatically generated">
            <a:extLst>
              <a:ext uri="{FF2B5EF4-FFF2-40B4-BE49-F238E27FC236}">
                <a16:creationId xmlns:a16="http://schemas.microsoft.com/office/drawing/2014/main" id="{8C93FA6E-E7D9-B84D-93AD-5E2D652D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7" name="Picture 6" descr="A picture containing sitting, table, standing&#10;&#10;Description automatically generated">
            <a:extLst>
              <a:ext uri="{FF2B5EF4-FFF2-40B4-BE49-F238E27FC236}">
                <a16:creationId xmlns:a16="http://schemas.microsoft.com/office/drawing/2014/main" id="{A1FCADE4-F3B7-1D4A-8B6B-15DA1D8F0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54" y="1551786"/>
            <a:ext cx="8128755" cy="53057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1F1004-2D2F-774D-BD9C-2952B1025986}"/>
              </a:ext>
            </a:extLst>
          </p:cNvPr>
          <p:cNvSpPr/>
          <p:nvPr/>
        </p:nvSpPr>
        <p:spPr>
          <a:xfrm>
            <a:off x="8153400" y="1648911"/>
            <a:ext cx="1567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b="1" dirty="0">
                <a:solidFill>
                  <a:schemeClr val="bg1"/>
                </a:solidFill>
              </a:rPr>
              <a:t>Paco </a:t>
            </a:r>
            <a:r>
              <a:rPr lang="en-HK" sz="1400" b="1" dirty="0" err="1">
                <a:solidFill>
                  <a:schemeClr val="bg1"/>
                </a:solidFill>
              </a:rPr>
              <a:t>Rabanne’s</a:t>
            </a:r>
            <a:r>
              <a:rPr lang="en-HK" sz="1400" b="1" dirty="0">
                <a:solidFill>
                  <a:schemeClr val="bg1"/>
                </a:solidFill>
              </a:rPr>
              <a:t> </a:t>
            </a:r>
            <a:r>
              <a:rPr lang="en-HK" sz="1400" dirty="0">
                <a:solidFill>
                  <a:schemeClr val="bg1"/>
                </a:solidFill>
              </a:rPr>
              <a:t>iconic </a:t>
            </a:r>
            <a:r>
              <a:rPr lang="en-HK" sz="1400" dirty="0" err="1">
                <a:solidFill>
                  <a:schemeClr val="bg1"/>
                </a:solidFill>
              </a:rPr>
              <a:t>rhodoid</a:t>
            </a:r>
            <a:r>
              <a:rPr lang="en-HK" sz="1400" dirty="0">
                <a:solidFill>
                  <a:schemeClr val="bg1"/>
                </a:solidFill>
              </a:rPr>
              <a:t> disc dress.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A6DA7E-F1AF-D94B-93CC-BFC6F08F1402}"/>
              </a:ext>
            </a:extLst>
          </p:cNvPr>
          <p:cNvSpPr/>
          <p:nvPr/>
        </p:nvSpPr>
        <p:spPr>
          <a:xfrm>
            <a:off x="131743" y="650235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Paco </a:t>
            </a:r>
            <a:r>
              <a:rPr lang="en-HK" sz="1100" dirty="0" err="1">
                <a:solidFill>
                  <a:schemeClr val="bg1"/>
                </a:solidFill>
              </a:rPr>
              <a:t>Rabanne</a:t>
            </a:r>
            <a:r>
              <a:rPr lang="en-HK" sz="1100" dirty="0">
                <a:solidFill>
                  <a:schemeClr val="bg1"/>
                </a:solidFill>
              </a:rPr>
              <a:t> dress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336247-F9FC-6147-9E32-BE3C4AF6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192" y="0"/>
            <a:ext cx="4064685" cy="5206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90970-383E-104A-B272-2AB9A085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"/>
          <a:stretch/>
        </p:blipFill>
        <p:spPr>
          <a:xfrm>
            <a:off x="2333311" y="0"/>
            <a:ext cx="6111315" cy="5206306"/>
          </a:xfrm>
          <a:prstGeom prst="rect">
            <a:avLst/>
          </a:prstGeom>
        </p:spPr>
      </p:pic>
      <p:pic>
        <p:nvPicPr>
          <p:cNvPr id="6" name="Picture 5" descr="A picture containing indoor, cake, food, sitting&#10;&#10;Description automatically generated">
            <a:extLst>
              <a:ext uri="{FF2B5EF4-FFF2-40B4-BE49-F238E27FC236}">
                <a16:creationId xmlns:a16="http://schemas.microsoft.com/office/drawing/2014/main" id="{0F3F2754-789B-9D4E-90CC-DE141130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" y="0"/>
            <a:ext cx="4064685" cy="5206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97" y="5299631"/>
            <a:ext cx="7161622" cy="1110744"/>
          </a:xfrm>
        </p:spPr>
        <p:txBody>
          <a:bodyPr anchor="ctr">
            <a:normAutofit/>
          </a:bodyPr>
          <a:lstStyle/>
          <a:p>
            <a:pPr algn="l"/>
            <a:r>
              <a:rPr lang="en-US" sz="3200" spc="700" dirty="0"/>
              <a:t>WHAT ARE NEW FABRICS</a:t>
            </a:r>
            <a:endParaRPr lang="en-HK" sz="3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D5565B7-8B59-2A40-B436-208746B41B24}"/>
              </a:ext>
            </a:extLst>
          </p:cNvPr>
          <p:cNvSpPr txBox="1">
            <a:spLocks/>
          </p:cNvSpPr>
          <p:nvPr/>
        </p:nvSpPr>
        <p:spPr>
          <a:xfrm>
            <a:off x="-534516" y="1680845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spc="700" dirty="0">
                <a:solidFill>
                  <a:schemeClr val="bg1"/>
                </a:solidFill>
              </a:rPr>
              <a:t>PERFORMANCE</a:t>
            </a:r>
            <a:endParaRPr lang="en-HK" sz="1800" dirty="0">
              <a:solidFill>
                <a:schemeClr val="bg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DB55152-8B9E-F143-B2AB-D2C81F727F73}"/>
              </a:ext>
            </a:extLst>
          </p:cNvPr>
          <p:cNvSpPr txBox="1">
            <a:spLocks/>
          </p:cNvSpPr>
          <p:nvPr/>
        </p:nvSpPr>
        <p:spPr>
          <a:xfrm>
            <a:off x="7865615" y="1723851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spc="700" dirty="0">
                <a:solidFill>
                  <a:schemeClr val="bg1"/>
                </a:solidFill>
              </a:rPr>
              <a:t>RECYCLED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1EB7B-B6A3-5A4E-99AC-25BA48821D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28" y="159189"/>
            <a:ext cx="853479" cy="853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7401A-CED2-6947-B7A9-4755B4BD7E32}"/>
              </a:ext>
            </a:extLst>
          </p:cNvPr>
          <p:cNvSpPr/>
          <p:nvPr/>
        </p:nvSpPr>
        <p:spPr>
          <a:xfrm>
            <a:off x="516397" y="2151837"/>
            <a:ext cx="332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GORE-TEX </a:t>
            </a:r>
            <a:r>
              <a:rPr lang="en-US" sz="1200" b="1" dirty="0" smtClean="0">
                <a:solidFill>
                  <a:schemeClr val="bg1"/>
                </a:solidFill>
              </a:rPr>
              <a:t>fabric </a:t>
            </a:r>
            <a:r>
              <a:rPr lang="en-US" sz="1200" b="1" dirty="0">
                <a:solidFill>
                  <a:schemeClr val="bg1"/>
                </a:solidFill>
              </a:rPr>
              <a:t>engineered with patent technology that is water repellent, </a:t>
            </a:r>
            <a:r>
              <a:rPr lang="en-US" sz="1200" b="1" dirty="0" smtClean="0">
                <a:solidFill>
                  <a:schemeClr val="bg1"/>
                </a:solidFill>
              </a:rPr>
              <a:t>wind-proof, </a:t>
            </a:r>
            <a:r>
              <a:rPr lang="en-US" sz="1200" b="1" dirty="0">
                <a:solidFill>
                  <a:schemeClr val="bg1"/>
                </a:solidFill>
              </a:rPr>
              <a:t>yet </a:t>
            </a:r>
            <a:r>
              <a:rPr lang="en-US" sz="1200" b="1" dirty="0" smtClean="0">
                <a:solidFill>
                  <a:schemeClr val="bg1"/>
                </a:solidFill>
              </a:rPr>
              <a:t>breathable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C67C8C7-43CF-A946-871B-A2EC6FC2B924}"/>
              </a:ext>
            </a:extLst>
          </p:cNvPr>
          <p:cNvSpPr txBox="1">
            <a:spLocks/>
          </p:cNvSpPr>
          <p:nvPr/>
        </p:nvSpPr>
        <p:spPr>
          <a:xfrm>
            <a:off x="3732793" y="1694758"/>
            <a:ext cx="5133716" cy="9025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spc="700" dirty="0">
                <a:solidFill>
                  <a:schemeClr val="bg1"/>
                </a:solidFill>
              </a:rPr>
              <a:t>ECO </a:t>
            </a:r>
            <a:endParaRPr lang="en-HK" sz="1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D5162C-2CEA-DA40-A73B-EA9E8A7BE916}"/>
              </a:ext>
            </a:extLst>
          </p:cNvPr>
          <p:cNvSpPr/>
          <p:nvPr/>
        </p:nvSpPr>
        <p:spPr>
          <a:xfrm>
            <a:off x="4866243" y="2165869"/>
            <a:ext cx="301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Organic cotton is grown without toxic, synthetic chemical inputs. It is more expensive than normal cotton, but has low impact on the environment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E70979-894F-3E41-8A9C-366569EEB6E4}"/>
              </a:ext>
            </a:extLst>
          </p:cNvPr>
          <p:cNvSpPr/>
          <p:nvPr/>
        </p:nvSpPr>
        <p:spPr>
          <a:xfrm>
            <a:off x="8995297" y="2146014"/>
            <a:ext cx="301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Renowned fashion brands </a:t>
            </a:r>
            <a:r>
              <a:rPr lang="en-GB" sz="1200" dirty="0" smtClean="0">
                <a:solidFill>
                  <a:schemeClr val="bg1"/>
                </a:solidFill>
              </a:rPr>
              <a:t>began </a:t>
            </a:r>
            <a:r>
              <a:rPr lang="en-GB" sz="1200" dirty="0">
                <a:solidFill>
                  <a:schemeClr val="bg1"/>
                </a:solidFill>
              </a:rPr>
              <a:t>to design products (i.e. sneaker and  soccer jersey) with material recycled from plastic bottle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24E2B43-90C0-E448-AA57-F89ED100C965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8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60AB7-6C9C-C34E-9261-14470393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5243138"/>
            <a:ext cx="10943420" cy="103598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dirty="0"/>
              <a:t>sustainable materials</a:t>
            </a:r>
            <a:br>
              <a:rPr lang="en-US" dirty="0"/>
            </a:br>
            <a:r>
              <a:rPr lang="en-US" dirty="0"/>
              <a:t>(recycled)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596B-83B1-D149-8989-72D87415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86" y="1005840"/>
            <a:ext cx="4412494" cy="2971800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HK" sz="1800" dirty="0" smtClean="0"/>
              <a:t>An American </a:t>
            </a:r>
            <a:r>
              <a:rPr lang="en-HK" sz="1800" dirty="0"/>
              <a:t>sportswear company </a:t>
            </a:r>
            <a:r>
              <a:rPr lang="en-HK" sz="1800" dirty="0" smtClean="0"/>
              <a:t>introduced a national </a:t>
            </a:r>
            <a:r>
              <a:rPr lang="en-HK" sz="1800" dirty="0"/>
              <a:t>team kits made </a:t>
            </a:r>
            <a:r>
              <a:rPr lang="en-HK" sz="1800" dirty="0" smtClean="0"/>
              <a:t>using </a:t>
            </a:r>
            <a:r>
              <a:rPr lang="en-HK" sz="1800" dirty="0"/>
              <a:t>an average of 13 recycled plastic bottles per kit in 2012. </a:t>
            </a:r>
            <a:endParaRPr lang="en-HK" sz="1800" baseline="30000" dirty="0"/>
          </a:p>
          <a:p>
            <a:pPr>
              <a:lnSpc>
                <a:spcPct val="110000"/>
              </a:lnSpc>
            </a:pPr>
            <a:r>
              <a:rPr lang="en-HK" sz="1800" dirty="0" smtClean="0"/>
              <a:t>The fabric for the shorts is </a:t>
            </a:r>
            <a:r>
              <a:rPr lang="en-HK" sz="1800" dirty="0"/>
              <a:t>made with 100 percent recycled polyester, and </a:t>
            </a:r>
            <a:r>
              <a:rPr lang="en-HK" sz="1800" dirty="0" smtClean="0"/>
              <a:t>the jersey </a:t>
            </a:r>
            <a:r>
              <a:rPr lang="en-HK" sz="1800" dirty="0"/>
              <a:t>fabric </a:t>
            </a:r>
            <a:r>
              <a:rPr lang="en-HK" sz="1800" dirty="0" smtClean="0"/>
              <a:t>for the top is </a:t>
            </a:r>
            <a:r>
              <a:rPr lang="en-HK" sz="1800" dirty="0"/>
              <a:t>made with approximately 96 percent recycled polyester.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74AB624-E82F-854B-844B-ABE86E482B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8" y="4703138"/>
            <a:ext cx="1080000" cy="108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306BFB-39DC-2F4C-BA77-012C70050824}"/>
              </a:ext>
            </a:extLst>
          </p:cNvPr>
          <p:cNvSpPr/>
          <p:nvPr/>
        </p:nvSpPr>
        <p:spPr>
          <a:xfrm>
            <a:off x="179865" y="57914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200" b="1" i="1" dirty="0">
                <a:solidFill>
                  <a:schemeClr val="accent6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13CAB-B49E-C444-9DFD-F4899CEBCAEE}"/>
              </a:ext>
            </a:extLst>
          </p:cNvPr>
          <p:cNvSpPr/>
          <p:nvPr/>
        </p:nvSpPr>
        <p:spPr>
          <a:xfrm>
            <a:off x="180670" y="6009515"/>
            <a:ext cx="1237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100" b="1" dirty="0">
                <a:latin typeface="+mj-lt"/>
              </a:rPr>
              <a:t>Company news</a:t>
            </a:r>
            <a:endParaRPr lang="en-US" sz="1100" b="1" dirty="0">
              <a:latin typeface="+mj-lt"/>
            </a:endParaRPr>
          </a:p>
        </p:txBody>
      </p:sp>
      <p:pic>
        <p:nvPicPr>
          <p:cNvPr id="13" name="Picture 2" descr="Close-Up Photo of Plastic Bottle">
            <a:extLst>
              <a:ext uri="{FF2B5EF4-FFF2-40B4-BE49-F238E27FC236}">
                <a16:creationId xmlns:a16="http://schemas.microsoft.com/office/drawing/2014/main" id="{641FA5A6-9070-1F4F-9EE4-C4AD73FC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57" y="552280"/>
            <a:ext cx="5985143" cy="44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224E2B43-90C0-E448-AA57-F89ED100C965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A2056-D703-0A40-B2DB-1D8A5907B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3963" y="0"/>
            <a:ext cx="2428037" cy="4132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845DB3-BF6B-E946-9928-A19EA4C5505C}"/>
              </a:ext>
            </a:extLst>
          </p:cNvPr>
          <p:cNvSpPr/>
          <p:nvPr/>
        </p:nvSpPr>
        <p:spPr>
          <a:xfrm>
            <a:off x="322403" y="4041850"/>
            <a:ext cx="33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700" dirty="0">
                <a:solidFill>
                  <a:schemeClr val="bg1"/>
                </a:solidFill>
              </a:rPr>
              <a:t>What is the </a:t>
            </a:r>
          </a:p>
          <a:p>
            <a:r>
              <a:rPr lang="en-US" spc="700" dirty="0">
                <a:solidFill>
                  <a:schemeClr val="bg1"/>
                </a:solidFill>
              </a:rPr>
              <a:t>Difference?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D3FA4-E049-EE45-AD1A-87F65AEC7CE1}"/>
              </a:ext>
            </a:extLst>
          </p:cNvPr>
          <p:cNvSpPr/>
          <p:nvPr/>
        </p:nvSpPr>
        <p:spPr>
          <a:xfrm>
            <a:off x="851991" y="1595523"/>
            <a:ext cx="1167307" cy="327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err="1"/>
              <a:t>っっっっっx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AF0AD-4FB7-7F41-B44E-A192B289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992" y="0"/>
            <a:ext cx="2757972" cy="4122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358D5-571C-4045-92BB-B9AD04C976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91" y="3696856"/>
            <a:ext cx="4042377" cy="268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811D1-75A9-C940-A8C5-8BCB1A598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205" y="-28657"/>
            <a:ext cx="2870507" cy="379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36EDE-7647-1A41-853F-63B4DB6D0C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910" y="-14483"/>
            <a:ext cx="2880569" cy="4536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C10FB-BAA9-0B40-BA52-821E1F77E3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99" y="-14483"/>
            <a:ext cx="1908728" cy="3782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162EC-6CF8-9042-B20E-E9A86B5AB6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786" y="3767835"/>
            <a:ext cx="3858893" cy="2612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CC1EF-CB6D-C744-A9C5-176ADC51BD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893" y="3715671"/>
            <a:ext cx="4936559" cy="26641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7F60C8-95B3-8C41-87ED-2F4D7FF037CF}"/>
              </a:ext>
            </a:extLst>
          </p:cNvPr>
          <p:cNvSpPr/>
          <p:nvPr/>
        </p:nvSpPr>
        <p:spPr>
          <a:xfrm>
            <a:off x="9671024" y="6517572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78582-D087-764F-8DCD-BA01D7DFAE75}"/>
              </a:ext>
            </a:extLst>
          </p:cNvPr>
          <p:cNvSpPr/>
          <p:nvPr/>
        </p:nvSpPr>
        <p:spPr>
          <a:xfrm>
            <a:off x="8287296" y="1738243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Satin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1A897-5041-5141-A00B-0F1ADFCE67F0}"/>
              </a:ext>
            </a:extLst>
          </p:cNvPr>
          <p:cNvSpPr/>
          <p:nvPr/>
        </p:nvSpPr>
        <p:spPr>
          <a:xfrm>
            <a:off x="10376258" y="1738242"/>
            <a:ext cx="147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Wool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Herringbone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66A5F-BD5F-2745-82C2-B8247DB6B938}"/>
              </a:ext>
            </a:extLst>
          </p:cNvPr>
          <p:cNvSpPr/>
          <p:nvPr/>
        </p:nvSpPr>
        <p:spPr>
          <a:xfrm>
            <a:off x="5472659" y="1600267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Gabardine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917" y="3600377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en-HK" sz="2400" dirty="0">
                <a:solidFill>
                  <a:schemeClr val="bg1"/>
                </a:solidFill>
                <a:highlight>
                  <a:srgbClr val="000000"/>
                </a:highlight>
              </a:rPr>
              <a:t>WOVEN FABRICS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E1936-8101-5E40-BB1E-79591BF95881}"/>
              </a:ext>
            </a:extLst>
          </p:cNvPr>
          <p:cNvSpPr/>
          <p:nvPr/>
        </p:nvSpPr>
        <p:spPr>
          <a:xfrm>
            <a:off x="2776617" y="1707144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Cotton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Canvas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37BD32-C9D9-5149-816C-291CBB943584}"/>
              </a:ext>
            </a:extLst>
          </p:cNvPr>
          <p:cNvSpPr/>
          <p:nvPr/>
        </p:nvSpPr>
        <p:spPr>
          <a:xfrm>
            <a:off x="344202" y="1736942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Silk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Chiffon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F238A-8558-B14B-AD89-0077C6199EF7}"/>
              </a:ext>
            </a:extLst>
          </p:cNvPr>
          <p:cNvSpPr/>
          <p:nvPr/>
        </p:nvSpPr>
        <p:spPr>
          <a:xfrm>
            <a:off x="1098659" y="485368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Cotton </a:t>
            </a:r>
            <a:r>
              <a:rPr lang="en-US" altLang="zh-TW" b="1" dirty="0" smtClean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enim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82625C-0D8B-9C47-94CF-226277623F63}"/>
              </a:ext>
            </a:extLst>
          </p:cNvPr>
          <p:cNvSpPr/>
          <p:nvPr/>
        </p:nvSpPr>
        <p:spPr>
          <a:xfrm>
            <a:off x="5130264" y="4775001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Cotton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Corduroy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CF8E26-EBB8-5D4B-917F-49E3B85C4A89}"/>
              </a:ext>
            </a:extLst>
          </p:cNvPr>
          <p:cNvSpPr/>
          <p:nvPr/>
        </p:nvSpPr>
        <p:spPr>
          <a:xfrm>
            <a:off x="9333150" y="4913500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Polyester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Laminated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4B918-0667-7D47-9D46-052288E4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Creative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8CAD-32D9-F14B-8F7C-2A11725D154D}"/>
              </a:ext>
            </a:extLst>
          </p:cNvPr>
          <p:cNvSpPr/>
          <p:nvPr/>
        </p:nvSpPr>
        <p:spPr>
          <a:xfrm>
            <a:off x="887896" y="485287"/>
            <a:ext cx="2840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600" dirty="0" smtClean="0">
                <a:solidFill>
                  <a:schemeClr val="bg1"/>
                </a:solidFill>
              </a:rPr>
              <a:t>A </a:t>
            </a:r>
            <a:r>
              <a:rPr lang="en-HK" sz="1600" dirty="0">
                <a:solidFill>
                  <a:schemeClr val="bg1"/>
                </a:solidFill>
              </a:rPr>
              <a:t>fashion designer known for her 3D printed fashion </a:t>
            </a:r>
            <a:r>
              <a:rPr lang="en-HK" sz="1600" dirty="0" smtClean="0">
                <a:solidFill>
                  <a:schemeClr val="bg1"/>
                </a:solidFill>
              </a:rPr>
              <a:t>work, her 3D </a:t>
            </a:r>
            <a:r>
              <a:rPr lang="en-HK" sz="1600" dirty="0">
                <a:solidFill>
                  <a:schemeClr val="bg1"/>
                </a:solidFill>
              </a:rPr>
              <a:t>printed graduate collection made waves in the fashion and </a:t>
            </a:r>
            <a:r>
              <a:rPr lang="en-HK" sz="1600">
                <a:solidFill>
                  <a:schemeClr val="bg1"/>
                </a:solidFill>
              </a:rPr>
              <a:t>tech </a:t>
            </a:r>
            <a:r>
              <a:rPr lang="en-HK" sz="1600" smtClean="0">
                <a:solidFill>
                  <a:schemeClr val="bg1"/>
                </a:solidFill>
              </a:rPr>
              <a:t>worlds.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A533E8A-FD4F-4E41-9C34-B6A8E47DB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96" y="5134866"/>
            <a:ext cx="1080000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2E92F8-BB1E-374E-91EB-FF67CC2DD099}"/>
              </a:ext>
            </a:extLst>
          </p:cNvPr>
          <p:cNvSpPr/>
          <p:nvPr/>
        </p:nvSpPr>
        <p:spPr>
          <a:xfrm>
            <a:off x="268175" y="6248392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78281-BA1D-2A44-9EF8-FAF44C40CBA3}"/>
              </a:ext>
            </a:extLst>
          </p:cNvPr>
          <p:cNvSpPr/>
          <p:nvPr/>
        </p:nvSpPr>
        <p:spPr>
          <a:xfrm>
            <a:off x="184822" y="6466408"/>
            <a:ext cx="1406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100" b="1" dirty="0">
                <a:latin typeface="+mj-lt"/>
              </a:rPr>
              <a:t>Designer Website</a:t>
            </a:r>
            <a:endParaRPr lang="en-US" sz="11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37906-4E22-364B-8664-74CA7A3A6938}"/>
              </a:ext>
            </a:extLst>
          </p:cNvPr>
          <p:cNvSpPr/>
          <p:nvPr/>
        </p:nvSpPr>
        <p:spPr>
          <a:xfrm>
            <a:off x="1719814" y="4124760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dirty="0">
                <a:solidFill>
                  <a:schemeClr val="bg1"/>
                </a:solidFill>
              </a:rPr>
              <a:t>3D Printed Textile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7988" y="1267555"/>
            <a:ext cx="6407465" cy="3956179"/>
          </a:xfrm>
        </p:spPr>
        <p:txBody>
          <a:bodyPr/>
          <a:lstStyle/>
          <a:p>
            <a:r>
              <a:rPr lang="en-US" altLang="zh-TW" dirty="0" smtClean="0"/>
              <a:t>Approach #1</a:t>
            </a:r>
          </a:p>
          <a:p>
            <a:pPr marL="628650" indent="-361950">
              <a:buFontTx/>
              <a:buChar char="-"/>
            </a:pPr>
            <a:r>
              <a:rPr lang="en-US" altLang="zh-TW" dirty="0" smtClean="0"/>
              <a:t>Printing with a known pattern</a:t>
            </a:r>
          </a:p>
          <a:p>
            <a:r>
              <a:rPr lang="en-US" altLang="zh-TW" dirty="0" smtClean="0"/>
              <a:t>Approach #2</a:t>
            </a:r>
          </a:p>
          <a:p>
            <a:pPr marL="628650" indent="-361950">
              <a:buFontTx/>
              <a:buChar char="-"/>
            </a:pPr>
            <a:r>
              <a:rPr lang="en-US" altLang="zh-TW" dirty="0" smtClean="0"/>
              <a:t>Printing textiles </a:t>
            </a:r>
            <a:r>
              <a:rPr lang="en-US" altLang="zh-TW" dirty="0"/>
              <a:t>for</a:t>
            </a:r>
            <a:r>
              <a:rPr lang="en-US" altLang="zh-TW" dirty="0" smtClean="0"/>
              <a:t> draping</a:t>
            </a:r>
          </a:p>
          <a:p>
            <a:r>
              <a:rPr lang="en-US" altLang="zh-TW" dirty="0" smtClean="0"/>
              <a:t>Approach #3</a:t>
            </a:r>
          </a:p>
          <a:p>
            <a:pPr marL="628650" indent="-361950">
              <a:buFontTx/>
              <a:buChar char="-"/>
            </a:pPr>
            <a:r>
              <a:rPr lang="en-US" altLang="zh-TW" dirty="0" smtClean="0"/>
              <a:t>Printing </a:t>
            </a:r>
            <a:r>
              <a:rPr lang="en-US" altLang="zh-TW" dirty="0"/>
              <a:t>parts</a:t>
            </a:r>
            <a:r>
              <a:rPr lang="en-US" altLang="zh-TW" dirty="0" smtClean="0"/>
              <a:t> that can be linked together</a:t>
            </a:r>
          </a:p>
        </p:txBody>
      </p:sp>
    </p:spTree>
    <p:extLst>
      <p:ext uri="{BB962C8B-B14F-4D97-AF65-F5344CB8AC3E}">
        <p14:creationId xmlns:p14="http://schemas.microsoft.com/office/powerpoint/2010/main" val="90481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EDC711F-4DA7-4E33-A776-F079ACDA6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D11DC-AEE5-674B-95C3-7677AD30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43397"/>
            <a:ext cx="4724399" cy="25482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4000" spc="750" dirty="0">
                <a:solidFill>
                  <a:schemeClr val="bg1"/>
                </a:solidFill>
              </a:rPr>
              <a:t>Creative materials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74941-79A6-6442-83B0-5234B47C091F}"/>
              </a:ext>
            </a:extLst>
          </p:cNvPr>
          <p:cNvSpPr/>
          <p:nvPr/>
        </p:nvSpPr>
        <p:spPr>
          <a:xfrm>
            <a:off x="1328632" y="3023000"/>
            <a:ext cx="5041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 smtClean="0">
                <a:solidFill>
                  <a:schemeClr val="bg1"/>
                </a:solidFill>
              </a:rPr>
              <a:t>A </a:t>
            </a:r>
            <a:r>
              <a:rPr lang="en-HK" sz="1600" dirty="0">
                <a:solidFill>
                  <a:schemeClr val="bg1"/>
                </a:solidFill>
              </a:rPr>
              <a:t>Dutch fashion designer who is widely </a:t>
            </a:r>
            <a:r>
              <a:rPr lang="en-HK" sz="1600" dirty="0" smtClean="0">
                <a:solidFill>
                  <a:schemeClr val="bg1"/>
                </a:solidFill>
              </a:rPr>
              <a:t>recognised </a:t>
            </a:r>
            <a:r>
              <a:rPr lang="en-HK" sz="1600" dirty="0">
                <a:solidFill>
                  <a:schemeClr val="bg1"/>
                </a:solidFill>
              </a:rPr>
              <a:t>as one of fashion’s most talented and forward-thinking </a:t>
            </a:r>
            <a:r>
              <a:rPr lang="en-HK" sz="1600" dirty="0" smtClean="0">
                <a:solidFill>
                  <a:schemeClr val="bg1"/>
                </a:solidFill>
              </a:rPr>
              <a:t>creators continuously </a:t>
            </a:r>
            <a:r>
              <a:rPr lang="en-HK" sz="1600" dirty="0">
                <a:solidFill>
                  <a:schemeClr val="bg1"/>
                </a:solidFill>
              </a:rPr>
              <a:t>pushes the boundaries of fashion design. </a:t>
            </a:r>
          </a:p>
          <a:p>
            <a:endParaRPr lang="en-HK" sz="1600" dirty="0">
              <a:solidFill>
                <a:schemeClr val="bg1"/>
              </a:solidFill>
            </a:endParaRPr>
          </a:p>
          <a:p>
            <a:r>
              <a:rPr lang="en-HK" sz="1600" dirty="0">
                <a:solidFill>
                  <a:schemeClr val="bg1"/>
                </a:solidFill>
              </a:rPr>
              <a:t>Since her first show in 2007, she has been preoccupied with inventing new forms and methods of sartorial expression by </a:t>
            </a:r>
            <a:r>
              <a:rPr lang="en-HK" sz="1600" b="1" dirty="0">
                <a:solidFill>
                  <a:schemeClr val="bg1"/>
                </a:solidFill>
              </a:rPr>
              <a:t>combining the most traditional and the most radical materials </a:t>
            </a:r>
            <a:r>
              <a:rPr lang="en-HK" sz="1600" dirty="0">
                <a:solidFill>
                  <a:schemeClr val="bg1"/>
                </a:solidFill>
              </a:rPr>
              <a:t>and garment construction methods into her unique aesthetic vision.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18341C-FE2A-7D40-A16B-62823EFA4D58}"/>
              </a:ext>
            </a:extLst>
          </p:cNvPr>
          <p:cNvSpPr/>
          <p:nvPr/>
        </p:nvSpPr>
        <p:spPr>
          <a:xfrm>
            <a:off x="10256633" y="5806037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5BE414-10EB-A245-9B52-985D23E679EE}"/>
              </a:ext>
            </a:extLst>
          </p:cNvPr>
          <p:cNvSpPr/>
          <p:nvPr/>
        </p:nvSpPr>
        <p:spPr>
          <a:xfrm>
            <a:off x="10372053" y="6024053"/>
            <a:ext cx="10086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sz="1100" b="1" dirty="0">
                <a:latin typeface="+mj-lt"/>
              </a:rPr>
              <a:t>Process film</a:t>
            </a:r>
            <a:endParaRPr lang="en-US" sz="1100" b="1" dirty="0">
              <a:latin typeface="+mj-lt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29C4D58-A2DF-F24E-8B2F-0E3A150524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754" y="4687524"/>
            <a:ext cx="1087200" cy="10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cked Blue Jeans">
            <a:extLst>
              <a:ext uri="{FF2B5EF4-FFF2-40B4-BE49-F238E27FC236}">
                <a16:creationId xmlns:a16="http://schemas.microsoft.com/office/drawing/2014/main" id="{DAD52CF2-AA68-F04A-B487-2EE08958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593" y="-15119"/>
            <a:ext cx="4247408" cy="64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te Card on Gray Denim Pants Pouch">
            <a:extLst>
              <a:ext uri="{FF2B5EF4-FFF2-40B4-BE49-F238E27FC236}">
                <a16:creationId xmlns:a16="http://schemas.microsoft.com/office/drawing/2014/main" id="{0B7FF98C-8AD5-1542-AC56-A0CD1C13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719"/>
            <a:ext cx="9419174" cy="64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4E6766-6A2E-2D4D-B25E-6EB028723172}"/>
              </a:ext>
            </a:extLst>
          </p:cNvPr>
          <p:cNvSpPr txBox="1">
            <a:spLocks/>
          </p:cNvSpPr>
          <p:nvPr/>
        </p:nvSpPr>
        <p:spPr>
          <a:xfrm rot="20480011">
            <a:off x="1347773" y="1307503"/>
            <a:ext cx="5751768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chapter activity</a:t>
            </a: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2FEB09-4EAA-3445-B16A-8AD68E1791A2}"/>
              </a:ext>
            </a:extLst>
          </p:cNvPr>
          <p:cNvSpPr txBox="1">
            <a:spLocks/>
          </p:cNvSpPr>
          <p:nvPr/>
        </p:nvSpPr>
        <p:spPr>
          <a:xfrm rot="20456532">
            <a:off x="1847027" y="2663912"/>
            <a:ext cx="5181600" cy="1575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many types of materials can you identify from a pair of denim jeans?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964CFF92-3078-5E46-878B-9131FFF22F7D}"/>
              </a:ext>
            </a:extLst>
          </p:cNvPr>
          <p:cNvSpPr/>
          <p:nvPr/>
        </p:nvSpPr>
        <p:spPr>
          <a:xfrm>
            <a:off x="615856" y="1491899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9440A-3092-0B49-85A7-BAF3C7FF51D2}"/>
              </a:ext>
            </a:extLst>
          </p:cNvPr>
          <p:cNvSpPr/>
          <p:nvPr/>
        </p:nvSpPr>
        <p:spPr>
          <a:xfrm>
            <a:off x="0" y="617083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 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8E77B-EF0F-D547-A61A-6BDDBD377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225" y="-11717"/>
            <a:ext cx="2660644" cy="3471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EC566-B537-834D-B548-9E7048350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94" y="-35842"/>
            <a:ext cx="5132849" cy="6423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4DA4A-98F9-9C4C-93A5-4621F6FAD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0" y="0"/>
            <a:ext cx="3075364" cy="324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EA4D7-E5C2-DC4D-A8BF-B08E294A0D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21" y="-35842"/>
            <a:ext cx="2892679" cy="3519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EE411-3E43-984A-996A-7294294CC9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4"/>
          <a:stretch/>
        </p:blipFill>
        <p:spPr>
          <a:xfrm>
            <a:off x="-16342" y="2904178"/>
            <a:ext cx="3525048" cy="3472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C777DA-002E-7F46-A470-3F419D0DFD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922523" y="2921330"/>
            <a:ext cx="2764628" cy="3462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1929" y="2824605"/>
            <a:ext cx="6560135" cy="3343450"/>
          </a:xfrm>
        </p:spPr>
        <p:txBody>
          <a:bodyPr anchor="t">
            <a:normAutofit/>
          </a:bodyPr>
          <a:lstStyle/>
          <a:p>
            <a:pPr algn="l"/>
            <a:r>
              <a:rPr lang="en-HK" sz="2400" dirty="0">
                <a:solidFill>
                  <a:schemeClr val="bg1"/>
                </a:solidFill>
                <a:highlight>
                  <a:srgbClr val="000000"/>
                </a:highlight>
              </a:rPr>
              <a:t>KNITTED FABRICS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6DAB5-C4D3-064D-9968-1DCB98182B6B}"/>
              </a:ext>
            </a:extLst>
          </p:cNvPr>
          <p:cNvSpPr/>
          <p:nvPr/>
        </p:nvSpPr>
        <p:spPr>
          <a:xfrm>
            <a:off x="9226560" y="107464"/>
            <a:ext cx="2904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FABRICS &amp; FIBERS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15992-D6B7-0F4C-A71F-3C1CAECA12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21" y="2906141"/>
            <a:ext cx="2921328" cy="34817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A20064-6DB0-5D4A-8EE1-69F9BBD994E1}"/>
              </a:ext>
            </a:extLst>
          </p:cNvPr>
          <p:cNvSpPr/>
          <p:nvPr/>
        </p:nvSpPr>
        <p:spPr>
          <a:xfrm>
            <a:off x="9671024" y="6517572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D347F1-1AF8-0142-A60D-4E57D1378DA1}"/>
              </a:ext>
            </a:extLst>
          </p:cNvPr>
          <p:cNvSpPr/>
          <p:nvPr/>
        </p:nvSpPr>
        <p:spPr>
          <a:xfrm>
            <a:off x="725459" y="1159317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Cotton </a:t>
            </a:r>
            <a:r>
              <a:rPr lang="en-US" b="1" dirty="0" smtClean="0">
                <a:solidFill>
                  <a:schemeClr val="bg1"/>
                </a:solidFill>
              </a:rPr>
              <a:t>Jersey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3D553-1F8B-9848-83FF-32CFD9500C5C}"/>
              </a:ext>
            </a:extLst>
          </p:cNvPr>
          <p:cNvSpPr/>
          <p:nvPr/>
        </p:nvSpPr>
        <p:spPr>
          <a:xfrm>
            <a:off x="3633166" y="1171193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Cotton </a:t>
            </a:r>
            <a:r>
              <a:rPr lang="en-US" b="1" dirty="0" smtClean="0">
                <a:solidFill>
                  <a:schemeClr val="bg1"/>
                </a:solidFill>
              </a:rPr>
              <a:t>Fleece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20B76-D3E9-854A-800B-D41DE51E6B81}"/>
              </a:ext>
            </a:extLst>
          </p:cNvPr>
          <p:cNvSpPr/>
          <p:nvPr/>
        </p:nvSpPr>
        <p:spPr>
          <a:xfrm>
            <a:off x="6917365" y="4415858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Wool </a:t>
            </a:r>
            <a:r>
              <a:rPr lang="en-US" altLang="zh-TW" b="1" dirty="0" smtClean="0">
                <a:solidFill>
                  <a:schemeClr val="bg1"/>
                </a:solidFill>
              </a:rPr>
              <a:t>Knit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F00A81-C70C-6244-87E0-F2226EA60EFF}"/>
              </a:ext>
            </a:extLst>
          </p:cNvPr>
          <p:cNvSpPr/>
          <p:nvPr/>
        </p:nvSpPr>
        <p:spPr>
          <a:xfrm>
            <a:off x="9879330" y="1278412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Polyester </a:t>
            </a:r>
            <a:r>
              <a:rPr lang="en-US" b="1" dirty="0" smtClean="0">
                <a:solidFill>
                  <a:schemeClr val="bg1"/>
                </a:solidFill>
              </a:rPr>
              <a:t>Fleece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E2518-A8A4-3245-8F32-625FEEC939D7}"/>
              </a:ext>
            </a:extLst>
          </p:cNvPr>
          <p:cNvSpPr/>
          <p:nvPr/>
        </p:nvSpPr>
        <p:spPr>
          <a:xfrm>
            <a:off x="10413214" y="4415858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Crochet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D0A964-9B81-834D-94E1-ACA20B7596DE}"/>
              </a:ext>
            </a:extLst>
          </p:cNvPr>
          <p:cNvSpPr/>
          <p:nvPr/>
        </p:nvSpPr>
        <p:spPr>
          <a:xfrm>
            <a:off x="3758344" y="4415858"/>
            <a:ext cx="1181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Polyester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Tracksuit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92AF79-ECDE-AB4D-B22C-3FDA1BF04B70}"/>
              </a:ext>
            </a:extLst>
          </p:cNvPr>
          <p:cNvSpPr/>
          <p:nvPr/>
        </p:nvSpPr>
        <p:spPr>
          <a:xfrm>
            <a:off x="805923" y="4420567"/>
            <a:ext cx="853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Sports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Jersey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5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0799C-5F2C-D440-9A1B-FBA79078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 dirty="0"/>
              <a:t>Material inspirations</a:t>
            </a:r>
          </a:p>
        </p:txBody>
      </p:sp>
      <p:pic>
        <p:nvPicPr>
          <p:cNvPr id="1026" name="Picture 2" descr="Sewing Materials on Gray Textile">
            <a:extLst>
              <a:ext uri="{FF2B5EF4-FFF2-40B4-BE49-F238E27FC236}">
                <a16:creationId xmlns:a16="http://schemas.microsoft.com/office/drawing/2014/main" id="{7A558610-0EF3-6849-B084-F9D017529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F539-C16E-A549-A94E-B9F8B26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Fashion designers has been using </a:t>
            </a:r>
            <a:r>
              <a:rPr lang="en-US" sz="1400" b="1" dirty="0"/>
              <a:t>ordinary textile materials </a:t>
            </a:r>
            <a:r>
              <a:rPr lang="en-US" sz="1400" dirty="0"/>
              <a:t>to create their garments for the past centuries. However, with the </a:t>
            </a:r>
            <a:r>
              <a:rPr lang="en-US" sz="1400" b="1" dirty="0"/>
              <a:t>unlimited creativity </a:t>
            </a:r>
            <a:r>
              <a:rPr lang="en-US" sz="1400" dirty="0"/>
              <a:t>and</a:t>
            </a:r>
            <a:r>
              <a:rPr lang="en-US" sz="1400" b="1" dirty="0"/>
              <a:t> technological development </a:t>
            </a:r>
            <a:r>
              <a:rPr lang="en-US" sz="1400" dirty="0"/>
              <a:t>advocated by contemporary designers in the 21</a:t>
            </a:r>
            <a:r>
              <a:rPr lang="en-US" sz="1400" baseline="30000" dirty="0"/>
              <a:t>st</a:t>
            </a:r>
            <a:r>
              <a:rPr lang="en-US" sz="1400" dirty="0"/>
              <a:t> Century, designers </a:t>
            </a:r>
            <a:r>
              <a:rPr lang="en-US" sz="1400" dirty="0" smtClean="0"/>
              <a:t>have </a:t>
            </a:r>
            <a:r>
              <a:rPr lang="en-US" sz="1400" dirty="0"/>
              <a:t>been expanding and pushing the boundaries of </a:t>
            </a:r>
            <a:r>
              <a:rPr lang="en-US" sz="1400" b="1" dirty="0"/>
              <a:t>fashion material inspirations </a:t>
            </a:r>
            <a:r>
              <a:rPr lang="en-US" sz="1400" dirty="0"/>
              <a:t>and </a:t>
            </a:r>
            <a:r>
              <a:rPr lang="en-US" sz="1400" b="1" dirty="0"/>
              <a:t>choices</a:t>
            </a:r>
            <a:r>
              <a:rPr lang="en-US" sz="1400" dirty="0"/>
              <a:t>.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B8FED-7E35-6B47-9C6B-A068E3F4F482}"/>
              </a:ext>
            </a:extLst>
          </p:cNvPr>
          <p:cNvSpPr/>
          <p:nvPr/>
        </p:nvSpPr>
        <p:spPr>
          <a:xfrm>
            <a:off x="6719083" y="391316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BD6C9-6A6E-6F4C-80FD-D186BC76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732175"/>
            <a:ext cx="3091607" cy="1727643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Dressing materials on </a:t>
            </a:r>
            <a:br>
              <a:rPr lang="en-US" sz="2800" dirty="0"/>
            </a:br>
            <a:r>
              <a:rPr lang="en-US" sz="2800" dirty="0"/>
              <a:t>human body</a:t>
            </a:r>
          </a:p>
        </p:txBody>
      </p:sp>
      <p:pic>
        <p:nvPicPr>
          <p:cNvPr id="3074" name="Picture 2" descr="Woman in Red Long Sleeve Dress Holding White Textile">
            <a:extLst>
              <a:ext uri="{FF2B5EF4-FFF2-40B4-BE49-F238E27FC236}">
                <a16:creationId xmlns:a16="http://schemas.microsoft.com/office/drawing/2014/main" id="{3FFC10F1-CB95-C247-979F-E789CCDF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4232-8CEC-5043-AB99-771F75FF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649818"/>
            <a:ext cx="2942813" cy="342812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TW" sz="1400" dirty="0"/>
              <a:t>Material categories: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Fabric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Paper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Wood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Plastic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Metal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TW" sz="1400" b="1" dirty="0"/>
              <a:t>Sustainable material </a:t>
            </a:r>
            <a:r>
              <a:rPr lang="en-US" altLang="zh-TW" sz="1400" dirty="0"/>
              <a:t>(recycled/upcycled materials)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FE502C-C038-2049-A514-DF13F91BB5A7}"/>
              </a:ext>
            </a:extLst>
          </p:cNvPr>
          <p:cNvSpPr/>
          <p:nvPr/>
        </p:nvSpPr>
        <p:spPr>
          <a:xfrm>
            <a:off x="263611" y="609173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ose-Up Photo of Brown Textile">
            <a:extLst>
              <a:ext uri="{FF2B5EF4-FFF2-40B4-BE49-F238E27FC236}">
                <a16:creationId xmlns:a16="http://schemas.microsoft.com/office/drawing/2014/main" id="{B291EE30-A7AC-9D4B-88F7-C942514DE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DA190-1AC3-494F-9D71-9CFE74B8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fabrics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6BF3C-79F2-CF44-90F7-16CD9B709B92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1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556D7-0DFC-1E4B-9352-117762F2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fabrics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260F0-7F32-4CCA-9D36-9B5E9DA30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755982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B6CDB3B-46B0-3942-ABD7-2C861122307E}"/>
              </a:ext>
            </a:extLst>
          </p:cNvPr>
          <p:cNvSpPr/>
          <p:nvPr/>
        </p:nvSpPr>
        <p:spPr>
          <a:xfrm>
            <a:off x="6094852" y="630420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Plain weave</a:t>
            </a:r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000000"/>
                </a:solidFill>
              </a:rPr>
              <a:t>cloth made from cotton yarn</a:t>
            </a:r>
            <a:r>
              <a:rPr lang="en-US" altLang="zh-TW" sz="1400" dirty="0"/>
              <a:t> w</a:t>
            </a:r>
            <a:r>
              <a:rPr lang="en-US" altLang="en-US" sz="1400" dirty="0"/>
              <a:t>ith heavy weight.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Strong and tough.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8B4C9-4DE9-E74A-A76E-B15916070463}"/>
              </a:ext>
            </a:extLst>
          </p:cNvPr>
          <p:cNvSpPr/>
          <p:nvPr/>
        </p:nvSpPr>
        <p:spPr>
          <a:xfrm>
            <a:off x="6094852" y="1461692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Made from flax.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High natural luster with natural </a:t>
            </a:r>
            <a:r>
              <a:rPr lang="en-US" altLang="zh-TW" sz="1400" u="sng" dirty="0" err="1" smtClean="0">
                <a:solidFill>
                  <a:srgbClr val="000000"/>
                </a:solidFill>
              </a:rPr>
              <a:t>colour</a:t>
            </a:r>
            <a:r>
              <a:rPr lang="en-US" altLang="zh-TW" sz="1400" dirty="0">
                <a:solidFill>
                  <a:srgbClr val="000000"/>
                </a:solidFill>
              </a:rPr>
              <a:t>.</a:t>
            </a:r>
            <a:endParaRPr lang="en-US" altLang="zh-TW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EEF50C-31E2-9542-A512-64EB09B23E4F}"/>
              </a:ext>
            </a:extLst>
          </p:cNvPr>
          <p:cNvSpPr/>
          <p:nvPr/>
        </p:nvSpPr>
        <p:spPr>
          <a:xfrm>
            <a:off x="6094852" y="2328590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A lightweight sheer and semi- transparency material.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Commonly used in evening wear.</a:t>
            </a:r>
            <a:endParaRPr lang="en-US" altLang="zh-TW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663D6A-3FDF-7B43-9376-8E3351834FF0}"/>
              </a:ext>
            </a:extLst>
          </p:cNvPr>
          <p:cNvSpPr/>
          <p:nvPr/>
        </p:nvSpPr>
        <p:spPr>
          <a:xfrm>
            <a:off x="6094852" y="3183613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Traditionally </a:t>
            </a:r>
            <a:r>
              <a:rPr lang="en-US" altLang="zh-TW" sz="1400" dirty="0" err="1" smtClean="0">
                <a:solidFill>
                  <a:srgbClr val="000000"/>
                </a:solidFill>
              </a:rPr>
              <a:t>coloured</a:t>
            </a:r>
            <a:r>
              <a:rPr lang="en-US" altLang="zh-TW" sz="1400" dirty="0" smtClean="0">
                <a:solidFill>
                  <a:srgbClr val="000000"/>
                </a:solidFill>
              </a:rPr>
              <a:t> </a:t>
            </a:r>
            <a:r>
              <a:rPr lang="en-US" altLang="zh-TW" sz="1400" dirty="0">
                <a:solidFill>
                  <a:srgbClr val="000000"/>
                </a:solidFill>
              </a:rPr>
              <a:t>blue with indigo dye to make blue "jeans”.</a:t>
            </a:r>
            <a:endParaRPr lang="en-US" altLang="zh-TW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D76A5-2D3D-B943-BE01-C7C6FBF1B9D1}"/>
              </a:ext>
            </a:extLst>
          </p:cNvPr>
          <p:cNvSpPr/>
          <p:nvPr/>
        </p:nvSpPr>
        <p:spPr>
          <a:xfrm>
            <a:off x="6094852" y="4014886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Leather is a material created through the tanning of hides, and skins of animals, primarily cows.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BB16DF-97CA-2B43-8D3D-F2716B56BD4A}"/>
              </a:ext>
            </a:extLst>
          </p:cNvPr>
          <p:cNvSpPr/>
          <p:nvPr/>
        </p:nvSpPr>
        <p:spPr>
          <a:xfrm>
            <a:off x="6094852" y="4869909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Woven fabric with a pattern of diagonal parallel ribs.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Durable and tough.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D85B-4D62-3A4D-80B0-0513B96AFF63}"/>
              </a:ext>
            </a:extLst>
          </p:cNvPr>
          <p:cNvSpPr/>
          <p:nvPr/>
        </p:nvSpPr>
        <p:spPr>
          <a:xfrm>
            <a:off x="6094852" y="5665556"/>
            <a:ext cx="5768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/>
                </a:solidFill>
              </a:rPr>
              <a:t>Has </a:t>
            </a:r>
            <a:r>
              <a:rPr lang="en-US" altLang="zh-TW" sz="1400" dirty="0">
                <a:solidFill>
                  <a:srgbClr val="000000"/>
                </a:solidFill>
              </a:rPr>
              <a:t>a glossy surface and a dull back.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</a:rPr>
              <a:t>Commonly used in nightgowns, lingerie.</a:t>
            </a:r>
          </a:p>
        </p:txBody>
      </p:sp>
    </p:spTree>
    <p:extLst>
      <p:ext uri="{BB962C8B-B14F-4D97-AF65-F5344CB8AC3E}">
        <p14:creationId xmlns:p14="http://schemas.microsoft.com/office/powerpoint/2010/main" val="253792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ite Cramped Paper">
            <a:extLst>
              <a:ext uri="{FF2B5EF4-FFF2-40B4-BE49-F238E27FC236}">
                <a16:creationId xmlns:a16="http://schemas.microsoft.com/office/drawing/2014/main" id="{E9231EA0-4ABE-B94F-8FDD-9F3C2EBE5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778A2-4C2B-D648-ABCB-95FE44EF7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1"/>
            <a:ext cx="9144000" cy="38502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1552A-FF4A-4C4B-AF37-FA4BD785B999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E3D95-FE26-984C-811F-7052424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0" y="5564937"/>
            <a:ext cx="6789497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Paper in fashion</a:t>
            </a:r>
          </a:p>
        </p:txBody>
      </p:sp>
      <p:pic>
        <p:nvPicPr>
          <p:cNvPr id="5" name="Content Placeholder 4" descr="A picture containing sitting, table, holding, small&#10;&#10;Description automatically generated">
            <a:extLst>
              <a:ext uri="{FF2B5EF4-FFF2-40B4-BE49-F238E27FC236}">
                <a16:creationId xmlns:a16="http://schemas.microsoft.com/office/drawing/2014/main" id="{824CB2DF-AC18-9F46-BB8E-4E0A7C66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46678" y="-22971"/>
            <a:ext cx="4058777" cy="5306346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CC0652EF-9037-D844-BD9A-A2AC55B86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436E15-BF70-E14E-804B-21C81A237111}"/>
              </a:ext>
            </a:extLst>
          </p:cNvPr>
          <p:cNvSpPr/>
          <p:nvPr/>
        </p:nvSpPr>
        <p:spPr>
          <a:xfrm>
            <a:off x="9215252" y="5600463"/>
            <a:ext cx="2861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400" dirty="0">
                <a:solidFill>
                  <a:schemeClr val="bg1"/>
                </a:solidFill>
              </a:rPr>
              <a:t>In 1968, American graphic artist </a:t>
            </a:r>
            <a:r>
              <a:rPr lang="en-HK" sz="1400" b="1" dirty="0">
                <a:solidFill>
                  <a:schemeClr val="bg1"/>
                </a:solidFill>
              </a:rPr>
              <a:t>Harry Gordon </a:t>
            </a:r>
            <a:r>
              <a:rPr lang="en-HK" sz="1400" dirty="0">
                <a:solidFill>
                  <a:schemeClr val="bg1"/>
                </a:solidFill>
              </a:rPr>
              <a:t>fabricated mod-pop “</a:t>
            </a:r>
            <a:r>
              <a:rPr lang="en-HK" sz="1400" b="1" dirty="0">
                <a:solidFill>
                  <a:schemeClr val="bg1"/>
                </a:solidFill>
              </a:rPr>
              <a:t>poster dresses</a:t>
            </a:r>
            <a:r>
              <a:rPr lang="en-HK" sz="1400" dirty="0">
                <a:solidFill>
                  <a:schemeClr val="bg1"/>
                </a:solidFill>
              </a:rPr>
              <a:t>” in a series of five different designs.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DB7AF7-B0A9-C848-9B81-16FB221069CF}"/>
              </a:ext>
            </a:extLst>
          </p:cNvPr>
          <p:cNvSpPr/>
          <p:nvPr/>
        </p:nvSpPr>
        <p:spPr>
          <a:xfrm>
            <a:off x="47272" y="499147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100" dirty="0">
                <a:solidFill>
                  <a:schemeClr val="bg1"/>
                </a:solidFill>
              </a:rPr>
              <a:t>Poster dress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5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816</Words>
  <Application>Microsoft Office PowerPoint</Application>
  <PresentationFormat>寬螢幕</PresentationFormat>
  <Paragraphs>132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Avenir Next LT Pro</vt:lpstr>
      <vt:lpstr>Avenir Next LT Pro Light</vt:lpstr>
      <vt:lpstr>Arial</vt:lpstr>
      <vt:lpstr>Calibri</vt:lpstr>
      <vt:lpstr>GradientRiseVTI</vt:lpstr>
      <vt:lpstr>Material inspirations for fashion design</vt:lpstr>
      <vt:lpstr>WOVEN FABRICS</vt:lpstr>
      <vt:lpstr>KNITTED FABRICS</vt:lpstr>
      <vt:lpstr>Material inspirations</vt:lpstr>
      <vt:lpstr>Dressing materials on  human body</vt:lpstr>
      <vt:lpstr>fabrics</vt:lpstr>
      <vt:lpstr>fabrics</vt:lpstr>
      <vt:lpstr>paper</vt:lpstr>
      <vt:lpstr>Paper in fashion</vt:lpstr>
      <vt:lpstr>Paper in fashion</vt:lpstr>
      <vt:lpstr>wood</vt:lpstr>
      <vt:lpstr>Wood in fashion</vt:lpstr>
      <vt:lpstr>plastic</vt:lpstr>
      <vt:lpstr>Plastic in fashion</vt:lpstr>
      <vt:lpstr>Plastic in fashion</vt:lpstr>
      <vt:lpstr>metal</vt:lpstr>
      <vt:lpstr>Metal in fashion</vt:lpstr>
      <vt:lpstr>WHAT ARE NEW FABRICS</vt:lpstr>
      <vt:lpstr>sustainable materials (recycled)</vt:lpstr>
      <vt:lpstr>Creative materials</vt:lpstr>
      <vt:lpstr>Creative materials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inspirations for fashion design</dc:title>
  <dc:creator>HO HO TAK</dc:creator>
  <cp:lastModifiedBy>POON, Suk-mei Cindy</cp:lastModifiedBy>
  <cp:revision>61</cp:revision>
  <dcterms:created xsi:type="dcterms:W3CDTF">2020-10-07T02:22:40Z</dcterms:created>
  <dcterms:modified xsi:type="dcterms:W3CDTF">2021-09-21T02:49:30Z</dcterms:modified>
</cp:coreProperties>
</file>