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0"/>
  </p:notesMasterIdLst>
  <p:sldIdLst>
    <p:sldId id="294" r:id="rId2"/>
    <p:sldId id="257" r:id="rId3"/>
    <p:sldId id="320" r:id="rId4"/>
    <p:sldId id="312" r:id="rId5"/>
    <p:sldId id="321" r:id="rId6"/>
    <p:sldId id="313" r:id="rId7"/>
    <p:sldId id="322" r:id="rId8"/>
    <p:sldId id="3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8" autoAdjust="0"/>
    <p:restoredTop sz="94385"/>
  </p:normalViewPr>
  <p:slideViewPr>
    <p:cSldViewPr snapToGrid="0" snapToObjects="1">
      <p:cViewPr varScale="1">
        <p:scale>
          <a:sx n="116" d="100"/>
          <a:sy n="116" d="100"/>
        </p:scale>
        <p:origin x="74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14B3-EEE8-6549-8482-C4C3FCA537FF}"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946C-F05D-8D4C-8ADF-A9512DCC40CB}" type="slidenum">
              <a:rPr lang="en-US" smtClean="0"/>
              <a:t>‹#›</a:t>
            </a:fld>
            <a:endParaRPr lang="en-US"/>
          </a:p>
        </p:txBody>
      </p:sp>
    </p:spTree>
    <p:extLst>
      <p:ext uri="{BB962C8B-B14F-4D97-AF65-F5344CB8AC3E}">
        <p14:creationId xmlns:p14="http://schemas.microsoft.com/office/powerpoint/2010/main" val="377359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2</a:t>
            </a:fld>
            <a:endParaRPr lang="en-US"/>
          </a:p>
        </p:txBody>
      </p:sp>
    </p:spTree>
    <p:extLst>
      <p:ext uri="{BB962C8B-B14F-4D97-AF65-F5344CB8AC3E}">
        <p14:creationId xmlns:p14="http://schemas.microsoft.com/office/powerpoint/2010/main" val="315985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F946C-F05D-8D4C-8ADF-A9512DCC40CB}" type="slidenum">
              <a:rPr lang="en-US" smtClean="0"/>
              <a:t>4</a:t>
            </a:fld>
            <a:endParaRPr lang="en-US"/>
          </a:p>
        </p:txBody>
      </p:sp>
    </p:spTree>
    <p:extLst>
      <p:ext uri="{BB962C8B-B14F-4D97-AF65-F5344CB8AC3E}">
        <p14:creationId xmlns:p14="http://schemas.microsoft.com/office/powerpoint/2010/main" val="199774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Tuesday, September 21, 2021</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9723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Tuesday, September 21, 2021</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369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Tuesday, September 21, 2021</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357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Tuesday, September 21, 2021</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Tuesday, September 21, 2021</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935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Tuesday, September 21, 2021</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03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Tuesday, September 21, 2021</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03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Tuesday, September 21, 2021</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11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Tuesday, September 21, 2021</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369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Tuesday, September 21, 2021</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20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Tuesday, September 21, 2021</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176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Tuesday, September 21, 2021</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614671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07CE0ED-670A-44ED-9267-236A77A513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55566-9B78-4577-BB88-C1E139BA1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 y="1"/>
            <a:ext cx="12192003" cy="6858000"/>
          </a:xfrm>
          <a:prstGeom prst="rect">
            <a:avLst/>
          </a:prstGeom>
          <a:gradFill>
            <a:gsLst>
              <a:gs pos="0">
                <a:schemeClr val="accent6"/>
              </a:gs>
              <a:gs pos="100000">
                <a:schemeClr val="accent5">
                  <a:alpha val="8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456B12-3135-4942-BC5C-B111CAEFE6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2"/>
            <a:ext cx="11733692" cy="6869065"/>
          </a:xfrm>
          <a:prstGeom prst="rect">
            <a:avLst/>
          </a:prstGeom>
          <a:gradFill>
            <a:gsLst>
              <a:gs pos="0">
                <a:schemeClr val="accent2">
                  <a:lumMod val="60000"/>
                  <a:lumOff val="40000"/>
                  <a:alpha val="48000"/>
                </a:schemeClr>
              </a:gs>
              <a:gs pos="99000">
                <a:schemeClr val="accent2">
                  <a:alpha val="5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EA8068-5C49-4225-8B62-3E3C30BF7C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886" cy="6880604"/>
          </a:xfrm>
          <a:prstGeom prst="rect">
            <a:avLst/>
          </a:prstGeom>
          <a:gradFill>
            <a:gsLst>
              <a:gs pos="0">
                <a:schemeClr val="accent2">
                  <a:lumMod val="60000"/>
                  <a:lumOff val="40000"/>
                  <a:alpha val="19000"/>
                </a:schemeClr>
              </a:gs>
              <a:gs pos="99000">
                <a:schemeClr val="accent2">
                  <a:alpha val="21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EE5648-70CA-4800-81EE-40F5CD1A3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5039" y="-2895044"/>
            <a:ext cx="6400799" cy="12190885"/>
          </a:xfrm>
          <a:prstGeom prst="rect">
            <a:avLst/>
          </a:prstGeom>
          <a:gradFill>
            <a:gsLst>
              <a:gs pos="8000">
                <a:schemeClr val="accent5">
                  <a:alpha val="38000"/>
                </a:schemeClr>
              </a:gs>
              <a:gs pos="100000">
                <a:schemeClr val="accent6">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4538341" y="2224846"/>
            <a:ext cx="6498525" cy="3102528"/>
          </a:xfrm>
        </p:spPr>
        <p:txBody>
          <a:bodyPr vert="horz" lIns="0" tIns="0" rIns="0" bIns="0" rtlCol="0" anchor="b">
            <a:normAutofit/>
          </a:bodyPr>
          <a:lstStyle/>
          <a:p>
            <a:r>
              <a:rPr lang="en-US" sz="4400" spc="750" dirty="0">
                <a:solidFill>
                  <a:schemeClr val="bg1"/>
                </a:solidFill>
              </a:rPr>
              <a:t>fashion </a:t>
            </a:r>
            <a:br>
              <a:rPr lang="en-US" sz="4400" spc="750" dirty="0">
                <a:solidFill>
                  <a:schemeClr val="bg1"/>
                </a:solidFill>
              </a:rPr>
            </a:br>
            <a:r>
              <a:rPr lang="en-US" sz="4400" spc="750" dirty="0">
                <a:solidFill>
                  <a:schemeClr val="bg1"/>
                </a:solidFill>
              </a:rPr>
              <a:t>design applications</a:t>
            </a:r>
          </a:p>
        </p:txBody>
      </p:sp>
      <p:sp>
        <p:nvSpPr>
          <p:cNvPr id="3" name="Title 1">
            <a:extLst>
              <a:ext uri="{FF2B5EF4-FFF2-40B4-BE49-F238E27FC236}">
                <a16:creationId xmlns:a16="http://schemas.microsoft.com/office/drawing/2014/main" id="{3ED0A625-5B0E-5D4F-8C52-09B81AA5A587}"/>
              </a:ext>
            </a:extLst>
          </p:cNvPr>
          <p:cNvSpPr txBox="1">
            <a:spLocks/>
          </p:cNvSpPr>
          <p:nvPr/>
        </p:nvSpPr>
        <p:spPr>
          <a:xfrm>
            <a:off x="4538337" y="1028699"/>
            <a:ext cx="6498525" cy="10796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150000"/>
              </a:lnSpc>
              <a:spcBef>
                <a:spcPts val="1000"/>
              </a:spcBef>
            </a:pPr>
            <a:r>
              <a:rPr lang="en-US" sz="1400" spc="600" dirty="0">
                <a:solidFill>
                  <a:schemeClr val="bg1"/>
                </a:solidFill>
                <a:latin typeface="+mn-lt"/>
                <a:ea typeface="+mn-ea"/>
                <a:cs typeface="+mn-cs"/>
              </a:rPr>
              <a:t>Chapter 2</a:t>
            </a:r>
          </a:p>
        </p:txBody>
      </p:sp>
      <p:sp>
        <p:nvSpPr>
          <p:cNvPr id="30" name="Rectangle 21">
            <a:extLst>
              <a:ext uri="{FF2B5EF4-FFF2-40B4-BE49-F238E27FC236}">
                <a16:creationId xmlns:a16="http://schemas.microsoft.com/office/drawing/2014/main" id="{5C865637-A524-441B-A1B6-6D38BF9B17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708" y="1420764"/>
            <a:ext cx="6857999" cy="4038605"/>
          </a:xfrm>
          <a:prstGeom prst="rect">
            <a:avLst/>
          </a:prstGeom>
          <a:gradFill>
            <a:gsLst>
              <a:gs pos="0">
                <a:schemeClr val="accent5">
                  <a:alpha val="0"/>
                </a:schemeClr>
              </a:gs>
              <a:gs pos="99000">
                <a:schemeClr val="accent4">
                  <a:lumMod val="60000"/>
                  <a:lumOff val="40000"/>
                  <a:alpha val="60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a:extLst>
              <a:ext uri="{FF2B5EF4-FFF2-40B4-BE49-F238E27FC236}">
                <a16:creationId xmlns:a16="http://schemas.microsoft.com/office/drawing/2014/main" id="{7559A662-54F5-47C0-8F66-AEA2B861C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168948">
            <a:off x="1535724" y="1053996"/>
            <a:ext cx="5005754" cy="5005754"/>
          </a:xfrm>
          <a:prstGeom prst="ellipse">
            <a:avLst/>
          </a:prstGeom>
          <a:gradFill>
            <a:gsLst>
              <a:gs pos="31000">
                <a:schemeClr val="accent6">
                  <a:alpha val="0"/>
                </a:schemeClr>
              </a:gs>
              <a:gs pos="85000">
                <a:schemeClr val="accent6">
                  <a:lumMod val="60000"/>
                  <a:lumOff val="40000"/>
                  <a:alpha val="21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62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99">
            <a:extLst>
              <a:ext uri="{FF2B5EF4-FFF2-40B4-BE49-F238E27FC236}">
                <a16:creationId xmlns:a16="http://schemas.microsoft.com/office/drawing/2014/main" id="{AECF16F1-C2CC-427B-ABB0-609540BFD0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188ED-6FC0-2D46-89FC-583C8CA5DDDF}"/>
              </a:ext>
            </a:extLst>
          </p:cNvPr>
          <p:cNvSpPr>
            <a:spLocks noGrp="1"/>
          </p:cNvSpPr>
          <p:nvPr>
            <p:ph type="title"/>
          </p:nvPr>
        </p:nvSpPr>
        <p:spPr>
          <a:xfrm>
            <a:off x="604345" y="3256569"/>
            <a:ext cx="10584873" cy="1023791"/>
          </a:xfrm>
        </p:spPr>
        <p:txBody>
          <a:bodyPr>
            <a:normAutofit/>
          </a:bodyPr>
          <a:lstStyle/>
          <a:p>
            <a:r>
              <a:rPr lang="en-HK" sz="2800" spc="600" dirty="0">
                <a:solidFill>
                  <a:schemeClr val="bg1"/>
                </a:solidFill>
                <a:highlight>
                  <a:srgbClr val="000000"/>
                </a:highlight>
              </a:rPr>
              <a:t>Relationships between </a:t>
            </a:r>
            <a:br>
              <a:rPr lang="en-HK" sz="2800" spc="600" dirty="0">
                <a:solidFill>
                  <a:schemeClr val="bg1"/>
                </a:solidFill>
                <a:highlight>
                  <a:srgbClr val="000000"/>
                </a:highlight>
              </a:rPr>
            </a:br>
            <a:r>
              <a:rPr lang="en-HK" sz="2800" spc="600" dirty="0">
                <a:solidFill>
                  <a:schemeClr val="bg1"/>
                </a:solidFill>
                <a:highlight>
                  <a:srgbClr val="000000"/>
                </a:highlight>
              </a:rPr>
              <a:t>Design Elements &amp; Principles</a:t>
            </a:r>
            <a:endParaRPr lang="en-US" sz="2800" dirty="0">
              <a:solidFill>
                <a:schemeClr val="bg1"/>
              </a:solidFill>
              <a:highlight>
                <a:srgbClr val="000000"/>
              </a:highlight>
            </a:endParaRPr>
          </a:p>
        </p:txBody>
      </p:sp>
      <p:pic>
        <p:nvPicPr>
          <p:cNvPr id="8" name="Picture 2" descr="Shallow Focus Photography of Meat Dish and Leaves">
            <a:extLst>
              <a:ext uri="{FF2B5EF4-FFF2-40B4-BE49-F238E27FC236}">
                <a16:creationId xmlns:a16="http://schemas.microsoft.com/office/drawing/2014/main" id="{E40B0C90-805F-BD47-9BA3-7FB8C73CBB8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14893" y="612485"/>
            <a:ext cx="2933579" cy="2445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emium Photo | Ingredients for cooking meat with vegetables on white  wooden background top view. preparation beef mea">
            <a:extLst>
              <a:ext uri="{FF2B5EF4-FFF2-40B4-BE49-F238E27FC236}">
                <a16:creationId xmlns:a16="http://schemas.microsoft.com/office/drawing/2014/main" id="{6E93BBD8-9139-894D-826D-2915577A11F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6" b="-7"/>
          <a:stretch/>
        </p:blipFill>
        <p:spPr bwMode="auto">
          <a:xfrm>
            <a:off x="603663" y="612485"/>
            <a:ext cx="2933588" cy="2445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illed Meat On Charcoal Grill">
            <a:extLst>
              <a:ext uri="{FF2B5EF4-FFF2-40B4-BE49-F238E27FC236}">
                <a16:creationId xmlns:a16="http://schemas.microsoft.com/office/drawing/2014/main" id="{9FA13A35-345F-3946-B68F-D7D24DDD7B5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59280" y="630072"/>
            <a:ext cx="2933584" cy="24458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62CCFEC-4645-024E-8BAD-581FB7CD3EB6}"/>
              </a:ext>
            </a:extLst>
          </p:cNvPr>
          <p:cNvSpPr>
            <a:spLocks noGrp="1"/>
          </p:cNvSpPr>
          <p:nvPr>
            <p:ph idx="1"/>
          </p:nvPr>
        </p:nvSpPr>
        <p:spPr>
          <a:xfrm>
            <a:off x="604345" y="4663084"/>
            <a:ext cx="9527627" cy="1377497"/>
          </a:xfrm>
        </p:spPr>
        <p:txBody>
          <a:bodyPr>
            <a:noAutofit/>
          </a:bodyPr>
          <a:lstStyle/>
          <a:p>
            <a:pPr marL="0" indent="0">
              <a:buNone/>
              <a:tabLst>
                <a:tab pos="354965" algn="l"/>
              </a:tabLst>
            </a:pPr>
            <a:r>
              <a:rPr lang="en-HK" sz="1600" dirty="0">
                <a:cs typeface="Arial"/>
              </a:rPr>
              <a:t>Elements</a:t>
            </a:r>
            <a:r>
              <a:rPr lang="en-HK" sz="1600" spc="-5" dirty="0">
                <a:cs typeface="Arial"/>
              </a:rPr>
              <a:t> o</a:t>
            </a:r>
            <a:r>
              <a:rPr lang="en-HK" sz="1600" dirty="0">
                <a:cs typeface="Arial"/>
              </a:rPr>
              <a:t>f </a:t>
            </a:r>
            <a:r>
              <a:rPr lang="en-HK" sz="1600" spc="-5" dirty="0">
                <a:cs typeface="Arial"/>
              </a:rPr>
              <a:t>desig</a:t>
            </a:r>
            <a:r>
              <a:rPr lang="en-HK" sz="1600" dirty="0">
                <a:cs typeface="Arial"/>
              </a:rPr>
              <a:t>n </a:t>
            </a:r>
            <a:r>
              <a:rPr lang="en-HK" sz="1600" spc="-5" dirty="0">
                <a:cs typeface="Arial"/>
              </a:rPr>
              <a:t>ar</a:t>
            </a:r>
            <a:r>
              <a:rPr lang="en-HK" sz="1600" dirty="0">
                <a:cs typeface="Arial"/>
              </a:rPr>
              <a:t>e the </a:t>
            </a:r>
            <a:r>
              <a:rPr lang="en-HK" sz="1600" b="1" dirty="0">
                <a:cs typeface="Arial"/>
              </a:rPr>
              <a:t>ingredients</a:t>
            </a:r>
            <a:r>
              <a:rPr lang="en-HK" sz="1600" b="1" spc="-5" dirty="0">
                <a:cs typeface="Arial"/>
              </a:rPr>
              <a:t> </a:t>
            </a:r>
            <a:r>
              <a:rPr lang="en-HK" sz="1600" spc="-5" dirty="0">
                <a:cs typeface="Arial"/>
              </a:rPr>
              <a:t>use</a:t>
            </a:r>
            <a:r>
              <a:rPr lang="en-HK" sz="1600" dirty="0">
                <a:cs typeface="Arial"/>
              </a:rPr>
              <a:t>d </a:t>
            </a:r>
            <a:r>
              <a:rPr lang="en-HK" sz="1600" spc="-5" dirty="0">
                <a:cs typeface="Arial"/>
              </a:rPr>
              <a:t>i</a:t>
            </a:r>
            <a:r>
              <a:rPr lang="en-HK" sz="1600" dirty="0">
                <a:cs typeface="Arial"/>
              </a:rPr>
              <a:t>n a</a:t>
            </a:r>
            <a:r>
              <a:rPr lang="en-HK" sz="1600" spc="-5" dirty="0">
                <a:cs typeface="Arial"/>
              </a:rPr>
              <a:t> </a:t>
            </a:r>
            <a:r>
              <a:rPr lang="en-HK" sz="1600" dirty="0">
                <a:cs typeface="Arial"/>
              </a:rPr>
              <a:t>cooking</a:t>
            </a:r>
            <a:r>
              <a:rPr lang="en-HK" sz="1600" spc="-5" dirty="0">
                <a:cs typeface="Arial"/>
              </a:rPr>
              <a:t> </a:t>
            </a:r>
            <a:r>
              <a:rPr lang="en-HK" sz="1600" dirty="0">
                <a:cs typeface="Arial"/>
              </a:rPr>
              <a:t>recipe while principles</a:t>
            </a:r>
            <a:r>
              <a:rPr lang="en-HK" sz="1600" spc="-5" dirty="0">
                <a:cs typeface="Arial"/>
              </a:rPr>
              <a:t> ar</a:t>
            </a:r>
            <a:r>
              <a:rPr lang="en-HK" sz="1600" dirty="0">
                <a:cs typeface="Arial"/>
              </a:rPr>
              <a:t>e the </a:t>
            </a:r>
            <a:r>
              <a:rPr lang="en-HK" sz="1600" b="1" spc="-5" dirty="0">
                <a:cs typeface="Arial"/>
              </a:rPr>
              <a:t>manne</a:t>
            </a:r>
            <a:r>
              <a:rPr lang="en-HK" sz="1600" b="1" dirty="0">
                <a:cs typeface="Arial"/>
              </a:rPr>
              <a:t>r </a:t>
            </a:r>
            <a:r>
              <a:rPr lang="en-HK" sz="1600" spc="-5" dirty="0">
                <a:cs typeface="Arial"/>
              </a:rPr>
              <a:t>i</a:t>
            </a:r>
            <a:r>
              <a:rPr lang="en-HK" sz="1600" dirty="0">
                <a:cs typeface="Arial"/>
              </a:rPr>
              <a:t>n </a:t>
            </a:r>
            <a:r>
              <a:rPr lang="en-HK" sz="1600" spc="-5" dirty="0">
                <a:cs typeface="Arial"/>
              </a:rPr>
              <a:t>whic</a:t>
            </a:r>
            <a:r>
              <a:rPr lang="en-HK" sz="1600" dirty="0">
                <a:cs typeface="Arial"/>
              </a:rPr>
              <a:t>h the</a:t>
            </a:r>
            <a:r>
              <a:rPr lang="en-HK" sz="1600" spc="-5" dirty="0">
                <a:cs typeface="Arial"/>
              </a:rPr>
              <a:t> element</a:t>
            </a:r>
            <a:r>
              <a:rPr lang="en-HK" sz="1600" dirty="0">
                <a:cs typeface="Arial"/>
              </a:rPr>
              <a:t>s combin</a:t>
            </a:r>
            <a:r>
              <a:rPr lang="en-HK" sz="1600" spc="-5" dirty="0">
                <a:cs typeface="Arial"/>
              </a:rPr>
              <a:t>e.</a:t>
            </a:r>
          </a:p>
          <a:p>
            <a:pPr marL="0" indent="0">
              <a:buNone/>
              <a:tabLst>
                <a:tab pos="354965" algn="l"/>
              </a:tabLst>
            </a:pPr>
            <a:r>
              <a:rPr lang="en-HK" sz="1600" spc="-5" dirty="0">
                <a:cs typeface="Arial"/>
              </a:rPr>
              <a:t>In this chapter, samples of designer collection will be analysed to </a:t>
            </a:r>
            <a:r>
              <a:rPr lang="en-HK" sz="1600" spc="-5" dirty="0" smtClean="0">
                <a:cs typeface="Arial"/>
              </a:rPr>
              <a:t>demonstrate </a:t>
            </a:r>
            <a:r>
              <a:rPr lang="en-HK" sz="1600" b="1" spc="-5" dirty="0">
                <a:cs typeface="Arial"/>
              </a:rPr>
              <a:t>how fashion designers combine design elements and principles together</a:t>
            </a:r>
            <a:r>
              <a:rPr lang="en-HK" sz="1600" spc="-5" dirty="0">
                <a:cs typeface="Arial"/>
              </a:rPr>
              <a:t> to create an unified design outcome.</a:t>
            </a:r>
          </a:p>
        </p:txBody>
      </p:sp>
      <p:sp>
        <p:nvSpPr>
          <p:cNvPr id="107" name="Rectangle 101">
            <a:extLst>
              <a:ext uri="{FF2B5EF4-FFF2-40B4-BE49-F238E27FC236}">
                <a16:creationId xmlns:a16="http://schemas.microsoft.com/office/drawing/2014/main" id="{EF76F1EA-0EE6-4B34-A77D-A4CC7C0AC1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3">
            <a:extLst>
              <a:ext uri="{FF2B5EF4-FFF2-40B4-BE49-F238E27FC236}">
                <a16:creationId xmlns:a16="http://schemas.microsoft.com/office/drawing/2014/main" id="{0A717AAF-4D06-4020-A66A-F70EB99EC3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9D4CD4-D444-FD49-BC6B-D3ADB98EE633}"/>
              </a:ext>
            </a:extLst>
          </p:cNvPr>
          <p:cNvSpPr/>
          <p:nvPr/>
        </p:nvSpPr>
        <p:spPr>
          <a:xfrm>
            <a:off x="1321178" y="1650759"/>
            <a:ext cx="1515158" cy="369332"/>
          </a:xfrm>
          <a:prstGeom prst="rect">
            <a:avLst/>
          </a:prstGeom>
          <a:solidFill>
            <a:schemeClr val="tx1"/>
          </a:solidFill>
        </p:spPr>
        <p:txBody>
          <a:bodyPr wrap="none">
            <a:spAutoFit/>
          </a:bodyPr>
          <a:lstStyle/>
          <a:p>
            <a:r>
              <a:rPr lang="en-HK" b="1" i="1" spc="300" dirty="0">
                <a:solidFill>
                  <a:schemeClr val="bg1"/>
                </a:solidFill>
                <a:latin typeface="+mj-lt"/>
              </a:rPr>
              <a:t>Elements</a:t>
            </a:r>
            <a:endParaRPr lang="en-US" b="1" i="1" spc="300" dirty="0">
              <a:solidFill>
                <a:schemeClr val="bg1"/>
              </a:solidFill>
              <a:latin typeface="+mj-lt"/>
            </a:endParaRPr>
          </a:p>
        </p:txBody>
      </p:sp>
      <p:sp>
        <p:nvSpPr>
          <p:cNvPr id="22" name="Rectangle 21">
            <a:extLst>
              <a:ext uri="{FF2B5EF4-FFF2-40B4-BE49-F238E27FC236}">
                <a16:creationId xmlns:a16="http://schemas.microsoft.com/office/drawing/2014/main" id="{59A4CB52-CD1D-0640-A00B-E6679CADAB87}"/>
              </a:ext>
            </a:extLst>
          </p:cNvPr>
          <p:cNvSpPr/>
          <p:nvPr/>
        </p:nvSpPr>
        <p:spPr>
          <a:xfrm>
            <a:off x="4478874" y="1650759"/>
            <a:ext cx="1650003" cy="369332"/>
          </a:xfrm>
          <a:prstGeom prst="rect">
            <a:avLst/>
          </a:prstGeom>
          <a:solidFill>
            <a:schemeClr val="tx1"/>
          </a:solidFill>
        </p:spPr>
        <p:txBody>
          <a:bodyPr wrap="none">
            <a:spAutoFit/>
          </a:bodyPr>
          <a:lstStyle/>
          <a:p>
            <a:r>
              <a:rPr lang="en-HK" b="1" i="1" spc="300" dirty="0">
                <a:solidFill>
                  <a:schemeClr val="bg1"/>
                </a:solidFill>
                <a:latin typeface="+mj-lt"/>
              </a:rPr>
              <a:t>Principles</a:t>
            </a:r>
            <a:endParaRPr lang="en-US" b="1" i="1" spc="300" dirty="0">
              <a:solidFill>
                <a:schemeClr val="bg1"/>
              </a:solidFill>
              <a:latin typeface="+mj-lt"/>
            </a:endParaRPr>
          </a:p>
        </p:txBody>
      </p:sp>
      <p:sp>
        <p:nvSpPr>
          <p:cNvPr id="4" name="Cross 3">
            <a:extLst>
              <a:ext uri="{FF2B5EF4-FFF2-40B4-BE49-F238E27FC236}">
                <a16:creationId xmlns:a16="http://schemas.microsoft.com/office/drawing/2014/main" id="{F0AB6446-1F7C-B949-B24F-ECC9A02F8021}"/>
              </a:ext>
            </a:extLst>
          </p:cNvPr>
          <p:cNvSpPr/>
          <p:nvPr/>
        </p:nvSpPr>
        <p:spPr>
          <a:xfrm>
            <a:off x="3331367" y="1502085"/>
            <a:ext cx="733797" cy="733797"/>
          </a:xfrm>
          <a:prstGeom prst="plus">
            <a:avLst>
              <a:gd name="adj" fmla="val 404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F70C28-FB43-A541-A545-A07E03D50912}"/>
              </a:ext>
            </a:extLst>
          </p:cNvPr>
          <p:cNvSpPr/>
          <p:nvPr/>
        </p:nvSpPr>
        <p:spPr>
          <a:xfrm>
            <a:off x="6610435" y="1704356"/>
            <a:ext cx="681356" cy="127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E4E28FA-F227-2C47-A6E0-7AAFA1BE5346}"/>
              </a:ext>
            </a:extLst>
          </p:cNvPr>
          <p:cNvSpPr/>
          <p:nvPr/>
        </p:nvSpPr>
        <p:spPr>
          <a:xfrm>
            <a:off x="6610435" y="1929987"/>
            <a:ext cx="681356" cy="127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1025B217-FC00-8A47-82D0-009012FE9142}"/>
              </a:ext>
            </a:extLst>
          </p:cNvPr>
          <p:cNvSpPr/>
          <p:nvPr/>
        </p:nvSpPr>
        <p:spPr>
          <a:xfrm rot="1619839">
            <a:off x="9704138" y="1203375"/>
            <a:ext cx="688664" cy="688664"/>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8D6FF6-0DDF-B04E-A835-9ECB4728D70F}"/>
              </a:ext>
            </a:extLst>
          </p:cNvPr>
          <p:cNvSpPr/>
          <p:nvPr/>
        </p:nvSpPr>
        <p:spPr>
          <a:xfrm>
            <a:off x="7113320" y="6534833"/>
            <a:ext cx="5015717" cy="215444"/>
          </a:xfrm>
          <a:prstGeom prst="rect">
            <a:avLst/>
          </a:prstGeom>
        </p:spPr>
        <p:txBody>
          <a:bodyPr wrap="square">
            <a:spAutoFit/>
          </a:bodyPr>
          <a:lstStyle/>
          <a:p>
            <a:pPr algn="r">
              <a:spcAft>
                <a:spcPts val="600"/>
              </a:spcAft>
            </a:pPr>
            <a:r>
              <a:rPr lang="en-HK" sz="800" i="1" dirty="0">
                <a:solidFill>
                  <a:schemeClr val="bg1"/>
                </a:solidFill>
              </a:rPr>
              <a:t>Royalty-free photos sourced from </a:t>
            </a:r>
            <a:r>
              <a:rPr lang="en-HK" sz="800" i="1" dirty="0" err="1" smtClean="0">
                <a:solidFill>
                  <a:schemeClr val="bg1"/>
                </a:solidFill>
              </a:rPr>
              <a:t>Pexels</a:t>
            </a:r>
            <a:r>
              <a:rPr lang="en-HK" sz="800" i="1" dirty="0" smtClean="0">
                <a:solidFill>
                  <a:schemeClr val="bg1"/>
                </a:solidFill>
              </a:rPr>
              <a:t>.</a:t>
            </a:r>
            <a:endParaRPr lang="en-HK" sz="800" i="1" dirty="0">
              <a:solidFill>
                <a:schemeClr val="bg1"/>
              </a:solidFill>
            </a:endParaRPr>
          </a:p>
        </p:txBody>
      </p:sp>
    </p:spTree>
    <p:extLst>
      <p:ext uri="{BB962C8B-B14F-4D97-AF65-F5344CB8AC3E}">
        <p14:creationId xmlns:p14="http://schemas.microsoft.com/office/powerpoint/2010/main" val="259177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costume&#10;&#10;Description automatically generated">
            <a:extLst>
              <a:ext uri="{FF2B5EF4-FFF2-40B4-BE49-F238E27FC236}">
                <a16:creationId xmlns:a16="http://schemas.microsoft.com/office/drawing/2014/main" id="{622DDCC8-378F-AE4C-82B5-F665CA0B26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81205" y="151409"/>
            <a:ext cx="6061775" cy="6061775"/>
          </a:xfrm>
          <a:prstGeom prst="rect">
            <a:avLst/>
          </a:prstGeom>
        </p:spPr>
      </p:pic>
      <p:pic>
        <p:nvPicPr>
          <p:cNvPr id="4" name="Picture 3">
            <a:extLst>
              <a:ext uri="{FF2B5EF4-FFF2-40B4-BE49-F238E27FC236}">
                <a16:creationId xmlns:a16="http://schemas.microsoft.com/office/drawing/2014/main" id="{6A1CC62D-8DBB-EB47-B117-A5F7124ACE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20" y="151409"/>
            <a:ext cx="6061775" cy="6061775"/>
          </a:xfrm>
          <a:prstGeom prst="rect">
            <a:avLst/>
          </a:prstGeom>
        </p:spPr>
      </p:pic>
      <p:sp>
        <p:nvSpPr>
          <p:cNvPr id="8" name="Title 1">
            <a:extLst>
              <a:ext uri="{FF2B5EF4-FFF2-40B4-BE49-F238E27FC236}">
                <a16:creationId xmlns:a16="http://schemas.microsoft.com/office/drawing/2014/main" id="{69C3FCA9-6BEE-634E-9BA7-1289AEA682F0}"/>
              </a:ext>
            </a:extLst>
          </p:cNvPr>
          <p:cNvSpPr>
            <a:spLocks noGrp="1"/>
          </p:cNvSpPr>
          <p:nvPr>
            <p:ph type="title"/>
          </p:nvPr>
        </p:nvSpPr>
        <p:spPr>
          <a:xfrm>
            <a:off x="4800906" y="2248062"/>
            <a:ext cx="2819778" cy="1233488"/>
          </a:xfrm>
        </p:spPr>
        <p:txBody>
          <a:bodyPr>
            <a:normAutofit/>
          </a:bodyPr>
          <a:lstStyle/>
          <a:p>
            <a:pPr algn="ctr"/>
            <a:r>
              <a:rPr lang="en-US" sz="3200" dirty="0">
                <a:solidFill>
                  <a:schemeClr val="bg1"/>
                </a:solidFill>
              </a:rPr>
              <a:t>VIOLENCE</a:t>
            </a:r>
          </a:p>
        </p:txBody>
      </p:sp>
      <p:sp>
        <p:nvSpPr>
          <p:cNvPr id="7" name="Rectangle 6">
            <a:extLst>
              <a:ext uri="{FF2B5EF4-FFF2-40B4-BE49-F238E27FC236}">
                <a16:creationId xmlns:a16="http://schemas.microsoft.com/office/drawing/2014/main" id="{C49DD406-1F23-FD4B-A72D-157E20F1DE58}"/>
              </a:ext>
            </a:extLst>
          </p:cNvPr>
          <p:cNvSpPr/>
          <p:nvPr/>
        </p:nvSpPr>
        <p:spPr>
          <a:xfrm>
            <a:off x="5167336" y="3594124"/>
            <a:ext cx="2086918"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 LAI Xiao Ling</a:t>
            </a:r>
            <a:endParaRPr lang="en-US" sz="1200" b="1" dirty="0">
              <a:highlight>
                <a:srgbClr val="000000"/>
              </a:highlight>
            </a:endParaRPr>
          </a:p>
        </p:txBody>
      </p:sp>
    </p:spTree>
    <p:extLst>
      <p:ext uri="{BB962C8B-B14F-4D97-AF65-F5344CB8AC3E}">
        <p14:creationId xmlns:p14="http://schemas.microsoft.com/office/powerpoint/2010/main" val="411881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5CF7D75-7C07-EF40-B8C9-0E1F96DD830B}"/>
              </a:ext>
            </a:extLst>
          </p:cNvPr>
          <p:cNvGraphicFramePr>
            <a:graphicFrameLocks noGrp="1"/>
          </p:cNvGraphicFramePr>
          <p:nvPr>
            <p:extLst>
              <p:ext uri="{D42A27DB-BD31-4B8C-83A1-F6EECF244321}">
                <p14:modId xmlns:p14="http://schemas.microsoft.com/office/powerpoint/2010/main" val="2566513151"/>
              </p:ext>
            </p:extLst>
          </p:nvPr>
        </p:nvGraphicFramePr>
        <p:xfrm>
          <a:off x="626657" y="1935677"/>
          <a:ext cx="6740137" cy="4028460"/>
        </p:xfrm>
        <a:graphic>
          <a:graphicData uri="http://schemas.openxmlformats.org/drawingml/2006/table">
            <a:tbl>
              <a:tblPr firstRow="1" bandRow="1">
                <a:tableStyleId>{5C22544A-7EE6-4342-B048-85BDC9FD1C3A}</a:tableStyleId>
              </a:tblPr>
              <a:tblGrid>
                <a:gridCol w="1371120">
                  <a:extLst>
                    <a:ext uri="{9D8B030D-6E8A-4147-A177-3AD203B41FA5}">
                      <a16:colId xmlns:a16="http://schemas.microsoft.com/office/drawing/2014/main" val="417117681"/>
                    </a:ext>
                  </a:extLst>
                </a:gridCol>
                <a:gridCol w="1342254">
                  <a:extLst>
                    <a:ext uri="{9D8B030D-6E8A-4147-A177-3AD203B41FA5}">
                      <a16:colId xmlns:a16="http://schemas.microsoft.com/office/drawing/2014/main" val="2628823630"/>
                    </a:ext>
                  </a:extLst>
                </a:gridCol>
                <a:gridCol w="4026763">
                  <a:extLst>
                    <a:ext uri="{9D8B030D-6E8A-4147-A177-3AD203B41FA5}">
                      <a16:colId xmlns:a16="http://schemas.microsoft.com/office/drawing/2014/main" val="465078812"/>
                    </a:ext>
                  </a:extLst>
                </a:gridCol>
              </a:tblGrid>
              <a:tr h="402846">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Random curve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Irregular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Drapey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smtClean="0">
                          <a:solidFill>
                            <a:sysClr val="windowText" lastClr="000000"/>
                          </a:solidFill>
                        </a:rPr>
                        <a:t>Textured </a:t>
                      </a:r>
                      <a:r>
                        <a:rPr lang="en-US" sz="1200" dirty="0">
                          <a:solidFill>
                            <a:sysClr val="windowText" lastClr="000000"/>
                          </a:solidFill>
                        </a:rPr>
                        <a:t>surface finishing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Warm colour palette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402846">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Asymmetrical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t>
                      </a:r>
                      <a:r>
                        <a:rPr lang="en-US" sz="1200" dirty="0" err="1" smtClean="0">
                          <a:solidFill>
                            <a:sysClr val="windowText" lastClr="000000"/>
                          </a:solidFill>
                        </a:rPr>
                        <a:t>colours</a:t>
                      </a:r>
                      <a:r>
                        <a:rPr lang="en-US" sz="1200" dirty="0" smtClean="0">
                          <a:solidFill>
                            <a:sysClr val="windowText" lastClr="000000"/>
                          </a:solidFill>
                        </a:rPr>
                        <a:t> </a:t>
                      </a:r>
                      <a:r>
                        <a:rPr lang="en-US" sz="1200" dirty="0">
                          <a:solidFill>
                            <a:sysClr val="windowText" lastClr="000000"/>
                          </a:solidFill>
                        </a:rPr>
                        <a:t>(</a:t>
                      </a:r>
                      <a:r>
                        <a:rPr lang="en-US" sz="1200" dirty="0" smtClean="0">
                          <a:solidFill>
                            <a:sysClr val="windowText" lastClr="000000"/>
                          </a:solidFill>
                        </a:rPr>
                        <a:t>red</a:t>
                      </a:r>
                      <a:r>
                        <a:rPr lang="en-US" sz="1200" baseline="0" dirty="0" smtClean="0">
                          <a:solidFill>
                            <a:sysClr val="windowText" lastClr="000000"/>
                          </a:solidFill>
                        </a:rPr>
                        <a:t> and white</a:t>
                      </a:r>
                      <a:r>
                        <a:rPr lang="en-US" sz="1200" dirty="0" smtClean="0">
                          <a:solidFill>
                            <a:sysClr val="windowText" lastClr="000000"/>
                          </a:solidFill>
                        </a:rPr>
                        <a:t>) </a:t>
                      </a:r>
                      <a:r>
                        <a:rPr lang="en-US" sz="1200" dirty="0">
                          <a:solidFill>
                            <a:sysClr val="windowText" lastClr="000000"/>
                          </a:solidFill>
                        </a:rPr>
                        <a:t>&amp; textures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Coloured gradation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Oversized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402846">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Monochromatic colour scheme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pic>
        <p:nvPicPr>
          <p:cNvPr id="12" name="Picture 11">
            <a:extLst>
              <a:ext uri="{FF2B5EF4-FFF2-40B4-BE49-F238E27FC236}">
                <a16:creationId xmlns:a16="http://schemas.microsoft.com/office/drawing/2014/main" id="{997E58A5-B29E-0345-96A6-2E057675B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0"/>
            <a:ext cx="4267200" cy="6403510"/>
          </a:xfrm>
          <a:prstGeom prst="rect">
            <a:avLst/>
          </a:prstGeom>
        </p:spPr>
      </p:pic>
      <p:sp>
        <p:nvSpPr>
          <p:cNvPr id="3" name="Rectangle 2">
            <a:extLst>
              <a:ext uri="{FF2B5EF4-FFF2-40B4-BE49-F238E27FC236}">
                <a16:creationId xmlns:a16="http://schemas.microsoft.com/office/drawing/2014/main" id="{22741F3A-600B-5A4D-9D4B-E2B26B32EA5C}"/>
              </a:ext>
            </a:extLst>
          </p:cNvPr>
          <p:cNvSpPr/>
          <p:nvPr/>
        </p:nvSpPr>
        <p:spPr>
          <a:xfrm>
            <a:off x="626657" y="808469"/>
            <a:ext cx="6740137" cy="954107"/>
          </a:xfrm>
          <a:prstGeom prst="rect">
            <a:avLst/>
          </a:prstGeom>
        </p:spPr>
        <p:txBody>
          <a:bodyPr wrap="square">
            <a:spAutoFit/>
          </a:bodyPr>
          <a:lstStyle/>
          <a:p>
            <a:r>
              <a:rPr lang="en-US" sz="1400" dirty="0"/>
              <a:t>Design inspiration comes from the word ‘Violence’. Design elements of the outfit such as slashing, pleating, blood stains and bondage representing the feelings of the victims who suffered from domestic violence. Through this design, let’s say no to domestic violence.</a:t>
            </a:r>
          </a:p>
        </p:txBody>
      </p:sp>
      <p:sp>
        <p:nvSpPr>
          <p:cNvPr id="6" name="Rectangle 5">
            <a:extLst>
              <a:ext uri="{FF2B5EF4-FFF2-40B4-BE49-F238E27FC236}">
                <a16:creationId xmlns:a16="http://schemas.microsoft.com/office/drawing/2014/main" id="{81AC2C86-F53B-4041-B230-27C0748EEB8B}"/>
              </a:ext>
            </a:extLst>
          </p:cNvPr>
          <p:cNvSpPr/>
          <p:nvPr/>
        </p:nvSpPr>
        <p:spPr>
          <a:xfrm>
            <a:off x="5955542" y="6506074"/>
            <a:ext cx="6096000" cy="246221"/>
          </a:xfrm>
          <a:prstGeom prst="rect">
            <a:avLst/>
          </a:prstGeom>
        </p:spPr>
        <p:txBody>
          <a:bodyPr>
            <a:spAutoFit/>
          </a:bodyPr>
          <a:lstStyle/>
          <a:p>
            <a:pPr algn="r"/>
            <a:r>
              <a:rPr lang="en-HK" sz="1000" dirty="0">
                <a:solidFill>
                  <a:schemeClr val="bg1"/>
                </a:solidFill>
              </a:rPr>
              <a:t>Collection by LAI Xiao Ling, year 2 student of HD in Fashion Design in Hong Kong Design Institute</a:t>
            </a:r>
            <a:endParaRPr lang="en-HK" sz="1000" dirty="0">
              <a:solidFill>
                <a:schemeClr val="bg1"/>
              </a:solidFill>
              <a:effectLst/>
            </a:endParaRPr>
          </a:p>
        </p:txBody>
      </p:sp>
      <p:sp>
        <p:nvSpPr>
          <p:cNvPr id="8" name="Rectangle 7">
            <a:extLst>
              <a:ext uri="{FF2B5EF4-FFF2-40B4-BE49-F238E27FC236}">
                <a16:creationId xmlns:a16="http://schemas.microsoft.com/office/drawing/2014/main" id="{15B63A78-BF85-B643-B5F3-A2451C626445}"/>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8882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CCF19-07F0-1543-A1D8-0B9A743F17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3913" y="110810"/>
            <a:ext cx="6139882" cy="6139882"/>
          </a:xfrm>
          <a:prstGeom prst="rect">
            <a:avLst/>
          </a:prstGeom>
        </p:spPr>
      </p:pic>
      <p:pic>
        <p:nvPicPr>
          <p:cNvPr id="6" name="Picture 5">
            <a:extLst>
              <a:ext uri="{FF2B5EF4-FFF2-40B4-BE49-F238E27FC236}">
                <a16:creationId xmlns:a16="http://schemas.microsoft.com/office/drawing/2014/main" id="{5F00AC76-212C-D749-945F-26A56CF8D9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204" y="110809"/>
            <a:ext cx="6139881" cy="6139881"/>
          </a:xfrm>
          <a:prstGeom prst="rect">
            <a:avLst/>
          </a:prstGeom>
        </p:spPr>
      </p:pic>
      <p:sp>
        <p:nvSpPr>
          <p:cNvPr id="12" name="Title 1">
            <a:extLst>
              <a:ext uri="{FF2B5EF4-FFF2-40B4-BE49-F238E27FC236}">
                <a16:creationId xmlns:a16="http://schemas.microsoft.com/office/drawing/2014/main" id="{512DB509-212B-E348-8F34-5AA9BB23D2DF}"/>
              </a:ext>
            </a:extLst>
          </p:cNvPr>
          <p:cNvSpPr>
            <a:spLocks noGrp="1"/>
          </p:cNvSpPr>
          <p:nvPr>
            <p:ph type="title"/>
          </p:nvPr>
        </p:nvSpPr>
        <p:spPr>
          <a:xfrm>
            <a:off x="1157633" y="2195512"/>
            <a:ext cx="10240903" cy="1233488"/>
          </a:xfrm>
        </p:spPr>
        <p:txBody>
          <a:bodyPr>
            <a:normAutofit/>
          </a:bodyPr>
          <a:lstStyle/>
          <a:p>
            <a:pPr algn="ctr"/>
            <a:r>
              <a:rPr lang="en-US" sz="2800" dirty="0">
                <a:solidFill>
                  <a:schemeClr val="bg1"/>
                </a:solidFill>
              </a:rPr>
              <a:t>TAN: Fisherman’s ballads </a:t>
            </a:r>
          </a:p>
        </p:txBody>
      </p:sp>
      <p:sp>
        <p:nvSpPr>
          <p:cNvPr id="7" name="Rectangle 6">
            <a:extLst>
              <a:ext uri="{FF2B5EF4-FFF2-40B4-BE49-F238E27FC236}">
                <a16:creationId xmlns:a16="http://schemas.microsoft.com/office/drawing/2014/main" id="{7B401099-0F00-8E4E-AD55-8DE6BCCB31C4}"/>
              </a:ext>
            </a:extLst>
          </p:cNvPr>
          <p:cNvSpPr/>
          <p:nvPr/>
        </p:nvSpPr>
        <p:spPr>
          <a:xfrm>
            <a:off x="5043540" y="3594124"/>
            <a:ext cx="2441053"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 WONG </a:t>
            </a:r>
            <a:r>
              <a:rPr lang="en-HK" sz="1200" b="1" dirty="0" err="1">
                <a:solidFill>
                  <a:schemeClr val="bg1"/>
                </a:solidFill>
                <a:highlight>
                  <a:srgbClr val="000000"/>
                </a:highlight>
              </a:rPr>
              <a:t>Hin</a:t>
            </a:r>
            <a:r>
              <a:rPr lang="en-HK" sz="1200" b="1" dirty="0">
                <a:solidFill>
                  <a:schemeClr val="bg1"/>
                </a:solidFill>
                <a:highlight>
                  <a:srgbClr val="000000"/>
                </a:highlight>
              </a:rPr>
              <a:t> Yeung</a:t>
            </a:r>
            <a:endParaRPr lang="en-US" sz="1200" b="1" dirty="0">
              <a:highlight>
                <a:srgbClr val="000000"/>
              </a:highlight>
            </a:endParaRPr>
          </a:p>
        </p:txBody>
      </p:sp>
    </p:spTree>
    <p:extLst>
      <p:ext uri="{BB962C8B-B14F-4D97-AF65-F5344CB8AC3E}">
        <p14:creationId xmlns:p14="http://schemas.microsoft.com/office/powerpoint/2010/main" val="118917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3AFFB-9487-2849-82E1-9BAFE75630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2599" y="-1"/>
            <a:ext cx="4279401" cy="6421821"/>
          </a:xfrm>
          <a:prstGeom prst="rect">
            <a:avLst/>
          </a:prstGeom>
        </p:spPr>
      </p:pic>
      <p:sp>
        <p:nvSpPr>
          <p:cNvPr id="4" name="Rectangle 3">
            <a:extLst>
              <a:ext uri="{FF2B5EF4-FFF2-40B4-BE49-F238E27FC236}">
                <a16:creationId xmlns:a16="http://schemas.microsoft.com/office/drawing/2014/main" id="{5703FC44-55DD-B343-B5BB-30AD970681A5}"/>
              </a:ext>
            </a:extLst>
          </p:cNvPr>
          <p:cNvSpPr/>
          <p:nvPr/>
        </p:nvSpPr>
        <p:spPr>
          <a:xfrm>
            <a:off x="602908" y="825194"/>
            <a:ext cx="6834730" cy="1169551"/>
          </a:xfrm>
          <a:prstGeom prst="rect">
            <a:avLst/>
          </a:prstGeom>
        </p:spPr>
        <p:txBody>
          <a:bodyPr wrap="square">
            <a:spAutoFit/>
          </a:bodyPr>
          <a:lstStyle/>
          <a:p>
            <a:r>
              <a:rPr lang="en-US" sz="1400" dirty="0"/>
              <a:t>The ballads of fishermen are one of the forgotten traditional cultures in Hong Kong. Attracted by the application of sustainable aspects and their characteristics, designer used asymmetrical design to express the feeling of freedom, vividness with flexibility.  </a:t>
            </a:r>
            <a:r>
              <a:rPr lang="en-US" sz="1400"/>
              <a:t>Through </a:t>
            </a:r>
            <a:r>
              <a:rPr lang="en-US" sz="1400" smtClean="0"/>
              <a:t>the contrast </a:t>
            </a:r>
            <a:r>
              <a:rPr lang="en-US" sz="1400" dirty="0"/>
              <a:t>between warm and cool colours, the collection reflects the fishermen’s values and their somewhat sad take on life, death and religious beliefs. </a:t>
            </a:r>
          </a:p>
        </p:txBody>
      </p:sp>
      <p:graphicFrame>
        <p:nvGraphicFramePr>
          <p:cNvPr id="10" name="Table 7">
            <a:extLst>
              <a:ext uri="{FF2B5EF4-FFF2-40B4-BE49-F238E27FC236}">
                <a16:creationId xmlns:a16="http://schemas.microsoft.com/office/drawing/2014/main" id="{0F9872D5-7DFE-A344-B412-5C8791FD442A}"/>
              </a:ext>
            </a:extLst>
          </p:cNvPr>
          <p:cNvGraphicFramePr>
            <a:graphicFrameLocks noGrp="1"/>
          </p:cNvGraphicFramePr>
          <p:nvPr>
            <p:extLst>
              <p:ext uri="{D42A27DB-BD31-4B8C-83A1-F6EECF244321}">
                <p14:modId xmlns:p14="http://schemas.microsoft.com/office/powerpoint/2010/main" val="3731725088"/>
              </p:ext>
            </p:extLst>
          </p:nvPr>
        </p:nvGraphicFramePr>
        <p:xfrm>
          <a:off x="614784" y="2422565"/>
          <a:ext cx="6834729" cy="3589900"/>
        </p:xfrm>
        <a:graphic>
          <a:graphicData uri="http://schemas.openxmlformats.org/drawingml/2006/table">
            <a:tbl>
              <a:tblPr firstRow="1" bandRow="1">
                <a:tableStyleId>{5C22544A-7EE6-4342-B048-85BDC9FD1C3A}</a:tableStyleId>
              </a:tblPr>
              <a:tblGrid>
                <a:gridCol w="1390363">
                  <a:extLst>
                    <a:ext uri="{9D8B030D-6E8A-4147-A177-3AD203B41FA5}">
                      <a16:colId xmlns:a16="http://schemas.microsoft.com/office/drawing/2014/main" val="417117681"/>
                    </a:ext>
                  </a:extLst>
                </a:gridCol>
                <a:gridCol w="1361091">
                  <a:extLst>
                    <a:ext uri="{9D8B030D-6E8A-4147-A177-3AD203B41FA5}">
                      <a16:colId xmlns:a16="http://schemas.microsoft.com/office/drawing/2014/main" val="2628823630"/>
                    </a:ext>
                  </a:extLst>
                </a:gridCol>
                <a:gridCol w="4083275">
                  <a:extLst>
                    <a:ext uri="{9D8B030D-6E8A-4147-A177-3AD203B41FA5}">
                      <a16:colId xmlns:a16="http://schemas.microsoft.com/office/drawing/2014/main" val="465078812"/>
                    </a:ext>
                  </a:extLst>
                </a:gridCol>
              </a:tblGrid>
              <a:tr h="358990">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Horizontal stripes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Colour blocking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Boxy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Knitted and fur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Warm &amp; cool colour palette mixed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58990">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Asymmetrical balance of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t>
                      </a:r>
                      <a:r>
                        <a:rPr lang="en-US" sz="1200" dirty="0" err="1" smtClean="0">
                          <a:solidFill>
                            <a:sysClr val="windowText" lastClr="000000"/>
                          </a:solidFill>
                        </a:rPr>
                        <a:t>colours</a:t>
                      </a:r>
                      <a:r>
                        <a:rPr lang="en-US" sz="1200" dirty="0" smtClean="0">
                          <a:solidFill>
                            <a:sysClr val="windowText" lastClr="000000"/>
                          </a:solidFill>
                        </a:rPr>
                        <a:t> </a:t>
                      </a:r>
                      <a:r>
                        <a:rPr lang="en-US" sz="1200" dirty="0">
                          <a:solidFill>
                            <a:sysClr val="windowText" lastClr="000000"/>
                          </a:solidFill>
                        </a:rPr>
                        <a:t>&amp; textures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Coloured gradation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Elongated silhouette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5899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Unified </a:t>
                      </a:r>
                      <a:r>
                        <a:rPr lang="en-US" sz="1200" dirty="0" err="1" smtClean="0">
                          <a:solidFill>
                            <a:sysClr val="windowText" lastClr="000000"/>
                          </a:solidFill>
                        </a:rPr>
                        <a:t>colour</a:t>
                      </a:r>
                      <a:r>
                        <a:rPr lang="en-US" sz="1200" dirty="0" smtClean="0">
                          <a:solidFill>
                            <a:sysClr val="windowText" lastClr="000000"/>
                          </a:solidFill>
                        </a:rPr>
                        <a:t> </a:t>
                      </a:r>
                      <a:r>
                        <a:rPr lang="en-US" sz="1200" dirty="0">
                          <a:solidFill>
                            <a:sysClr val="windowText" lastClr="000000"/>
                          </a:solidFill>
                        </a:rPr>
                        <a:t>and texture palettes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sp>
        <p:nvSpPr>
          <p:cNvPr id="7" name="Rectangle 6">
            <a:extLst>
              <a:ext uri="{FF2B5EF4-FFF2-40B4-BE49-F238E27FC236}">
                <a16:creationId xmlns:a16="http://schemas.microsoft.com/office/drawing/2014/main" id="{61A4C48A-E647-2348-A779-DAEA42CD9034}"/>
              </a:ext>
            </a:extLst>
          </p:cNvPr>
          <p:cNvSpPr/>
          <p:nvPr/>
        </p:nvSpPr>
        <p:spPr>
          <a:xfrm>
            <a:off x="5623032" y="6506074"/>
            <a:ext cx="6442297" cy="246221"/>
          </a:xfrm>
          <a:prstGeom prst="rect">
            <a:avLst/>
          </a:prstGeom>
        </p:spPr>
        <p:txBody>
          <a:bodyPr wrap="square">
            <a:spAutoFit/>
          </a:bodyPr>
          <a:lstStyle/>
          <a:p>
            <a:pPr algn="r"/>
            <a:r>
              <a:rPr lang="en-HK" sz="1000" dirty="0">
                <a:solidFill>
                  <a:schemeClr val="bg1"/>
                </a:solidFill>
              </a:rPr>
              <a:t>Collection by WONG </a:t>
            </a:r>
            <a:r>
              <a:rPr lang="en-HK" sz="1000" dirty="0" err="1">
                <a:solidFill>
                  <a:schemeClr val="bg1"/>
                </a:solidFill>
              </a:rPr>
              <a:t>Hin</a:t>
            </a:r>
            <a:r>
              <a:rPr lang="en-HK" sz="1000" dirty="0">
                <a:solidFill>
                  <a:schemeClr val="bg1"/>
                </a:solidFill>
              </a:rPr>
              <a:t> Yeung, year 2 student of HD in Fashion Design in Hong Kong Design Institute</a:t>
            </a:r>
            <a:endParaRPr lang="en-HK" sz="1000" dirty="0">
              <a:solidFill>
                <a:schemeClr val="bg1"/>
              </a:solidFill>
              <a:effectLst/>
            </a:endParaRPr>
          </a:p>
        </p:txBody>
      </p:sp>
      <p:sp>
        <p:nvSpPr>
          <p:cNvPr id="8" name="Rectangle 7">
            <a:extLst>
              <a:ext uri="{FF2B5EF4-FFF2-40B4-BE49-F238E27FC236}">
                <a16:creationId xmlns:a16="http://schemas.microsoft.com/office/drawing/2014/main" id="{4C9E1D2E-7D68-394E-B807-950455389BCE}"/>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15058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AE286-5552-2243-871B-E6EF4F3C5F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2303" y="131208"/>
            <a:ext cx="6137496" cy="6137496"/>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AD2E120A-1613-E64F-940C-A108299524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7108" y="131208"/>
            <a:ext cx="5785195" cy="6137496"/>
          </a:xfrm>
          <a:prstGeom prst="rect">
            <a:avLst/>
          </a:prstGeom>
        </p:spPr>
      </p:pic>
      <p:sp>
        <p:nvSpPr>
          <p:cNvPr id="9" name="Title 1">
            <a:extLst>
              <a:ext uri="{FF2B5EF4-FFF2-40B4-BE49-F238E27FC236}">
                <a16:creationId xmlns:a16="http://schemas.microsoft.com/office/drawing/2014/main" id="{34C9935C-E791-D344-B94B-959D828A680A}"/>
              </a:ext>
            </a:extLst>
          </p:cNvPr>
          <p:cNvSpPr>
            <a:spLocks noGrp="1"/>
          </p:cNvSpPr>
          <p:nvPr>
            <p:ph type="title"/>
          </p:nvPr>
        </p:nvSpPr>
        <p:spPr>
          <a:xfrm>
            <a:off x="4595476" y="2273691"/>
            <a:ext cx="2693654" cy="1233488"/>
          </a:xfrm>
        </p:spPr>
        <p:txBody>
          <a:bodyPr/>
          <a:lstStyle/>
          <a:p>
            <a:pPr algn="ctr"/>
            <a:r>
              <a:rPr lang="en-US" dirty="0">
                <a:solidFill>
                  <a:schemeClr val="bg1"/>
                </a:solidFill>
              </a:rPr>
              <a:t>musubi</a:t>
            </a:r>
          </a:p>
        </p:txBody>
      </p:sp>
      <p:sp>
        <p:nvSpPr>
          <p:cNvPr id="2" name="Rectangle 1">
            <a:extLst>
              <a:ext uri="{FF2B5EF4-FFF2-40B4-BE49-F238E27FC236}">
                <a16:creationId xmlns:a16="http://schemas.microsoft.com/office/drawing/2014/main" id="{564BAF9B-40FB-2E44-AE91-DA688F5A8743}"/>
              </a:ext>
            </a:extLst>
          </p:cNvPr>
          <p:cNvSpPr/>
          <p:nvPr/>
        </p:nvSpPr>
        <p:spPr>
          <a:xfrm>
            <a:off x="4948537" y="3594124"/>
            <a:ext cx="1987532" cy="276999"/>
          </a:xfrm>
          <a:prstGeom prst="rect">
            <a:avLst/>
          </a:prstGeom>
        </p:spPr>
        <p:txBody>
          <a:bodyPr wrap="none">
            <a:spAutoFit/>
          </a:bodyPr>
          <a:lstStyle/>
          <a:p>
            <a:r>
              <a:rPr lang="en-HK" sz="1200" dirty="0">
                <a:solidFill>
                  <a:schemeClr val="bg1"/>
                </a:solidFill>
                <a:highlight>
                  <a:srgbClr val="000000"/>
                </a:highlight>
              </a:rPr>
              <a:t>Collection by </a:t>
            </a:r>
            <a:r>
              <a:rPr lang="en-HK" sz="1200" b="1" dirty="0">
                <a:solidFill>
                  <a:schemeClr val="bg1"/>
                </a:solidFill>
                <a:highlight>
                  <a:srgbClr val="000000"/>
                </a:highlight>
              </a:rPr>
              <a:t>CHAN </a:t>
            </a:r>
            <a:r>
              <a:rPr lang="en-HK" sz="1200" b="1" dirty="0" err="1">
                <a:solidFill>
                  <a:schemeClr val="bg1"/>
                </a:solidFill>
                <a:highlight>
                  <a:srgbClr val="000000"/>
                </a:highlight>
              </a:rPr>
              <a:t>Pui</a:t>
            </a:r>
            <a:r>
              <a:rPr lang="en-HK" sz="1200" b="1" dirty="0">
                <a:solidFill>
                  <a:schemeClr val="bg1"/>
                </a:solidFill>
                <a:highlight>
                  <a:srgbClr val="000000"/>
                </a:highlight>
              </a:rPr>
              <a:t> Yi</a:t>
            </a:r>
            <a:endParaRPr lang="en-US" sz="1200" b="1" dirty="0">
              <a:highlight>
                <a:srgbClr val="000000"/>
              </a:highlight>
            </a:endParaRPr>
          </a:p>
        </p:txBody>
      </p:sp>
    </p:spTree>
    <p:extLst>
      <p:ext uri="{BB962C8B-B14F-4D97-AF65-F5344CB8AC3E}">
        <p14:creationId xmlns:p14="http://schemas.microsoft.com/office/powerpoint/2010/main" val="400223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7EC61-763D-134E-9A9F-10D8F70062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6606" y="0"/>
            <a:ext cx="4265393" cy="6400800"/>
          </a:xfrm>
          <a:prstGeom prst="rect">
            <a:avLst/>
          </a:prstGeom>
        </p:spPr>
      </p:pic>
      <p:sp>
        <p:nvSpPr>
          <p:cNvPr id="7" name="Rectangle 6">
            <a:extLst>
              <a:ext uri="{FF2B5EF4-FFF2-40B4-BE49-F238E27FC236}">
                <a16:creationId xmlns:a16="http://schemas.microsoft.com/office/drawing/2014/main" id="{F55BA936-4539-2847-AB20-C2D2FEDC8E57}"/>
              </a:ext>
            </a:extLst>
          </p:cNvPr>
          <p:cNvSpPr/>
          <p:nvPr/>
        </p:nvSpPr>
        <p:spPr>
          <a:xfrm>
            <a:off x="626657" y="572878"/>
            <a:ext cx="6781361" cy="1569660"/>
          </a:xfrm>
          <a:prstGeom prst="rect">
            <a:avLst/>
          </a:prstGeom>
        </p:spPr>
        <p:txBody>
          <a:bodyPr wrap="square">
            <a:spAutoFit/>
          </a:bodyPr>
          <a:lstStyle/>
          <a:p>
            <a:endParaRPr lang="en-US" sz="1200" dirty="0"/>
          </a:p>
          <a:p>
            <a:r>
              <a:rPr lang="en-US" sz="1200" dirty="0"/>
              <a:t>Musubi, the Japanese pronunciation of knot has the meaning of connection. This design collection is about the integration of culture into fashion, with emphasis on traditional handicraft details that connect people </a:t>
            </a:r>
            <a:r>
              <a:rPr lang="en-US" sz="1200" dirty="0" smtClean="0"/>
              <a:t>with the society</a:t>
            </a:r>
            <a:r>
              <a:rPr lang="en-US" sz="1200" dirty="0"/>
              <a:t>. Traditional handicrafts and tied techniques such as bundling, weaving and tangling are </a:t>
            </a:r>
            <a:r>
              <a:rPr lang="en-US" sz="1200" dirty="0" err="1" smtClean="0"/>
              <a:t>materialised</a:t>
            </a:r>
            <a:r>
              <a:rPr lang="en-US" sz="1200" dirty="0" smtClean="0"/>
              <a:t> </a:t>
            </a:r>
            <a:r>
              <a:rPr lang="en-US" sz="1200" dirty="0"/>
              <a:t>in this collection. Designer wishes to convey a message of bonding between people of different cultures and to preserve traditional handicraft culture. The silhouette combines ancient and modern styles. Ropes are used to connect different garment parts that change the form of the clothing, drawing people's attention to focus on the details.</a:t>
            </a:r>
          </a:p>
        </p:txBody>
      </p:sp>
      <p:graphicFrame>
        <p:nvGraphicFramePr>
          <p:cNvPr id="8" name="Table 7">
            <a:extLst>
              <a:ext uri="{FF2B5EF4-FFF2-40B4-BE49-F238E27FC236}">
                <a16:creationId xmlns:a16="http://schemas.microsoft.com/office/drawing/2014/main" id="{C2E8EFAE-0D39-2B4B-A1CE-11EECD23E24C}"/>
              </a:ext>
            </a:extLst>
          </p:cNvPr>
          <p:cNvGraphicFramePr>
            <a:graphicFrameLocks noGrp="1"/>
          </p:cNvGraphicFramePr>
          <p:nvPr>
            <p:extLst>
              <p:ext uri="{D42A27DB-BD31-4B8C-83A1-F6EECF244321}">
                <p14:modId xmlns:p14="http://schemas.microsoft.com/office/powerpoint/2010/main" val="2027450404"/>
              </p:ext>
            </p:extLst>
          </p:nvPr>
        </p:nvGraphicFramePr>
        <p:xfrm>
          <a:off x="626657" y="2499995"/>
          <a:ext cx="6781361" cy="3544640"/>
        </p:xfrm>
        <a:graphic>
          <a:graphicData uri="http://schemas.openxmlformats.org/drawingml/2006/table">
            <a:tbl>
              <a:tblPr firstRow="1" bandRow="1">
                <a:tableStyleId>{5C22544A-7EE6-4342-B048-85BDC9FD1C3A}</a:tableStyleId>
              </a:tblPr>
              <a:tblGrid>
                <a:gridCol w="1379507">
                  <a:extLst>
                    <a:ext uri="{9D8B030D-6E8A-4147-A177-3AD203B41FA5}">
                      <a16:colId xmlns:a16="http://schemas.microsoft.com/office/drawing/2014/main" val="417117681"/>
                    </a:ext>
                  </a:extLst>
                </a:gridCol>
                <a:gridCol w="1350463">
                  <a:extLst>
                    <a:ext uri="{9D8B030D-6E8A-4147-A177-3AD203B41FA5}">
                      <a16:colId xmlns:a16="http://schemas.microsoft.com/office/drawing/2014/main" val="2628823630"/>
                    </a:ext>
                  </a:extLst>
                </a:gridCol>
                <a:gridCol w="4051391">
                  <a:extLst>
                    <a:ext uri="{9D8B030D-6E8A-4147-A177-3AD203B41FA5}">
                      <a16:colId xmlns:a16="http://schemas.microsoft.com/office/drawing/2014/main" val="465078812"/>
                    </a:ext>
                  </a:extLst>
                </a:gridCol>
              </a:tblGrid>
              <a:tr h="354464">
                <a:tc rowSpan="5">
                  <a:txBody>
                    <a:bodyPr/>
                    <a:lstStyle/>
                    <a:p>
                      <a:r>
                        <a:rPr lang="en-US" sz="1200" b="1" dirty="0">
                          <a:solidFill>
                            <a:sysClr val="windowText" lastClr="000000"/>
                          </a:solidFill>
                        </a:rPr>
                        <a:t>Design</a:t>
                      </a:r>
                    </a:p>
                    <a:p>
                      <a:r>
                        <a:rPr lang="en-US" sz="1200" b="1" dirty="0">
                          <a:solidFill>
                            <a:sysClr val="windowText" lastClr="000000"/>
                          </a:solidFill>
                        </a:rPr>
                        <a:t>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1" dirty="0">
                          <a:solidFill>
                            <a:sysClr val="windowText" lastClr="000000"/>
                          </a:solidFill>
                        </a:rPr>
                        <a: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solidFill>
                            <a:sysClr val="windowText" lastClr="000000"/>
                          </a:solidFill>
                        </a:rPr>
                        <a:t>Grid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759064"/>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Rectangular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336766"/>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Boxy and layering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871830"/>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Crafted surface finishing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934072"/>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Colour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dirty="0">
                          <a:solidFill>
                            <a:sysClr val="windowText" lastClr="000000"/>
                          </a:solidFill>
                        </a:rPr>
                        <a:t>Warm colour palette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277814"/>
                  </a:ext>
                </a:extLst>
              </a:tr>
              <a:tr h="354464">
                <a:tc rowSpan="5">
                  <a:txBody>
                    <a:bodyPr/>
                    <a:lstStyle/>
                    <a:p>
                      <a:r>
                        <a:rPr lang="en-US" sz="1200" b="1" dirty="0">
                          <a:solidFill>
                            <a:schemeClr val="tx1"/>
                          </a:solidFill>
                        </a:rPr>
                        <a:t>Design </a:t>
                      </a:r>
                    </a:p>
                    <a:p>
                      <a:r>
                        <a:rPr lang="en-US" sz="1200" b="1" dirty="0">
                          <a:solidFill>
                            <a:schemeClr val="tx1"/>
                          </a:solidFill>
                        </a:rPr>
                        <a:t>principles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200" b="1" dirty="0">
                          <a:solidFill>
                            <a:sysClr val="windowText" lastClr="000000"/>
                          </a:solidFill>
                        </a:rPr>
                        <a:t>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Visually balanced 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078351"/>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Emphasis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Contrasted </a:t>
                      </a:r>
                      <a:r>
                        <a:rPr lang="en-US" sz="1200" dirty="0" err="1" smtClean="0">
                          <a:solidFill>
                            <a:sysClr val="windowText" lastClr="000000"/>
                          </a:solidFill>
                        </a:rPr>
                        <a:t>colours</a:t>
                      </a:r>
                      <a:r>
                        <a:rPr lang="en-US" sz="1200" dirty="0" smtClean="0">
                          <a:solidFill>
                            <a:sysClr val="windowText" lastClr="000000"/>
                          </a:solidFill>
                        </a:rPr>
                        <a:t> </a:t>
                      </a:r>
                      <a:r>
                        <a:rPr lang="en-US" sz="1200" dirty="0">
                          <a:solidFill>
                            <a:sysClr val="windowText" lastClr="000000"/>
                          </a:solidFill>
                        </a:rPr>
                        <a:t>(</a:t>
                      </a:r>
                      <a:r>
                        <a:rPr lang="en-US" sz="1200" dirty="0" smtClean="0">
                          <a:solidFill>
                            <a:sysClr val="windowText" lastClr="000000"/>
                          </a:solidFill>
                        </a:rPr>
                        <a:t>red and white) </a:t>
                      </a:r>
                      <a:r>
                        <a:rPr lang="en-US" sz="1200" dirty="0">
                          <a:solidFill>
                            <a:sysClr val="windowText" lastClr="000000"/>
                          </a:solidFill>
                        </a:rPr>
                        <a:t>&amp; textures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357271"/>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Repetition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122772"/>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Proportion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Loose fitted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819820"/>
                  </a:ext>
                </a:extLst>
              </a:tr>
              <a:tr h="354464">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dirty="0">
                          <a:solidFill>
                            <a:sysClr val="windowText" lastClr="000000"/>
                          </a:solidFill>
                        </a:rPr>
                        <a:t>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dirty="0">
                          <a:solidFill>
                            <a:sysClr val="windowText" lastClr="000000"/>
                          </a:solidFill>
                        </a:rPr>
                        <a:t>Unified texture and finishes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5565"/>
                  </a:ext>
                </a:extLst>
              </a:tr>
            </a:tbl>
          </a:graphicData>
        </a:graphic>
      </p:graphicFrame>
      <p:sp>
        <p:nvSpPr>
          <p:cNvPr id="5" name="Rectangle 4">
            <a:extLst>
              <a:ext uri="{FF2B5EF4-FFF2-40B4-BE49-F238E27FC236}">
                <a16:creationId xmlns:a16="http://schemas.microsoft.com/office/drawing/2014/main" id="{A3C70881-94ED-554C-B8D8-7D98A06A890D}"/>
              </a:ext>
            </a:extLst>
          </p:cNvPr>
          <p:cNvSpPr/>
          <p:nvPr/>
        </p:nvSpPr>
        <p:spPr>
          <a:xfrm>
            <a:off x="5979293" y="6506074"/>
            <a:ext cx="6096000" cy="246221"/>
          </a:xfrm>
          <a:prstGeom prst="rect">
            <a:avLst/>
          </a:prstGeom>
        </p:spPr>
        <p:txBody>
          <a:bodyPr>
            <a:spAutoFit/>
          </a:bodyPr>
          <a:lstStyle/>
          <a:p>
            <a:pPr algn="r"/>
            <a:r>
              <a:rPr lang="en-HK" sz="1000" dirty="0">
                <a:solidFill>
                  <a:schemeClr val="bg1"/>
                </a:solidFill>
              </a:rPr>
              <a:t>Collection by CHAN </a:t>
            </a:r>
            <a:r>
              <a:rPr lang="en-HK" sz="1000" dirty="0" err="1">
                <a:solidFill>
                  <a:schemeClr val="bg1"/>
                </a:solidFill>
              </a:rPr>
              <a:t>Pui</a:t>
            </a:r>
            <a:r>
              <a:rPr lang="en-HK" sz="1000" dirty="0">
                <a:solidFill>
                  <a:schemeClr val="bg1"/>
                </a:solidFill>
              </a:rPr>
              <a:t> Yi, year 2 student of HD in Fashion Design in Hong Kong Design Institute</a:t>
            </a:r>
            <a:endParaRPr lang="en-HK" sz="1000" dirty="0">
              <a:solidFill>
                <a:schemeClr val="bg1"/>
              </a:solidFill>
              <a:effectLst/>
            </a:endParaRPr>
          </a:p>
        </p:txBody>
      </p:sp>
      <p:sp>
        <p:nvSpPr>
          <p:cNvPr id="6" name="Rectangle 5">
            <a:extLst>
              <a:ext uri="{FF2B5EF4-FFF2-40B4-BE49-F238E27FC236}">
                <a16:creationId xmlns:a16="http://schemas.microsoft.com/office/drawing/2014/main" id="{D9B9597F-2607-4F4F-8F1A-462F62BDAC64}"/>
              </a:ext>
            </a:extLst>
          </p:cNvPr>
          <p:cNvSpPr/>
          <p:nvPr/>
        </p:nvSpPr>
        <p:spPr>
          <a:xfrm>
            <a:off x="626657" y="376337"/>
            <a:ext cx="2103909" cy="369332"/>
          </a:xfrm>
          <a:prstGeom prst="rect">
            <a:avLst/>
          </a:prstGeom>
        </p:spPr>
        <p:txBody>
          <a:bodyPr wrap="none">
            <a:spAutoFit/>
          </a:bodyPr>
          <a:lstStyle/>
          <a:p>
            <a:r>
              <a:rPr lang="en-HK" b="1" dirty="0">
                <a:solidFill>
                  <a:schemeClr val="accent2"/>
                </a:solidFill>
                <a:latin typeface="+mj-lt"/>
              </a:rPr>
              <a:t>Design rationale:</a:t>
            </a:r>
            <a:endParaRPr lang="en-US" b="1" dirty="0">
              <a:solidFill>
                <a:schemeClr val="accent2"/>
              </a:solidFill>
              <a:latin typeface="+mj-lt"/>
            </a:endParaRPr>
          </a:p>
        </p:txBody>
      </p:sp>
    </p:spTree>
    <p:extLst>
      <p:ext uri="{BB962C8B-B14F-4D97-AF65-F5344CB8AC3E}">
        <p14:creationId xmlns:p14="http://schemas.microsoft.com/office/powerpoint/2010/main" val="2573500561"/>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521</Words>
  <Application>Microsoft Office PowerPoint</Application>
  <PresentationFormat>寬螢幕</PresentationFormat>
  <Paragraphs>98</Paragraphs>
  <Slides>8</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8</vt:i4>
      </vt:variant>
    </vt:vector>
  </HeadingPairs>
  <TitlesOfParts>
    <vt:vector size="13" baseType="lpstr">
      <vt:lpstr>Avenir Next LT Pro</vt:lpstr>
      <vt:lpstr>Avenir Next LT Pro Light</vt:lpstr>
      <vt:lpstr>Arial</vt:lpstr>
      <vt:lpstr>Calibri</vt:lpstr>
      <vt:lpstr>GradientRiseVTI</vt:lpstr>
      <vt:lpstr>fashion  design applications</vt:lpstr>
      <vt:lpstr>Relationships between  Design Elements &amp; Principles</vt:lpstr>
      <vt:lpstr>VIOLENCE</vt:lpstr>
      <vt:lpstr>PowerPoint 簡報</vt:lpstr>
      <vt:lpstr>TAN: Fisherman’s ballads </vt:lpstr>
      <vt:lpstr>PowerPoint 簡報</vt:lpstr>
      <vt:lpstr>musubi</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design applications</dc:title>
  <dc:creator>HO HO TAK</dc:creator>
  <cp:lastModifiedBy>POON, Suk-mei Cindy</cp:lastModifiedBy>
  <cp:revision>71</cp:revision>
  <dcterms:created xsi:type="dcterms:W3CDTF">2020-10-06T12:03:21Z</dcterms:created>
  <dcterms:modified xsi:type="dcterms:W3CDTF">2021-09-21T02:51:12Z</dcterms:modified>
</cp:coreProperties>
</file>