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5"/>
  </p:notesMasterIdLst>
  <p:sldIdLst>
    <p:sldId id="294" r:id="rId2"/>
    <p:sldId id="313" r:id="rId3"/>
    <p:sldId id="325" r:id="rId4"/>
    <p:sldId id="314" r:id="rId5"/>
    <p:sldId id="331" r:id="rId6"/>
    <p:sldId id="326" r:id="rId7"/>
    <p:sldId id="321" r:id="rId8"/>
    <p:sldId id="327" r:id="rId9"/>
    <p:sldId id="322" r:id="rId10"/>
    <p:sldId id="328" r:id="rId11"/>
    <p:sldId id="323" r:id="rId12"/>
    <p:sldId id="330" r:id="rId13"/>
    <p:sldId id="32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6" autoAdjust="0"/>
    <p:restoredTop sz="94411"/>
  </p:normalViewPr>
  <p:slideViewPr>
    <p:cSldViewPr snapToGrid="0" snapToObjects="1">
      <p:cViewPr varScale="1">
        <p:scale>
          <a:sx n="116" d="100"/>
          <a:sy n="116" d="100"/>
        </p:scale>
        <p:origin x="67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7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6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341" y="2224846"/>
            <a:ext cx="6498525" cy="310252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Fashion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brands in the 21</a:t>
            </a:r>
            <a:r>
              <a:rPr lang="en-US" sz="4400" baseline="30000" dirty="0">
                <a:solidFill>
                  <a:schemeClr val="bg1"/>
                </a:solidFill>
              </a:rPr>
              <a:t>st</a:t>
            </a:r>
            <a:r>
              <a:rPr lang="en-US" sz="4400" dirty="0">
                <a:solidFill>
                  <a:schemeClr val="bg1"/>
                </a:solidFill>
              </a:rPr>
              <a:t> century</a:t>
            </a:r>
            <a:endParaRPr lang="en-US" sz="4400" spc="75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D0A625-5B0E-5D4F-8C52-09B81AA5A587}"/>
              </a:ext>
            </a:extLst>
          </p:cNvPr>
          <p:cNvSpPr txBox="1">
            <a:spLocks/>
          </p:cNvSpPr>
          <p:nvPr/>
        </p:nvSpPr>
        <p:spPr>
          <a:xfrm>
            <a:off x="4538337" y="1028699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400" spc="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Chapter 5</a:t>
            </a: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amous luxury shopping gallery with ornamental buildings located in Milan">
            <a:extLst>
              <a:ext uri="{FF2B5EF4-FFF2-40B4-BE49-F238E27FC236}">
                <a16:creationId xmlns:a16="http://schemas.microsoft.com/office/drawing/2014/main" id="{1B5F6E12-AA99-FD47-B9BE-5D2C1DE95A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566B7-EEE5-6045-911C-A373BFBB4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 dirty="0" err="1">
                <a:solidFill>
                  <a:schemeClr val="bg1"/>
                </a:solidFill>
              </a:rPr>
              <a:t>milan</a:t>
            </a:r>
            <a:endParaRPr lang="en-US" sz="4000" spc="75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8A6175-3735-EE4E-AAF0-CCAA0F86EC6C}"/>
              </a:ext>
            </a:extLst>
          </p:cNvPr>
          <p:cNvSpPr/>
          <p:nvPr/>
        </p:nvSpPr>
        <p:spPr>
          <a:xfrm>
            <a:off x="0" y="661731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4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55F27-5828-E149-A490-C5FADA7E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Milan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C6CAC0-4D54-B941-92F8-E0908032D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178594"/>
              </p:ext>
            </p:extLst>
          </p:nvPr>
        </p:nvGraphicFramePr>
        <p:xfrm>
          <a:off x="1050278" y="457200"/>
          <a:ext cx="10326176" cy="440765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355655">
                  <a:extLst>
                    <a:ext uri="{9D8B030D-6E8A-4147-A177-3AD203B41FA5}">
                      <a16:colId xmlns:a16="http://schemas.microsoft.com/office/drawing/2014/main" val="2065874121"/>
                    </a:ext>
                  </a:extLst>
                </a:gridCol>
                <a:gridCol w="6970521">
                  <a:extLst>
                    <a:ext uri="{9D8B030D-6E8A-4147-A177-3AD203B41FA5}">
                      <a16:colId xmlns:a16="http://schemas.microsoft.com/office/drawing/2014/main" val="1751508314"/>
                    </a:ext>
                  </a:extLst>
                </a:gridCol>
              </a:tblGrid>
              <a:tr h="453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Brand</a:t>
                      </a:r>
                    </a:p>
                  </a:txBody>
                  <a:tcPr marL="179100" marR="89551" marT="89551" marB="895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accent2"/>
                          </a:solidFill>
                          <a:latin typeface="+mj-lt"/>
                        </a:rPr>
                        <a:t>Key designer(s)</a:t>
                      </a:r>
                    </a:p>
                  </a:txBody>
                  <a:tcPr marL="179100" marR="89551" marT="89551" marB="895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075149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Gucci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Alessandro Michele</a:t>
                      </a:r>
                      <a:endParaRPr lang="en-HK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2621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Gianni Versace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Donatella Versace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768569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Giorgio Armani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Giorgio Armani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80631"/>
                  </a:ext>
                </a:extLst>
              </a:tr>
              <a:tr h="661947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Dolce &amp; Gabbana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Sicilian Domenico Dolce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Milanese Stefano Gabbana 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31591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Moschino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Jeremy Scott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35328"/>
                  </a:ext>
                </a:extLst>
              </a:tr>
              <a:tr h="661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Prada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Miuccia</a:t>
                      </a:r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Prada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Raf Simons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109232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Marni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Francesco </a:t>
                      </a:r>
                      <a:r>
                        <a:rPr lang="en-HK" sz="15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Risso</a:t>
                      </a:r>
                      <a:endParaRPr lang="en-HK" sz="15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8262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Valentino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HK" sz="15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Pierpaolo</a:t>
                      </a:r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Piccioli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469002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F9E7A7BE-2E45-EA40-B389-9D58A44B7D95}"/>
              </a:ext>
            </a:extLst>
          </p:cNvPr>
          <p:cNvSpPr/>
          <p:nvPr/>
        </p:nvSpPr>
        <p:spPr>
          <a:xfrm>
            <a:off x="2773098" y="5703555"/>
            <a:ext cx="498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600" dirty="0">
                <a:solidFill>
                  <a:schemeClr val="bg1"/>
                </a:solidFill>
              </a:rPr>
              <a:t>Italian fashion is defined by </a:t>
            </a:r>
            <a:r>
              <a:rPr lang="en-HK" sz="1600" b="1" dirty="0">
                <a:solidFill>
                  <a:schemeClr val="bg1"/>
                </a:solidFill>
              </a:rPr>
              <a:t>high-quality textiles </a:t>
            </a:r>
            <a:r>
              <a:rPr lang="en-HK" sz="1600" dirty="0">
                <a:solidFill>
                  <a:schemeClr val="bg1"/>
                </a:solidFill>
              </a:rPr>
              <a:t>and </a:t>
            </a:r>
            <a:r>
              <a:rPr lang="en-HK" sz="1600" b="1" dirty="0">
                <a:solidFill>
                  <a:schemeClr val="bg1"/>
                </a:solidFill>
              </a:rPr>
              <a:t>top-notch tailoring</a:t>
            </a:r>
            <a:r>
              <a:rPr lang="en-HK" sz="1600" dirty="0">
                <a:solidFill>
                  <a:schemeClr val="bg1"/>
                </a:solidFill>
              </a:rPr>
              <a:t>. Milan is home to some of the </a:t>
            </a:r>
            <a:r>
              <a:rPr lang="en-HK" sz="1600" b="1" dirty="0">
                <a:solidFill>
                  <a:schemeClr val="bg1"/>
                </a:solidFill>
              </a:rPr>
              <a:t>most famous luxury fashion brands </a:t>
            </a:r>
            <a:r>
              <a:rPr lang="en-HK" sz="1600" dirty="0">
                <a:solidFill>
                  <a:schemeClr val="bg1"/>
                </a:solidFill>
              </a:rPr>
              <a:t>in the world.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C94A450C-C19C-B34C-9802-C1922F3576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4798" y="5549185"/>
            <a:ext cx="1080000" cy="108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7A751FE-4447-EF4C-83AE-8F126D51B501}"/>
              </a:ext>
            </a:extLst>
          </p:cNvPr>
          <p:cNvSpPr/>
          <p:nvPr/>
        </p:nvSpPr>
        <p:spPr>
          <a:xfrm>
            <a:off x="9550396" y="6148699"/>
            <a:ext cx="1239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HK" sz="1200" b="1" i="1" dirty="0">
                <a:solidFill>
                  <a:schemeClr val="bg1"/>
                </a:solidFill>
                <a:latin typeface="+mj-lt"/>
              </a:rPr>
              <a:t>Scan to check: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E4EE8B-CB71-B544-8895-49DB460B200C}"/>
              </a:ext>
            </a:extLst>
          </p:cNvPr>
          <p:cNvSpPr/>
          <p:nvPr/>
        </p:nvSpPr>
        <p:spPr>
          <a:xfrm>
            <a:off x="9228192" y="6366715"/>
            <a:ext cx="15680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HK" sz="1100" b="1" dirty="0">
                <a:latin typeface="+mj-lt"/>
              </a:rPr>
              <a:t>Milan Fashion Week</a:t>
            </a:r>
            <a:endParaRPr 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73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Free stock photo of architecture, asia, Asian">
            <a:extLst>
              <a:ext uri="{FF2B5EF4-FFF2-40B4-BE49-F238E27FC236}">
                <a16:creationId xmlns:a16="http://schemas.microsoft.com/office/drawing/2014/main" id="{900F2309-3A76-C44C-AB44-D59DA632FF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C6EEF0-A904-FF46-A56F-D199DF2A9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>
                <a:solidFill>
                  <a:schemeClr val="bg1"/>
                </a:solidFill>
              </a:rPr>
              <a:t>tokyo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09794C-BD97-6440-B74D-662E91420446}"/>
              </a:ext>
            </a:extLst>
          </p:cNvPr>
          <p:cNvSpPr/>
          <p:nvPr/>
        </p:nvSpPr>
        <p:spPr>
          <a:xfrm>
            <a:off x="0" y="661731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49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55F27-5828-E149-A490-C5FADA7E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Tokyo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C6CAC0-4D54-B941-92F8-E0908032D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70084"/>
              </p:ext>
            </p:extLst>
          </p:nvPr>
        </p:nvGraphicFramePr>
        <p:xfrm>
          <a:off x="1279182" y="457200"/>
          <a:ext cx="10014894" cy="440765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759551">
                  <a:extLst>
                    <a:ext uri="{9D8B030D-6E8A-4147-A177-3AD203B41FA5}">
                      <a16:colId xmlns:a16="http://schemas.microsoft.com/office/drawing/2014/main" val="2065874121"/>
                    </a:ext>
                  </a:extLst>
                </a:gridCol>
                <a:gridCol w="5255343">
                  <a:extLst>
                    <a:ext uri="{9D8B030D-6E8A-4147-A177-3AD203B41FA5}">
                      <a16:colId xmlns:a16="http://schemas.microsoft.com/office/drawing/2014/main" val="1751508314"/>
                    </a:ext>
                  </a:extLst>
                </a:gridCol>
              </a:tblGrid>
              <a:tr h="4775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Brand</a:t>
                      </a:r>
                    </a:p>
                  </a:txBody>
                  <a:tcPr marL="188668" marR="94335" marT="94335" marB="943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accent2"/>
                          </a:solidFill>
                          <a:latin typeface="+mj-lt"/>
                        </a:rPr>
                        <a:t>Key designer(s)</a:t>
                      </a:r>
                    </a:p>
                  </a:txBody>
                  <a:tcPr marL="188668" marR="94335" marT="94335" marB="943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075149"/>
                  </a:ext>
                </a:extLst>
              </a:tr>
              <a:tr h="461830">
                <a:tc>
                  <a:txBody>
                    <a:bodyPr/>
                    <a:lstStyle/>
                    <a:p>
                      <a:r>
                        <a:rPr lang="en-HK" sz="15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 des GARÇONS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 Kawakubo</a:t>
                      </a: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2621"/>
                  </a:ext>
                </a:extLst>
              </a:tr>
              <a:tr h="697312">
                <a:tc>
                  <a:txBody>
                    <a:bodyPr/>
                    <a:lstStyle/>
                    <a:p>
                      <a:r>
                        <a:rPr lang="en-US" sz="15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Junya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 Watanabe</a:t>
                      </a: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Junya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Watanabe</a:t>
                      </a: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768569"/>
                  </a:ext>
                </a:extLst>
              </a:tr>
              <a:tr h="461830">
                <a:tc>
                  <a:txBody>
                    <a:bodyPr/>
                    <a:lstStyle/>
                    <a:p>
                      <a:r>
                        <a:rPr lang="en-US" sz="15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Yohji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 Yamamoto</a:t>
                      </a: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Yohji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Yamamoto</a:t>
                      </a: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80631"/>
                  </a:ext>
                </a:extLst>
              </a:tr>
              <a:tr h="461830">
                <a:tc>
                  <a:txBody>
                    <a:bodyPr/>
                    <a:lstStyle/>
                    <a:p>
                      <a:r>
                        <a:rPr lang="en-HK" sz="15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Issey</a:t>
                      </a:r>
                      <a:r>
                        <a:rPr lang="en-HK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Miyake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Issey</a:t>
                      </a:r>
                      <a:r>
                        <a:rPr lang="en-HK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Miyake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31591"/>
                  </a:ext>
                </a:extLst>
              </a:tr>
              <a:tr h="461830">
                <a:tc>
                  <a:txBody>
                    <a:bodyPr/>
                    <a:lstStyle/>
                    <a:p>
                      <a:r>
                        <a:rPr lang="en-US" sz="15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Sacai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15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Chitose</a:t>
                      </a:r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Abe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35328"/>
                  </a:ext>
                </a:extLst>
              </a:tr>
              <a:tr h="461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Undercover</a:t>
                      </a: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 Takahashi</a:t>
                      </a: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109232"/>
                  </a:ext>
                </a:extLst>
              </a:tr>
              <a:tr h="461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Maison </a:t>
                      </a:r>
                      <a:r>
                        <a:rPr lang="en-HK" sz="15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Mihara</a:t>
                      </a:r>
                      <a:r>
                        <a:rPr lang="en-HK" sz="15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Yasuhiro</a:t>
                      </a: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Mihara</a:t>
                      </a:r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Yasuhiro</a:t>
                      </a: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8262"/>
                  </a:ext>
                </a:extLst>
              </a:tr>
              <a:tr h="461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Visvim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HK" sz="1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Hiroki Nakamura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8668" marR="94335" marT="94335" marB="94335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469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29FBA3D-CDCA-2047-9D77-85EE55DD9786}"/>
              </a:ext>
            </a:extLst>
          </p:cNvPr>
          <p:cNvSpPr/>
          <p:nvPr/>
        </p:nvSpPr>
        <p:spPr>
          <a:xfrm>
            <a:off x="2929908" y="5538908"/>
            <a:ext cx="49406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600" dirty="0">
                <a:solidFill>
                  <a:schemeClr val="bg1"/>
                </a:solidFill>
              </a:rPr>
              <a:t>Tokyo is considered as the </a:t>
            </a:r>
            <a:r>
              <a:rPr lang="en-HK" sz="1600" b="1" dirty="0">
                <a:solidFill>
                  <a:schemeClr val="bg1"/>
                </a:solidFill>
              </a:rPr>
              <a:t>Asian style capital</a:t>
            </a:r>
            <a:r>
              <a:rPr lang="en-HK" sz="1600" dirty="0">
                <a:solidFill>
                  <a:schemeClr val="bg1"/>
                </a:solidFill>
              </a:rPr>
              <a:t>, known for its </a:t>
            </a:r>
            <a:r>
              <a:rPr lang="en-HK" sz="1600" b="1" dirty="0">
                <a:solidFill>
                  <a:schemeClr val="bg1"/>
                </a:solidFill>
              </a:rPr>
              <a:t>vibrant youth fashion culture </a:t>
            </a:r>
            <a:r>
              <a:rPr lang="en-HK" sz="1600" dirty="0">
                <a:solidFill>
                  <a:schemeClr val="bg1"/>
                </a:solidFill>
              </a:rPr>
              <a:t>and </a:t>
            </a:r>
            <a:r>
              <a:rPr lang="en-HK" sz="1600" b="1" dirty="0">
                <a:solidFill>
                  <a:schemeClr val="bg1"/>
                </a:solidFill>
              </a:rPr>
              <a:t>trending street style</a:t>
            </a:r>
            <a:r>
              <a:rPr lang="en-HK" sz="1600" dirty="0">
                <a:solidFill>
                  <a:schemeClr val="bg1"/>
                </a:solidFill>
              </a:rPr>
              <a:t>, influencing the global fashion world.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6B880B4F-D4A6-7E46-99C5-D13EFCC196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080" y="5552113"/>
            <a:ext cx="1086968" cy="108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C86D48C-6F6A-9642-A49F-F81908E59683}"/>
              </a:ext>
            </a:extLst>
          </p:cNvPr>
          <p:cNvSpPr/>
          <p:nvPr/>
        </p:nvSpPr>
        <p:spPr>
          <a:xfrm>
            <a:off x="9550396" y="6148699"/>
            <a:ext cx="1239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HK" sz="1200" b="1" i="1" dirty="0">
                <a:solidFill>
                  <a:schemeClr val="bg1"/>
                </a:solidFill>
                <a:latin typeface="+mj-lt"/>
              </a:rPr>
              <a:t>Scan to check: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C14333-D3E8-DA4D-ABCE-4B18BB9C35B5}"/>
              </a:ext>
            </a:extLst>
          </p:cNvPr>
          <p:cNvSpPr/>
          <p:nvPr/>
        </p:nvSpPr>
        <p:spPr>
          <a:xfrm>
            <a:off x="9188116" y="6366715"/>
            <a:ext cx="16081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HK" sz="1100" b="1" dirty="0">
                <a:latin typeface="+mj-lt"/>
              </a:rPr>
              <a:t>Tokyo Fashion Week</a:t>
            </a:r>
            <a:endParaRPr 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569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7595C-0D5B-7A45-ADE0-6A20F441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91" y="374559"/>
            <a:ext cx="6778111" cy="1852976"/>
          </a:xfrm>
        </p:spPr>
        <p:txBody>
          <a:bodyPr>
            <a:normAutofit/>
          </a:bodyPr>
          <a:lstStyle/>
          <a:p>
            <a:r>
              <a:rPr lang="en-US" sz="4000" dirty="0"/>
              <a:t>21</a:t>
            </a:r>
            <a:r>
              <a:rPr lang="en-US" sz="4000" baseline="30000" dirty="0"/>
              <a:t>st</a:t>
            </a:r>
            <a:r>
              <a:rPr lang="en-US" sz="4000" dirty="0"/>
              <a:t> century </a:t>
            </a:r>
            <a:r>
              <a:rPr lang="en-US" sz="4000" dirty="0">
                <a:solidFill>
                  <a:schemeClr val="accent2"/>
                </a:solidFill>
              </a:rPr>
              <a:t>Fashion capitals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6381E-40BF-E740-9E74-3D0D6500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92" y="2709339"/>
            <a:ext cx="6778111" cy="3322219"/>
          </a:xfrm>
        </p:spPr>
        <p:txBody>
          <a:bodyPr>
            <a:normAutofit/>
          </a:bodyPr>
          <a:lstStyle/>
          <a:p>
            <a:r>
              <a:rPr lang="en-HK" sz="1800" b="1" dirty="0"/>
              <a:t>Fashion </a:t>
            </a:r>
            <a:r>
              <a:rPr lang="en-HK" sz="1800" b="1" dirty="0" smtClean="0"/>
              <a:t>capitals</a:t>
            </a:r>
            <a:r>
              <a:rPr lang="en-HK" sz="1800" dirty="0"/>
              <a:t> are the cities which </a:t>
            </a:r>
            <a:r>
              <a:rPr lang="en-HK" sz="1800" dirty="0" smtClean="0"/>
              <a:t>have </a:t>
            </a:r>
            <a:r>
              <a:rPr lang="en-HK" sz="1800" dirty="0"/>
              <a:t>major influence on international fashion trends. </a:t>
            </a:r>
          </a:p>
          <a:p>
            <a:r>
              <a:rPr lang="en-HK" sz="1800" dirty="0"/>
              <a:t>They </a:t>
            </a:r>
            <a:r>
              <a:rPr lang="en-HK" sz="1800" dirty="0" smtClean="0"/>
              <a:t>assume </a:t>
            </a:r>
            <a:r>
              <a:rPr lang="en-HK" sz="1800" b="1" dirty="0"/>
              <a:t>leadership role </a:t>
            </a:r>
            <a:r>
              <a:rPr lang="en-HK" sz="1800" dirty="0"/>
              <a:t>in fashion and design.</a:t>
            </a:r>
          </a:p>
          <a:p>
            <a:r>
              <a:rPr lang="en-HK" sz="1800" dirty="0"/>
              <a:t>Internationally </a:t>
            </a:r>
            <a:r>
              <a:rPr lang="en-HK" sz="1800" dirty="0" smtClean="0"/>
              <a:t>recognised </a:t>
            </a:r>
            <a:r>
              <a:rPr lang="en-HK" sz="1800" dirty="0"/>
              <a:t>for having </a:t>
            </a:r>
            <a:r>
              <a:rPr lang="en-HK" sz="1800" b="1" dirty="0"/>
              <a:t>unique</a:t>
            </a:r>
            <a:r>
              <a:rPr lang="en-HK" sz="1800" dirty="0"/>
              <a:t> and </a:t>
            </a:r>
            <a:r>
              <a:rPr lang="en-HK" sz="1800" b="1" dirty="0"/>
              <a:t>strong identity</a:t>
            </a:r>
            <a:r>
              <a:rPr lang="en-HK" sz="1800" dirty="0"/>
              <a:t>.</a:t>
            </a:r>
          </a:p>
          <a:p>
            <a:r>
              <a:rPr lang="en-HK" sz="1800" dirty="0"/>
              <a:t>Traditional fashion </a:t>
            </a:r>
            <a:r>
              <a:rPr lang="en-HK" sz="1800" dirty="0" smtClean="0"/>
              <a:t>capitals </a:t>
            </a:r>
            <a:r>
              <a:rPr lang="en-HK" sz="1800" dirty="0"/>
              <a:t>of the 21</a:t>
            </a:r>
            <a:r>
              <a:rPr lang="en-HK" sz="1800" baseline="30000" dirty="0"/>
              <a:t>st</a:t>
            </a:r>
            <a:r>
              <a:rPr lang="en-HK" sz="1800" dirty="0"/>
              <a:t> century are </a:t>
            </a:r>
            <a:r>
              <a:rPr lang="en-HK" sz="1800" b="1" dirty="0"/>
              <a:t>Paris, London, Milan, New York </a:t>
            </a:r>
            <a:r>
              <a:rPr lang="en-HK" sz="1800" dirty="0"/>
              <a:t>and</a:t>
            </a:r>
            <a:r>
              <a:rPr lang="en-HK" sz="1800" b="1" dirty="0"/>
              <a:t> Tokyo. </a:t>
            </a:r>
            <a:endParaRPr lang="en-US" sz="1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wearing a costume&#10;&#10;Description automatically generated">
            <a:extLst>
              <a:ext uri="{FF2B5EF4-FFF2-40B4-BE49-F238E27FC236}">
                <a16:creationId xmlns:a16="http://schemas.microsoft.com/office/drawing/2014/main" id="{C81D35F5-D404-C54F-9508-3293640F97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670" b="2348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D7BD4D53-B3AF-7B4E-A9B7-BFE0A28F5B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7A6F99-FAB7-0647-8B2F-AF971CE12D5C}"/>
              </a:ext>
            </a:extLst>
          </p:cNvPr>
          <p:cNvSpPr/>
          <p:nvPr/>
        </p:nvSpPr>
        <p:spPr>
          <a:xfrm>
            <a:off x="8115300" y="6178157"/>
            <a:ext cx="22333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Photo(s) is/are owned and provided by HKDI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4249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lear Glass Museum during Golden Hour">
            <a:extLst>
              <a:ext uri="{FF2B5EF4-FFF2-40B4-BE49-F238E27FC236}">
                <a16:creationId xmlns:a16="http://schemas.microsoft.com/office/drawing/2014/main" id="{D82D4BCD-6DF5-7E40-9471-580132C356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4041D-D74D-3D41-BC45-0A3AB65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>
                <a:solidFill>
                  <a:schemeClr val="bg1"/>
                </a:solidFill>
              </a:rPr>
              <a:t>paris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8A7A93-F9F3-1A4F-A33B-262EB80A520A}"/>
              </a:ext>
            </a:extLst>
          </p:cNvPr>
          <p:cNvSpPr/>
          <p:nvPr/>
        </p:nvSpPr>
        <p:spPr>
          <a:xfrm>
            <a:off x="0" y="661731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2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55F27-5828-E149-A490-C5FADA7E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>
                <a:solidFill>
                  <a:schemeClr val="bg1"/>
                </a:solidFill>
              </a:rPr>
              <a:t>Paris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C6CAC0-4D54-B941-92F8-E0908032D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7080"/>
              </p:ext>
            </p:extLst>
          </p:nvPr>
        </p:nvGraphicFramePr>
        <p:xfrm>
          <a:off x="1181386" y="457200"/>
          <a:ext cx="9997359" cy="440765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220933">
                  <a:extLst>
                    <a:ext uri="{9D8B030D-6E8A-4147-A177-3AD203B41FA5}">
                      <a16:colId xmlns:a16="http://schemas.microsoft.com/office/drawing/2014/main" val="2065874121"/>
                    </a:ext>
                  </a:extLst>
                </a:gridCol>
                <a:gridCol w="6776426">
                  <a:extLst>
                    <a:ext uri="{9D8B030D-6E8A-4147-A177-3AD203B41FA5}">
                      <a16:colId xmlns:a16="http://schemas.microsoft.com/office/drawing/2014/main" val="1751508314"/>
                    </a:ext>
                  </a:extLst>
                </a:gridCol>
              </a:tblGrid>
              <a:tr h="453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Brand</a:t>
                      </a:r>
                    </a:p>
                  </a:txBody>
                  <a:tcPr marL="179100" marR="89551" marT="89551" marB="895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accent2"/>
                          </a:solidFill>
                          <a:latin typeface="+mj-lt"/>
                        </a:rPr>
                        <a:t>Key designer(s)</a:t>
                      </a:r>
                    </a:p>
                  </a:txBody>
                  <a:tcPr marL="179100" marR="89551" marT="89551" marB="895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075149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Chanel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Virginie Viard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2621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tx1"/>
                          </a:solidFill>
                          <a:latin typeface="+mn-lt"/>
                        </a:rPr>
                        <a:t>Givenchy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HK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Matthew M. Williams </a:t>
                      </a:r>
                      <a:endParaRPr lang="en-US" sz="13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768569"/>
                  </a:ext>
                </a:extLst>
              </a:tr>
              <a:tr h="661947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Dior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 Grazia Chiuri (Womenswear)</a:t>
                      </a:r>
                    </a:p>
                    <a:p>
                      <a:r>
                        <a:rPr lang="en-HK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 Jones (Menswear)</a:t>
                      </a:r>
                      <a:endParaRPr lang="en-US" sz="15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80631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Jean Paul Gaultier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latin typeface="+mn-lt"/>
                        </a:rPr>
                        <a:t>Jean Paul Gaultier (Retired in 2020)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31591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tx1"/>
                          </a:solidFill>
                          <a:latin typeface="+mn-lt"/>
                        </a:rPr>
                        <a:t>Lanvin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Bruno </a:t>
                      </a:r>
                      <a:r>
                        <a:rPr lang="en-HK" sz="15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Sialelli</a:t>
                      </a:r>
                      <a:r>
                        <a:rPr lang="en-HK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35328"/>
                  </a:ext>
                </a:extLst>
              </a:tr>
              <a:tr h="661947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tx1"/>
                          </a:solidFill>
                          <a:latin typeface="+mn-lt"/>
                        </a:rPr>
                        <a:t>Louis Vuitton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Nicolas Ghesquière (Womenswear)</a:t>
                      </a:r>
                    </a:p>
                    <a:p>
                      <a:r>
                        <a:rPr lang="en-HK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Virgil Abloh (Menswear)</a:t>
                      </a:r>
                      <a:endParaRPr lang="en-US" sz="15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109232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tx1"/>
                          </a:solidFill>
                          <a:latin typeface="+mn-lt"/>
                        </a:rPr>
                        <a:t>Yves Saint Laurent</a:t>
                      </a: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Anthony Vaccarello</a:t>
                      </a:r>
                      <a:endParaRPr lang="en-US" sz="13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8262"/>
                  </a:ext>
                </a:extLst>
              </a:tr>
              <a:tr h="438408">
                <a:tc>
                  <a:txBody>
                    <a:bodyPr/>
                    <a:lstStyle/>
                    <a:p>
                      <a:r>
                        <a:rPr lang="en-HK" sz="1500" b="1">
                          <a:solidFill>
                            <a:schemeClr val="tx1"/>
                          </a:solidFill>
                          <a:latin typeface="+mn-lt"/>
                        </a:rPr>
                        <a:t>Céline</a:t>
                      </a:r>
                      <a:endParaRPr lang="en-US" sz="15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HK" sz="15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Hedi</a:t>
                      </a:r>
                      <a:r>
                        <a:rPr lang="en-HK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HK" sz="15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Slimane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79100" marR="89551" marT="89551" marB="89551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46900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614D668-6527-7741-A5F9-9E28FCCAAF81}"/>
              </a:ext>
            </a:extLst>
          </p:cNvPr>
          <p:cNvSpPr/>
          <p:nvPr/>
        </p:nvSpPr>
        <p:spPr>
          <a:xfrm>
            <a:off x="2541320" y="5793053"/>
            <a:ext cx="5118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600" b="1" dirty="0">
                <a:solidFill>
                  <a:schemeClr val="bg1"/>
                </a:solidFill>
              </a:rPr>
              <a:t>Paris</a:t>
            </a:r>
            <a:r>
              <a:rPr lang="en-HK" sz="1600" dirty="0">
                <a:solidFill>
                  <a:schemeClr val="bg1"/>
                </a:solidFill>
              </a:rPr>
              <a:t> is widely regarded as the </a:t>
            </a:r>
            <a:r>
              <a:rPr lang="en-HK" sz="1600" b="1" dirty="0">
                <a:solidFill>
                  <a:schemeClr val="bg1"/>
                </a:solidFill>
              </a:rPr>
              <a:t>most glamorous </a:t>
            </a:r>
            <a:r>
              <a:rPr lang="en-HK" sz="1600" dirty="0">
                <a:solidFill>
                  <a:schemeClr val="bg1"/>
                </a:solidFill>
              </a:rPr>
              <a:t>and </a:t>
            </a:r>
            <a:r>
              <a:rPr lang="en-HK" sz="1600" b="1" dirty="0">
                <a:solidFill>
                  <a:schemeClr val="bg1"/>
                </a:solidFill>
              </a:rPr>
              <a:t>competitive</a:t>
            </a:r>
            <a:r>
              <a:rPr lang="en-HK" sz="1600" dirty="0">
                <a:solidFill>
                  <a:schemeClr val="bg1"/>
                </a:solidFill>
              </a:rPr>
              <a:t> of the world’s fashion capitals.  </a:t>
            </a:r>
            <a:endParaRPr lang="en-HK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B9E9B8E7-E4B3-0B40-B81E-F3F1B7769D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472" y="5550321"/>
            <a:ext cx="1065600" cy="107943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025077-A840-3B43-B773-F558DFE34842}"/>
              </a:ext>
            </a:extLst>
          </p:cNvPr>
          <p:cNvSpPr/>
          <p:nvPr/>
        </p:nvSpPr>
        <p:spPr>
          <a:xfrm>
            <a:off x="9550396" y="6148699"/>
            <a:ext cx="1239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HK" sz="1200" b="1" i="1" dirty="0">
                <a:solidFill>
                  <a:schemeClr val="bg1"/>
                </a:solidFill>
                <a:latin typeface="+mj-lt"/>
              </a:rPr>
              <a:t>Scan to check: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8A6E9D-51CD-DF4E-B5AB-F263A1FE5AB8}"/>
              </a:ext>
            </a:extLst>
          </p:cNvPr>
          <p:cNvSpPr/>
          <p:nvPr/>
        </p:nvSpPr>
        <p:spPr>
          <a:xfrm>
            <a:off x="9277886" y="6366715"/>
            <a:ext cx="15183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HK" sz="1100" b="1" dirty="0">
                <a:latin typeface="+mj-lt"/>
              </a:rPr>
              <a:t>Paris Fashion Week</a:t>
            </a:r>
            <a:endParaRPr 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863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A59E7-A199-9645-BFA3-0B4DAE2D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92" y="829515"/>
            <a:ext cx="5929422" cy="804263"/>
          </a:xfrm>
        </p:spPr>
        <p:txBody>
          <a:bodyPr>
            <a:normAutofit/>
          </a:bodyPr>
          <a:lstStyle/>
          <a:p>
            <a:r>
              <a:rPr lang="en-US" sz="4000" dirty="0"/>
              <a:t>Haute couture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E7AE4-35EF-8042-A0BA-3E117C6C6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293" y="1998526"/>
            <a:ext cx="5929422" cy="33222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HK" sz="1500" dirty="0"/>
              <a:t>Creation of </a:t>
            </a:r>
            <a:r>
              <a:rPr lang="en-HK" sz="1500" b="1" dirty="0"/>
              <a:t>exclusive custom-fitted clothing </a:t>
            </a:r>
            <a:r>
              <a:rPr lang="en-HK" sz="1500" dirty="0"/>
              <a:t>originally referred to Englishman Charles Frederick Worth's work, produced in Paris in the mid-nineteenth century.</a:t>
            </a:r>
          </a:p>
          <a:p>
            <a:pPr>
              <a:lnSpc>
                <a:spcPct val="110000"/>
              </a:lnSpc>
            </a:pPr>
            <a:r>
              <a:rPr lang="en-HK" sz="1500" dirty="0"/>
              <a:t>Haute couture is </a:t>
            </a:r>
            <a:r>
              <a:rPr lang="en-HK" sz="1500" b="1" dirty="0"/>
              <a:t>high-end fashion </a:t>
            </a:r>
            <a:r>
              <a:rPr lang="en-HK" sz="1500" dirty="0"/>
              <a:t>that is </a:t>
            </a:r>
            <a:r>
              <a:rPr lang="en-HK" sz="1500" b="1" dirty="0"/>
              <a:t>constructed by hand from start to finish</a:t>
            </a:r>
            <a:r>
              <a:rPr lang="en-HK" sz="1500" dirty="0"/>
              <a:t>, made from </a:t>
            </a:r>
            <a:r>
              <a:rPr lang="en-HK" sz="1500" b="1" dirty="0"/>
              <a:t>high-quality, expensive, often unusual </a:t>
            </a:r>
            <a:r>
              <a:rPr lang="en-HK" sz="1500" b="1" dirty="0" smtClean="0"/>
              <a:t>fabrics</a:t>
            </a:r>
            <a:r>
              <a:rPr lang="en-HK" sz="1500" dirty="0" smtClean="0"/>
              <a:t> </a:t>
            </a:r>
            <a:r>
              <a:rPr lang="en-HK" sz="1500" dirty="0"/>
              <a:t>and </a:t>
            </a:r>
            <a:r>
              <a:rPr lang="en-HK" sz="1500" b="1" dirty="0"/>
              <a:t>sewn with extreme attention to </a:t>
            </a:r>
            <a:r>
              <a:rPr lang="en-HK" sz="1500" b="1" dirty="0" smtClean="0"/>
              <a:t>details </a:t>
            </a:r>
            <a:r>
              <a:rPr lang="en-HK" sz="1500" dirty="0"/>
              <a:t>and </a:t>
            </a:r>
            <a:r>
              <a:rPr lang="en-HK" sz="1500" b="1" dirty="0"/>
              <a:t>finished</a:t>
            </a:r>
            <a:r>
              <a:rPr lang="en-HK" sz="1500" dirty="0"/>
              <a:t> by the most experienced and </a:t>
            </a:r>
            <a:r>
              <a:rPr lang="en-HK" sz="1500"/>
              <a:t>capable </a:t>
            </a:r>
            <a:r>
              <a:rPr lang="en-HK" sz="1500" smtClean="0"/>
              <a:t>tailors.</a:t>
            </a:r>
            <a:endParaRPr lang="en-HK" sz="1500" dirty="0"/>
          </a:p>
          <a:p>
            <a:pPr>
              <a:lnSpc>
                <a:spcPct val="110000"/>
              </a:lnSpc>
            </a:pPr>
            <a:r>
              <a:rPr lang="en-HK" sz="1500" dirty="0"/>
              <a:t>In France, the term </a:t>
            </a:r>
            <a:r>
              <a:rPr lang="en-HK" sz="1500" b="1" i="1" dirty="0"/>
              <a:t>haute couture</a:t>
            </a:r>
            <a:r>
              <a:rPr lang="en-HK" sz="1500" b="1" dirty="0"/>
              <a:t> </a:t>
            </a:r>
            <a:r>
              <a:rPr lang="en-HK" sz="1500" b="1" dirty="0" smtClean="0"/>
              <a:t> </a:t>
            </a:r>
            <a:r>
              <a:rPr lang="en-HK" sz="1500" dirty="0" smtClean="0"/>
              <a:t>is </a:t>
            </a:r>
            <a:r>
              <a:rPr lang="en-HK" sz="1500" dirty="0"/>
              <a:t>protected by law and is defined by the </a:t>
            </a:r>
            <a:r>
              <a:rPr lang="en-HK" sz="1500" b="1" i="1" dirty="0"/>
              <a:t>Chambre de commerce et </a:t>
            </a:r>
            <a:r>
              <a:rPr lang="en-HK" sz="1500" b="1" i="1" dirty="0" err="1"/>
              <a:t>d'industrie</a:t>
            </a:r>
            <a:r>
              <a:rPr lang="en-HK" sz="1500" b="1" i="1" dirty="0"/>
              <a:t> de Paris</a:t>
            </a:r>
            <a:r>
              <a:rPr lang="en-HK" sz="1500" b="1" dirty="0"/>
              <a:t> </a:t>
            </a:r>
            <a:r>
              <a:rPr lang="en-HK" sz="1500" b="1" dirty="0" smtClean="0"/>
              <a:t> </a:t>
            </a:r>
            <a:r>
              <a:rPr lang="en-HK" sz="1500" dirty="0" smtClean="0"/>
              <a:t>based </a:t>
            </a:r>
            <a:r>
              <a:rPr lang="en-HK" sz="1500" dirty="0"/>
              <a:t>in Paris. </a:t>
            </a:r>
            <a:endParaRPr lang="en-US" sz="1500" dirty="0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recognizable young woman cutting fabric on table in tailor workshop">
            <a:extLst>
              <a:ext uri="{FF2B5EF4-FFF2-40B4-BE49-F238E27FC236}">
                <a16:creationId xmlns:a16="http://schemas.microsoft.com/office/drawing/2014/main" id="{9CD270BD-D92A-3448-A5E3-D8C4C4784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15300" y="-12515"/>
            <a:ext cx="4076700" cy="641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ng File Svg - Tips And Tricks Icon Png Transparent PNG - 838x980 - Free  Download on NicePNG">
            <a:extLst>
              <a:ext uri="{FF2B5EF4-FFF2-40B4-BE49-F238E27FC236}">
                <a16:creationId xmlns:a16="http://schemas.microsoft.com/office/drawing/2014/main" id="{ED05D7D1-7C3C-9946-A24E-70624D6A5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10" b="96493" l="2805" r="96829">
                        <a14:foregroundMark x1="49756" y1="12024" x2="49756" y2="12024"/>
                        <a14:foregroundMark x1="49390" y1="5210" x2="49390" y2="5210"/>
                        <a14:foregroundMark x1="75854" y1="23246" x2="75854" y2="23246"/>
                        <a14:foregroundMark x1="80732" y1="18838" x2="80732" y2="18838"/>
                        <a14:foregroundMark x1="88902" y1="44389" x2="88902" y2="44389"/>
                        <a14:foregroundMark x1="97317" y1="42886" x2="97317" y2="42886"/>
                        <a14:foregroundMark x1="81220" y1="71543" x2="81220" y2="71543"/>
                        <a14:foregroundMark x1="51707" y1="84970" x2="51707" y2="84970"/>
                        <a14:foregroundMark x1="50366" y1="91784" x2="50366" y2="91784"/>
                        <a14:foregroundMark x1="51341" y1="96493" x2="51341" y2="96493"/>
                        <a14:foregroundMark x1="19390" y1="69739" x2="19390" y2="69739"/>
                        <a14:foregroundMark x1="7683" y1="42986" x2="7683" y2="42986"/>
                        <a14:foregroundMark x1="20976" y1="21142" x2="20976" y2="21142"/>
                        <a14:foregroundMark x1="2805" y1="43587" x2="2805" y2="43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55113">
            <a:off x="224012" y="219694"/>
            <a:ext cx="1141443" cy="13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A2BE827E-8538-F14E-B8A3-F314ADEEC8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872" y="5192941"/>
            <a:ext cx="1072800" cy="10797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5B2DCA6-7395-E14F-9C4A-D7B5DF976BCB}"/>
              </a:ext>
            </a:extLst>
          </p:cNvPr>
          <p:cNvSpPr/>
          <p:nvPr/>
        </p:nvSpPr>
        <p:spPr>
          <a:xfrm>
            <a:off x="5609328" y="5812545"/>
            <a:ext cx="1239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HK" sz="1200" b="1" i="1" dirty="0">
                <a:solidFill>
                  <a:schemeClr val="accent6"/>
                </a:solidFill>
                <a:latin typeface="+mj-lt"/>
              </a:rPr>
              <a:t>Scan to check:</a:t>
            </a:r>
            <a:endParaRPr lang="en-US" sz="12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0208BB-1D4C-F44A-82D4-1E49A10AA716}"/>
              </a:ext>
            </a:extLst>
          </p:cNvPr>
          <p:cNvSpPr/>
          <p:nvPr/>
        </p:nvSpPr>
        <p:spPr>
          <a:xfrm>
            <a:off x="4642717" y="6030561"/>
            <a:ext cx="22124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HK" sz="1100" b="1" dirty="0">
                <a:latin typeface="+mj-lt"/>
              </a:rPr>
              <a:t>Spring 2020 Couture Runway</a:t>
            </a:r>
            <a:endParaRPr lang="en-US" sz="1100" b="1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41792E-3A02-D349-B7F8-2488A9023DA6}"/>
              </a:ext>
            </a:extLst>
          </p:cNvPr>
          <p:cNvSpPr/>
          <p:nvPr/>
        </p:nvSpPr>
        <p:spPr>
          <a:xfrm>
            <a:off x="7069189" y="616494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1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rowd of People on Street during Night Time">
            <a:extLst>
              <a:ext uri="{FF2B5EF4-FFF2-40B4-BE49-F238E27FC236}">
                <a16:creationId xmlns:a16="http://schemas.microsoft.com/office/drawing/2014/main" id="{D48EBAFE-BC85-DB4B-BC9A-3832B274A4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2FCB7-8874-294C-AD5A-0A04AD0E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 dirty="0">
                <a:solidFill>
                  <a:schemeClr val="bg1"/>
                </a:solidFill>
              </a:rPr>
              <a:t>New york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415F7E-613D-B84C-BEFB-00CF23EFFA96}"/>
              </a:ext>
            </a:extLst>
          </p:cNvPr>
          <p:cNvSpPr/>
          <p:nvPr/>
        </p:nvSpPr>
        <p:spPr>
          <a:xfrm>
            <a:off x="0" y="661731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55F27-5828-E149-A490-C5FADA7E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New york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C6CAC0-4D54-B941-92F8-E0908032D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24180"/>
              </p:ext>
            </p:extLst>
          </p:nvPr>
        </p:nvGraphicFramePr>
        <p:xfrm>
          <a:off x="1465683" y="457200"/>
          <a:ext cx="9564781" cy="4407649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039440">
                  <a:extLst>
                    <a:ext uri="{9D8B030D-6E8A-4147-A177-3AD203B41FA5}">
                      <a16:colId xmlns:a16="http://schemas.microsoft.com/office/drawing/2014/main" val="2065874121"/>
                    </a:ext>
                  </a:extLst>
                </a:gridCol>
                <a:gridCol w="5525341">
                  <a:extLst>
                    <a:ext uri="{9D8B030D-6E8A-4147-A177-3AD203B41FA5}">
                      <a16:colId xmlns:a16="http://schemas.microsoft.com/office/drawing/2014/main" val="1751508314"/>
                    </a:ext>
                  </a:extLst>
                </a:gridCol>
              </a:tblGrid>
              <a:tr h="504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Brand</a:t>
                      </a:r>
                    </a:p>
                  </a:txBody>
                  <a:tcPr marL="199317" marR="99659" marT="99659" marB="9965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accent2"/>
                          </a:solidFill>
                          <a:latin typeface="+mj-lt"/>
                        </a:rPr>
                        <a:t>Key designer(s)</a:t>
                      </a:r>
                    </a:p>
                  </a:txBody>
                  <a:tcPr marL="199317" marR="99659" marT="99659" marB="9965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075149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Marc Jacobs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 Jacobs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2621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Thom Browne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latin typeface="+mn-lt"/>
                        </a:rPr>
                        <a:t>Thom Browne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768569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Polo Ralph Lauren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+mn-lt"/>
                        </a:rPr>
                        <a:t>Ralph Lauren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80631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Tommy Hilfiger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Tommy Hilfiger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31591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Tom Ford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Tom Ford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35328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Jason Wu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+mn-lt"/>
                        </a:rPr>
                        <a:t>Jason Wu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109232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Calvin Klein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8262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Michael Kors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Michael Kors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46900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2FF8732-4360-8943-8B80-0397F7BCE98C}"/>
              </a:ext>
            </a:extLst>
          </p:cNvPr>
          <p:cNvSpPr/>
          <p:nvPr/>
        </p:nvSpPr>
        <p:spPr>
          <a:xfrm>
            <a:off x="3930732" y="5531145"/>
            <a:ext cx="4051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600" dirty="0">
                <a:solidFill>
                  <a:schemeClr val="bg1"/>
                </a:solidFill>
              </a:rPr>
              <a:t>New York city is </a:t>
            </a:r>
            <a:r>
              <a:rPr lang="en-HK" sz="1600" dirty="0" smtClean="0">
                <a:solidFill>
                  <a:schemeClr val="bg1"/>
                </a:solidFill>
              </a:rPr>
              <a:t>home </a:t>
            </a:r>
            <a:r>
              <a:rPr lang="en-HK" sz="1600" dirty="0">
                <a:solidFill>
                  <a:schemeClr val="bg1"/>
                </a:solidFill>
              </a:rPr>
              <a:t>to a pool of the </a:t>
            </a:r>
            <a:r>
              <a:rPr lang="en-HK" sz="1600" b="1" dirty="0">
                <a:solidFill>
                  <a:schemeClr val="bg1"/>
                </a:solidFill>
              </a:rPr>
              <a:t>world’s top creative </a:t>
            </a:r>
            <a:r>
              <a:rPr lang="en-HK" sz="1600" b="1" dirty="0" smtClean="0">
                <a:solidFill>
                  <a:schemeClr val="bg1"/>
                </a:solidFill>
              </a:rPr>
              <a:t>talents </a:t>
            </a:r>
            <a:r>
              <a:rPr lang="en-HK" sz="1600" dirty="0">
                <a:solidFill>
                  <a:schemeClr val="bg1"/>
                </a:solidFill>
              </a:rPr>
              <a:t>from renowned </a:t>
            </a:r>
            <a:r>
              <a:rPr lang="en-HK" sz="1600" b="1" dirty="0">
                <a:solidFill>
                  <a:schemeClr val="bg1"/>
                </a:solidFill>
              </a:rPr>
              <a:t>photographers</a:t>
            </a:r>
            <a:r>
              <a:rPr lang="en-HK" sz="1600" dirty="0">
                <a:solidFill>
                  <a:schemeClr val="bg1"/>
                </a:solidFill>
              </a:rPr>
              <a:t> to </a:t>
            </a:r>
            <a:r>
              <a:rPr lang="en-HK" sz="1600" b="1" dirty="0">
                <a:solidFill>
                  <a:schemeClr val="bg1"/>
                </a:solidFill>
              </a:rPr>
              <a:t>stylists</a:t>
            </a:r>
            <a:r>
              <a:rPr lang="en-HK" sz="1600" dirty="0">
                <a:solidFill>
                  <a:schemeClr val="bg1"/>
                </a:solidFill>
              </a:rPr>
              <a:t> and </a:t>
            </a:r>
            <a:r>
              <a:rPr lang="en-HK" sz="1600" b="1" dirty="0">
                <a:solidFill>
                  <a:schemeClr val="bg1"/>
                </a:solidFill>
              </a:rPr>
              <a:t>major fashion publishers</a:t>
            </a:r>
            <a:r>
              <a:rPr lang="en-HK" sz="1600" dirty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AC494E52-7F31-D246-9AAB-F7A30574A8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439" y="5575863"/>
            <a:ext cx="1080000" cy="1080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118F047-9FCB-1742-94AA-1B341011E366}"/>
              </a:ext>
            </a:extLst>
          </p:cNvPr>
          <p:cNvSpPr/>
          <p:nvPr/>
        </p:nvSpPr>
        <p:spPr>
          <a:xfrm>
            <a:off x="9550396" y="6148699"/>
            <a:ext cx="1239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HK" sz="1200" b="1" i="1" dirty="0">
                <a:solidFill>
                  <a:schemeClr val="bg1"/>
                </a:solidFill>
                <a:latin typeface="+mj-lt"/>
              </a:rPr>
              <a:t>Scan to check: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B2AB7E-A716-574C-8B65-1E56B1660252}"/>
              </a:ext>
            </a:extLst>
          </p:cNvPr>
          <p:cNvSpPr/>
          <p:nvPr/>
        </p:nvSpPr>
        <p:spPr>
          <a:xfrm>
            <a:off x="8934843" y="6366715"/>
            <a:ext cx="18614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HK" sz="1100" b="1" dirty="0">
                <a:latin typeface="+mj-lt"/>
              </a:rPr>
              <a:t>New York Fashion Week</a:t>
            </a:r>
            <a:endParaRPr 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249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d Telephone Booth">
            <a:extLst>
              <a:ext uri="{FF2B5EF4-FFF2-40B4-BE49-F238E27FC236}">
                <a16:creationId xmlns:a16="http://schemas.microsoft.com/office/drawing/2014/main" id="{63ED5DDD-EC0B-DC41-A6F5-BB205E3167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FCECB-8424-8040-B97D-3C686BA3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28701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>
                <a:solidFill>
                  <a:schemeClr val="bg1"/>
                </a:solidFill>
              </a:rPr>
              <a:t>london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628D69-7069-C44B-9527-335915186FE5}"/>
              </a:ext>
            </a:extLst>
          </p:cNvPr>
          <p:cNvSpPr/>
          <p:nvPr/>
        </p:nvSpPr>
        <p:spPr>
          <a:xfrm>
            <a:off x="0" y="6617310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0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55F27-5828-E149-A490-C5FADA7E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>
                <a:solidFill>
                  <a:schemeClr val="bg1"/>
                </a:solidFill>
              </a:rPr>
              <a:t>london</a:t>
            </a:r>
            <a:endParaRPr lang="en-US" sz="3200" spc="75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C6CAC0-4D54-B941-92F8-E0908032D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132074"/>
              </p:ext>
            </p:extLst>
          </p:nvPr>
        </p:nvGraphicFramePr>
        <p:xfrm>
          <a:off x="1055129" y="457200"/>
          <a:ext cx="10057714" cy="4407649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945139">
                  <a:extLst>
                    <a:ext uri="{9D8B030D-6E8A-4147-A177-3AD203B41FA5}">
                      <a16:colId xmlns:a16="http://schemas.microsoft.com/office/drawing/2014/main" val="2065874121"/>
                    </a:ext>
                  </a:extLst>
                </a:gridCol>
                <a:gridCol w="6112575">
                  <a:extLst>
                    <a:ext uri="{9D8B030D-6E8A-4147-A177-3AD203B41FA5}">
                      <a16:colId xmlns:a16="http://schemas.microsoft.com/office/drawing/2014/main" val="1751508314"/>
                    </a:ext>
                  </a:extLst>
                </a:gridCol>
              </a:tblGrid>
              <a:tr h="504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Brand</a:t>
                      </a:r>
                    </a:p>
                  </a:txBody>
                  <a:tcPr marL="199317" marR="99659" marT="99659" marB="9965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accent2"/>
                          </a:solidFill>
                          <a:latin typeface="+mj-lt"/>
                        </a:rPr>
                        <a:t>Key designer(s)</a:t>
                      </a:r>
                    </a:p>
                  </a:txBody>
                  <a:tcPr marL="199317" marR="99659" marT="99659" marB="9965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075149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Alexander McQueen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Sarah Burton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2621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Gareth Pugh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latin typeface="+mn-lt"/>
                        </a:rPr>
                        <a:t>Gareth Pugh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768569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Vivienne Westwood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+mn-lt"/>
                        </a:rPr>
                        <a:t>Vivienne Westwood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80631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HK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Stella McCartney</a:t>
                      </a:r>
                      <a:endParaRPr lang="en-US" sz="16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Stella McCartney</a:t>
                      </a:r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31591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+mn-lt"/>
                        </a:rPr>
                        <a:t>Burberry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Riccardo </a:t>
                      </a:r>
                      <a:r>
                        <a:rPr lang="en-HK" sz="16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Tisci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35328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600" b="1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Hussein Chalayan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6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Hussein Chalayan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109232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600" b="1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Paul Smith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6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Paul Smith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8262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JW Anderson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JW Anderson</a:t>
                      </a:r>
                    </a:p>
                  </a:txBody>
                  <a:tcPr marL="199317" marR="99659" marT="99659" marB="99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46900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637571E-9FCE-C344-AACF-AA4908FF0656}"/>
              </a:ext>
            </a:extLst>
          </p:cNvPr>
          <p:cNvSpPr/>
          <p:nvPr/>
        </p:nvSpPr>
        <p:spPr>
          <a:xfrm>
            <a:off x="3325090" y="5531145"/>
            <a:ext cx="4432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600" dirty="0">
                <a:solidFill>
                  <a:schemeClr val="bg1"/>
                </a:solidFill>
              </a:rPr>
              <a:t>London is famous for carrying the style of the </a:t>
            </a:r>
            <a:r>
              <a:rPr lang="en-HK" sz="1600" b="1" dirty="0">
                <a:solidFill>
                  <a:schemeClr val="bg1"/>
                </a:solidFill>
              </a:rPr>
              <a:t>upper class</a:t>
            </a:r>
            <a:r>
              <a:rPr lang="en-HK" sz="1600" dirty="0">
                <a:solidFill>
                  <a:schemeClr val="bg1"/>
                </a:solidFill>
              </a:rPr>
              <a:t>, influenced by </a:t>
            </a:r>
            <a:r>
              <a:rPr lang="en-HK" sz="1600" b="1" dirty="0">
                <a:solidFill>
                  <a:schemeClr val="bg1"/>
                </a:solidFill>
              </a:rPr>
              <a:t>English royalty </a:t>
            </a:r>
            <a:r>
              <a:rPr lang="en-HK" sz="1600" dirty="0">
                <a:solidFill>
                  <a:schemeClr val="bg1"/>
                </a:solidFill>
              </a:rPr>
              <a:t>and leads the way in </a:t>
            </a:r>
            <a:r>
              <a:rPr lang="en-HK" sz="1600" b="1" dirty="0">
                <a:solidFill>
                  <a:schemeClr val="bg1"/>
                </a:solidFill>
              </a:rPr>
              <a:t>smart sharp tailoring</a:t>
            </a:r>
            <a:r>
              <a:rPr lang="en-HK" sz="1600" dirty="0">
                <a:solidFill>
                  <a:schemeClr val="bg1"/>
                </a:solidFill>
              </a:rPr>
              <a:t>, </a:t>
            </a:r>
            <a:r>
              <a:rPr lang="en-HK" sz="1600" b="1" dirty="0">
                <a:solidFill>
                  <a:schemeClr val="bg1"/>
                </a:solidFill>
              </a:rPr>
              <a:t>shoe making</a:t>
            </a:r>
            <a:r>
              <a:rPr lang="en-HK" sz="1600" dirty="0">
                <a:solidFill>
                  <a:schemeClr val="bg1"/>
                </a:solidFill>
              </a:rPr>
              <a:t> and </a:t>
            </a:r>
            <a:r>
              <a:rPr lang="en-HK" sz="1600" b="1" dirty="0">
                <a:solidFill>
                  <a:schemeClr val="bg1"/>
                </a:solidFill>
              </a:rPr>
              <a:t>fine hand-crafting</a:t>
            </a:r>
            <a:r>
              <a:rPr lang="en-HK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5F1E76CB-4503-E048-8E4D-5C43287553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069" y="5560367"/>
            <a:ext cx="1101600" cy="10805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9B986DA-F0A4-B04D-9A43-19CE54226D27}"/>
              </a:ext>
            </a:extLst>
          </p:cNvPr>
          <p:cNvSpPr/>
          <p:nvPr/>
        </p:nvSpPr>
        <p:spPr>
          <a:xfrm>
            <a:off x="9550396" y="6148699"/>
            <a:ext cx="1239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HK" sz="1200" b="1" i="1" dirty="0">
                <a:solidFill>
                  <a:schemeClr val="bg1"/>
                </a:solidFill>
                <a:latin typeface="+mj-lt"/>
              </a:rPr>
              <a:t>Scan to check: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C3F288-9F2D-3046-9D93-A69E5BFCD125}"/>
              </a:ext>
            </a:extLst>
          </p:cNvPr>
          <p:cNvSpPr/>
          <p:nvPr/>
        </p:nvSpPr>
        <p:spPr>
          <a:xfrm>
            <a:off x="9093540" y="6366715"/>
            <a:ext cx="17027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HK" sz="1100" b="1" dirty="0">
                <a:latin typeface="+mj-lt"/>
              </a:rPr>
              <a:t>London Fashion Week</a:t>
            </a:r>
            <a:endParaRPr 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283253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606</Words>
  <Application>Microsoft Office PowerPoint</Application>
  <PresentationFormat>寬螢幕</PresentationFormat>
  <Paragraphs>141</Paragraphs>
  <Slides>13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Avenir Next LT Pro</vt:lpstr>
      <vt:lpstr>Avenir Next LT Pro Light</vt:lpstr>
      <vt:lpstr>Arial</vt:lpstr>
      <vt:lpstr>Calibri</vt:lpstr>
      <vt:lpstr>GradientRiseVTI</vt:lpstr>
      <vt:lpstr>Fashion  brands in the 21st century</vt:lpstr>
      <vt:lpstr>21st century Fashion capitals</vt:lpstr>
      <vt:lpstr>paris</vt:lpstr>
      <vt:lpstr>Paris</vt:lpstr>
      <vt:lpstr>Haute couture</vt:lpstr>
      <vt:lpstr>New york</vt:lpstr>
      <vt:lpstr>New york</vt:lpstr>
      <vt:lpstr>london</vt:lpstr>
      <vt:lpstr>london</vt:lpstr>
      <vt:lpstr>milan</vt:lpstr>
      <vt:lpstr>Milan</vt:lpstr>
      <vt:lpstr>tokyo</vt:lpstr>
      <vt:lpstr>Tokyo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 brands in the 21st century</dc:title>
  <dc:creator>HO HO TAK</dc:creator>
  <cp:lastModifiedBy>POON, Suk-mei Cindy</cp:lastModifiedBy>
  <cp:revision>14</cp:revision>
  <dcterms:created xsi:type="dcterms:W3CDTF">2020-10-07T01:33:32Z</dcterms:created>
  <dcterms:modified xsi:type="dcterms:W3CDTF">2021-09-21T03:00:43Z</dcterms:modified>
</cp:coreProperties>
</file>