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94" r:id="rId2"/>
    <p:sldId id="257" r:id="rId3"/>
    <p:sldId id="295" r:id="rId4"/>
    <p:sldId id="297" r:id="rId5"/>
    <p:sldId id="298" r:id="rId6"/>
    <p:sldId id="299" r:id="rId7"/>
    <p:sldId id="296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4" autoAdjust="0"/>
    <p:restoredTop sz="94422"/>
  </p:normalViewPr>
  <p:slideViewPr>
    <p:cSldViewPr snapToGrid="0" snapToObjects="1">
      <p:cViewPr varScale="1">
        <p:scale>
          <a:sx n="116" d="100"/>
          <a:sy n="116" d="100"/>
        </p:scale>
        <p:origin x="7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Concept of fashion trend forecasting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6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91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9" name="Rectangle 19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4996329"/>
            <a:ext cx="10943420" cy="1035982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2CCFEC-4645-024E-8BAD-581FB7CD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57200"/>
            <a:ext cx="3319154" cy="4170642"/>
          </a:xfrm>
        </p:spPr>
        <p:txBody>
          <a:bodyPr anchor="b">
            <a:normAutofit/>
          </a:bodyPr>
          <a:lstStyle/>
          <a:p>
            <a:pPr algn="r"/>
            <a:r>
              <a:rPr lang="en-HK" sz="1600" dirty="0"/>
              <a:t>Fashion trend forecasting resources help to </a:t>
            </a:r>
            <a:r>
              <a:rPr lang="en-HK" sz="1600" b="1" dirty="0"/>
              <a:t>predict trends </a:t>
            </a:r>
            <a:r>
              <a:rPr lang="en-HK" sz="1600" dirty="0"/>
              <a:t>in the </a:t>
            </a:r>
            <a:r>
              <a:rPr lang="en-HK" sz="1600" b="1" dirty="0"/>
              <a:t>fashion industry</a:t>
            </a:r>
            <a:r>
              <a:rPr lang="en-HK" sz="1600" dirty="0"/>
              <a:t>. </a:t>
            </a:r>
          </a:p>
          <a:p>
            <a:pPr algn="r"/>
            <a:r>
              <a:rPr lang="en-HK" sz="1600" dirty="0"/>
              <a:t>Prediction of </a:t>
            </a:r>
            <a:r>
              <a:rPr lang="en-HK" sz="1600" b="1" dirty="0"/>
              <a:t>mood</a:t>
            </a:r>
            <a:r>
              <a:rPr lang="en-HK" sz="1600" dirty="0"/>
              <a:t>, </a:t>
            </a:r>
            <a:r>
              <a:rPr lang="en-HK" sz="1600" b="1" dirty="0"/>
              <a:t>behaviour</a:t>
            </a:r>
            <a:r>
              <a:rPr lang="en-HK" sz="1600" dirty="0"/>
              <a:t> and </a:t>
            </a:r>
            <a:r>
              <a:rPr lang="en-HK" sz="1600" b="1" dirty="0"/>
              <a:t>buying habits </a:t>
            </a:r>
            <a:r>
              <a:rPr lang="en-HK" sz="1600" dirty="0"/>
              <a:t>of the consumer at particular time of season. </a:t>
            </a:r>
          </a:p>
        </p:txBody>
      </p:sp>
      <p:pic>
        <p:nvPicPr>
          <p:cNvPr id="1026" name="Picture 2" descr="Person Holding Clear Glass Ball">
            <a:extLst>
              <a:ext uri="{FF2B5EF4-FFF2-40B4-BE49-F238E27FC236}">
                <a16:creationId xmlns:a16="http://schemas.microsoft.com/office/drawing/2014/main" id="{CF636F7F-968F-C54F-B63D-F66E11D5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-431"/>
            <a:ext cx="7696201" cy="45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93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E3355-7CE8-2543-A21D-C06A49CB51F3}"/>
              </a:ext>
            </a:extLst>
          </p:cNvPr>
          <p:cNvSpPr/>
          <p:nvPr/>
        </p:nvSpPr>
        <p:spPr>
          <a:xfrm>
            <a:off x="6715927" y="4299445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2EDF0-D9D2-8140-B842-828F7D01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48" y="-105201"/>
            <a:ext cx="10076212" cy="1061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K" sz="3700" dirty="0"/>
              <a:t>Fashion trend Forecasting</a:t>
            </a:r>
            <a:endParaRPr lang="en-US" sz="3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FDDA417-63AC-8A4B-8210-4748C7A269D9}"/>
              </a:ext>
            </a:extLst>
          </p:cNvPr>
          <p:cNvSpPr/>
          <p:nvPr/>
        </p:nvSpPr>
        <p:spPr>
          <a:xfrm>
            <a:off x="961901" y="1692263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Fashion Scan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6FE1E66-9B26-4D4F-ADA5-A2BF02B93F52}"/>
              </a:ext>
            </a:extLst>
          </p:cNvPr>
          <p:cNvSpPr/>
          <p:nvPr/>
        </p:nvSpPr>
        <p:spPr>
          <a:xfrm>
            <a:off x="961901" y="2695321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 Scan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24EBF9BE-B2F5-A24E-B91F-3D372604F77B}"/>
              </a:ext>
            </a:extLst>
          </p:cNvPr>
          <p:cNvSpPr/>
          <p:nvPr/>
        </p:nvSpPr>
        <p:spPr>
          <a:xfrm>
            <a:off x="961901" y="3698379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Cultural Indicators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A135F294-F1AC-364E-991E-983AF1B25CCC}"/>
              </a:ext>
            </a:extLst>
          </p:cNvPr>
          <p:cNvSpPr/>
          <p:nvPr/>
        </p:nvSpPr>
        <p:spPr>
          <a:xfrm>
            <a:off x="961901" y="4661187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Partners &amp; Competitors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0152C91-FB89-E24B-94EF-50E83604A79D}"/>
              </a:ext>
            </a:extLst>
          </p:cNvPr>
          <p:cNvSpPr/>
          <p:nvPr/>
        </p:nvSpPr>
        <p:spPr>
          <a:xfrm>
            <a:off x="4475017" y="1371870"/>
            <a:ext cx="2909455" cy="1448547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Fashion Analysis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8824E1FA-30C8-0F43-96D8-52A97CE79BA3}"/>
              </a:ext>
            </a:extLst>
          </p:cNvPr>
          <p:cNvSpPr/>
          <p:nvPr/>
        </p:nvSpPr>
        <p:spPr>
          <a:xfrm>
            <a:off x="4475017" y="4245698"/>
            <a:ext cx="2909455" cy="1448547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Competitive Analysis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8958B6E4-9C82-6547-B977-F6DF48DA42FC}"/>
              </a:ext>
            </a:extLst>
          </p:cNvPr>
          <p:cNvSpPr/>
          <p:nvPr/>
        </p:nvSpPr>
        <p:spPr>
          <a:xfrm>
            <a:off x="5584370" y="1995038"/>
            <a:ext cx="5875318" cy="2968924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+mj-lt"/>
              </a:rPr>
              <a:t>COMBINED </a:t>
            </a:r>
          </a:p>
          <a:p>
            <a:pPr algn="ctr"/>
            <a:r>
              <a:rPr lang="en-US" b="1" spc="300" dirty="0">
                <a:latin typeface="+mj-lt"/>
              </a:rPr>
              <a:t>ANALYSIS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EFBD5BFB-B707-E240-A0DF-1A8828583503}"/>
              </a:ext>
            </a:extLst>
          </p:cNvPr>
          <p:cNvSpPr/>
          <p:nvPr/>
        </p:nvSpPr>
        <p:spPr>
          <a:xfrm>
            <a:off x="4475017" y="2820659"/>
            <a:ext cx="2909455" cy="1448547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Trend Analysis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0A0CD5-2EE8-1E47-82F1-53E50383608E}"/>
              </a:ext>
            </a:extLst>
          </p:cNvPr>
          <p:cNvSpPr/>
          <p:nvPr/>
        </p:nvSpPr>
        <p:spPr>
          <a:xfrm>
            <a:off x="961901" y="5834034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Present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5D268-AF52-0A42-8D05-5796954FC551}"/>
              </a:ext>
            </a:extLst>
          </p:cNvPr>
          <p:cNvSpPr/>
          <p:nvPr/>
        </p:nvSpPr>
        <p:spPr>
          <a:xfrm>
            <a:off x="4548249" y="5834034"/>
            <a:ext cx="85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Future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883172-A5B6-184A-A52B-29461DA11990}"/>
              </a:ext>
            </a:extLst>
          </p:cNvPr>
          <p:cNvCxnSpPr/>
          <p:nvPr/>
        </p:nvCxnSpPr>
        <p:spPr>
          <a:xfrm>
            <a:off x="961901" y="5824873"/>
            <a:ext cx="1049778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EAA60-E3D9-7241-ADC6-971482A35225}"/>
              </a:ext>
            </a:extLst>
          </p:cNvPr>
          <p:cNvSpPr/>
          <p:nvPr/>
        </p:nvSpPr>
        <p:spPr>
          <a:xfrm>
            <a:off x="12612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Reference: Brannon, E., 2010.  </a:t>
            </a:r>
            <a:r>
              <a:rPr lang="en-HK" sz="1000" i="1" dirty="0">
                <a:solidFill>
                  <a:schemeClr val="bg1"/>
                </a:solidFill>
              </a:rPr>
              <a:t>Fashion Trend Forecasting.</a:t>
            </a:r>
            <a:r>
              <a:rPr lang="en-HK" sz="1000" dirty="0">
                <a:solidFill>
                  <a:schemeClr val="bg1"/>
                </a:solidFill>
              </a:rPr>
              <a:t> Fairchild Books. New York.</a:t>
            </a:r>
            <a:endParaRPr lang="en-HK" sz="10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80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2EDF0-D9D2-8140-B842-828F7D01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48" y="-105201"/>
            <a:ext cx="10076212" cy="1061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K" sz="3700" dirty="0"/>
              <a:t>Fashion trend Forecasting</a:t>
            </a:r>
            <a:endParaRPr lang="en-US" sz="3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FDDA417-63AC-8A4B-8210-4748C7A269D9}"/>
              </a:ext>
            </a:extLst>
          </p:cNvPr>
          <p:cNvSpPr/>
          <p:nvPr/>
        </p:nvSpPr>
        <p:spPr>
          <a:xfrm>
            <a:off x="961901" y="1692263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Fashion Scan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6FE1E66-9B26-4D4F-ADA5-A2BF02B93F52}"/>
              </a:ext>
            </a:extLst>
          </p:cNvPr>
          <p:cNvSpPr/>
          <p:nvPr/>
        </p:nvSpPr>
        <p:spPr>
          <a:xfrm>
            <a:off x="961901" y="2695321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 Scan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24EBF9BE-B2F5-A24E-B91F-3D372604F77B}"/>
              </a:ext>
            </a:extLst>
          </p:cNvPr>
          <p:cNvSpPr/>
          <p:nvPr/>
        </p:nvSpPr>
        <p:spPr>
          <a:xfrm>
            <a:off x="961901" y="3698379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Cultural Indicators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A135F294-F1AC-364E-991E-983AF1B25CCC}"/>
              </a:ext>
            </a:extLst>
          </p:cNvPr>
          <p:cNvSpPr/>
          <p:nvPr/>
        </p:nvSpPr>
        <p:spPr>
          <a:xfrm>
            <a:off x="961901" y="4661187"/>
            <a:ext cx="3348841" cy="676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Partners &amp; Competitors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0A0CD5-2EE8-1E47-82F1-53E50383608E}"/>
              </a:ext>
            </a:extLst>
          </p:cNvPr>
          <p:cNvSpPr/>
          <p:nvPr/>
        </p:nvSpPr>
        <p:spPr>
          <a:xfrm>
            <a:off x="961901" y="5834034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Present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883172-A5B6-184A-A52B-29461DA11990}"/>
              </a:ext>
            </a:extLst>
          </p:cNvPr>
          <p:cNvCxnSpPr/>
          <p:nvPr/>
        </p:nvCxnSpPr>
        <p:spPr>
          <a:xfrm>
            <a:off x="961901" y="5824873"/>
            <a:ext cx="1049778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">
            <a:extLst>
              <a:ext uri="{FF2B5EF4-FFF2-40B4-BE49-F238E27FC236}">
                <a16:creationId xmlns:a16="http://schemas.microsoft.com/office/drawing/2014/main" id="{61D8D58E-3A60-EC4B-8526-9CEF821C0E58}"/>
              </a:ext>
            </a:extLst>
          </p:cNvPr>
          <p:cNvSpPr txBox="1"/>
          <p:nvPr/>
        </p:nvSpPr>
        <p:spPr>
          <a:xfrm>
            <a:off x="4554610" y="1826763"/>
            <a:ext cx="690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To </a:t>
            </a:r>
            <a:r>
              <a:rPr lang="en-US" altLang="zh-TW" sz="1600" dirty="0" err="1" smtClean="0"/>
              <a:t>analyse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and predict </a:t>
            </a:r>
            <a:r>
              <a:rPr lang="en-US" altLang="zh-TW" sz="1600" b="1" dirty="0"/>
              <a:t>fashion trend (Fashion Shows).</a:t>
            </a:r>
            <a:endParaRPr lang="zh-TW" altLang="en-US" sz="1600" b="1" dirty="0"/>
          </a:p>
        </p:txBody>
      </p:sp>
      <p:sp>
        <p:nvSpPr>
          <p:cNvPr id="20" name="文字方塊 5">
            <a:extLst>
              <a:ext uri="{FF2B5EF4-FFF2-40B4-BE49-F238E27FC236}">
                <a16:creationId xmlns:a16="http://schemas.microsoft.com/office/drawing/2014/main" id="{0EB306B7-816D-104A-BD31-426497DBC46F}"/>
              </a:ext>
            </a:extLst>
          </p:cNvPr>
          <p:cNvSpPr txBox="1"/>
          <p:nvPr/>
        </p:nvSpPr>
        <p:spPr>
          <a:xfrm>
            <a:off x="4554610" y="2828655"/>
            <a:ext cx="690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To </a:t>
            </a:r>
            <a:r>
              <a:rPr lang="en-US" altLang="zh-TW" sz="1600" dirty="0" err="1" smtClean="0"/>
              <a:t>analyse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and understand </a:t>
            </a:r>
            <a:r>
              <a:rPr lang="en-US" altLang="zh-TW" sz="1600" b="1" dirty="0"/>
              <a:t>needs and </a:t>
            </a:r>
            <a:r>
              <a:rPr lang="en-US" altLang="zh-TW" sz="1600" b="1" dirty="0" smtClean="0"/>
              <a:t>lifestyles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of target consumers.</a:t>
            </a:r>
            <a:endParaRPr lang="zh-TW" altLang="en-US" sz="1600" dirty="0"/>
          </a:p>
        </p:txBody>
      </p:sp>
      <p:sp>
        <p:nvSpPr>
          <p:cNvPr id="21" name="文字方塊 6">
            <a:extLst>
              <a:ext uri="{FF2B5EF4-FFF2-40B4-BE49-F238E27FC236}">
                <a16:creationId xmlns:a16="http://schemas.microsoft.com/office/drawing/2014/main" id="{E5D055D9-8D6B-2844-8D19-7FB0C381B78A}"/>
              </a:ext>
            </a:extLst>
          </p:cNvPr>
          <p:cNvSpPr txBox="1"/>
          <p:nvPr/>
        </p:nvSpPr>
        <p:spPr>
          <a:xfrm>
            <a:off x="4554610" y="3842737"/>
            <a:ext cx="690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To </a:t>
            </a:r>
            <a:r>
              <a:rPr lang="en-US" altLang="zh-TW" sz="1600" dirty="0" err="1" smtClean="0"/>
              <a:t>analyse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and understand </a:t>
            </a:r>
            <a:r>
              <a:rPr lang="en-US" altLang="zh-TW" sz="1600" b="1" dirty="0"/>
              <a:t>cultural development and influence.</a:t>
            </a:r>
            <a:endParaRPr lang="zh-TW" altLang="en-US" sz="1600" b="1" dirty="0"/>
          </a:p>
        </p:txBody>
      </p:sp>
      <p:sp>
        <p:nvSpPr>
          <p:cNvPr id="22" name="文字方塊 7">
            <a:extLst>
              <a:ext uri="{FF2B5EF4-FFF2-40B4-BE49-F238E27FC236}">
                <a16:creationId xmlns:a16="http://schemas.microsoft.com/office/drawing/2014/main" id="{4A3B65EC-885E-2F4D-986A-993B73F516D2}"/>
              </a:ext>
            </a:extLst>
          </p:cNvPr>
          <p:cNvSpPr txBox="1"/>
          <p:nvPr/>
        </p:nvSpPr>
        <p:spPr>
          <a:xfrm>
            <a:off x="4554610" y="4867267"/>
            <a:ext cx="698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To </a:t>
            </a:r>
            <a:r>
              <a:rPr lang="en-US" altLang="zh-TW" sz="1600" dirty="0" err="1" smtClean="0"/>
              <a:t>analyse</a:t>
            </a:r>
            <a:r>
              <a:rPr lang="en-US" altLang="zh-TW" sz="1600" dirty="0" smtClean="0"/>
              <a:t> </a:t>
            </a:r>
            <a:r>
              <a:rPr lang="en-US" altLang="zh-TW" sz="1600" b="1" dirty="0"/>
              <a:t>fashion market and competitors’ development.</a:t>
            </a:r>
            <a:endParaRPr lang="zh-TW" altLang="en-US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AE465-6043-EA49-8B85-35D192FF5B88}"/>
              </a:ext>
            </a:extLst>
          </p:cNvPr>
          <p:cNvSpPr/>
          <p:nvPr/>
        </p:nvSpPr>
        <p:spPr>
          <a:xfrm>
            <a:off x="12612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Reference: Brannon, E., 2010.  </a:t>
            </a:r>
            <a:r>
              <a:rPr lang="en-HK" sz="1000" i="1" dirty="0">
                <a:solidFill>
                  <a:schemeClr val="bg1"/>
                </a:solidFill>
              </a:rPr>
              <a:t>Fashion Trend Forecasting.</a:t>
            </a:r>
            <a:r>
              <a:rPr lang="en-HK" sz="1000" dirty="0">
                <a:solidFill>
                  <a:schemeClr val="bg1"/>
                </a:solidFill>
              </a:rPr>
              <a:t> Fairchild Books. New York.</a:t>
            </a:r>
            <a:endParaRPr lang="en-HK" sz="10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941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64583-72A8-EF4A-B01E-C68E4616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3" y="-1223701"/>
            <a:ext cx="11613379" cy="336009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pc="750" dirty="0">
                <a:solidFill>
                  <a:schemeClr val="bg1"/>
                </a:solidFill>
              </a:rPr>
              <a:t>Fashion trend ANALYSIS reporT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300B28-2A74-5349-8222-8D144DB67C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3642">
            <a:off x="3643762" y="990217"/>
            <a:ext cx="3815496" cy="2702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5559196-6561-4849-9FF8-999BAED71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5711">
            <a:off x="4084400" y="3866659"/>
            <a:ext cx="3828845" cy="2702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1FC96A4-6741-5C43-A628-DBBB15E40B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574">
            <a:off x="7503635" y="1009437"/>
            <a:ext cx="3827129" cy="2713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group of people in uniform posing for a picture&#10;&#10;Description automatically generated">
            <a:extLst>
              <a:ext uri="{FF2B5EF4-FFF2-40B4-BE49-F238E27FC236}">
                <a16:creationId xmlns:a16="http://schemas.microsoft.com/office/drawing/2014/main" id="{A44174B3-F657-7647-ABF6-6CB7B09F16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155" y="3778032"/>
            <a:ext cx="3827130" cy="2702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picture containing person, outdoor, person, cellphone&#10;&#10;Description automatically generated">
            <a:extLst>
              <a:ext uri="{FF2B5EF4-FFF2-40B4-BE49-F238E27FC236}">
                <a16:creationId xmlns:a16="http://schemas.microsoft.com/office/drawing/2014/main" id="{CFE58C70-461E-D246-91CC-0FE416849D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6426">
            <a:off x="451572" y="2417366"/>
            <a:ext cx="3827129" cy="2702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4821EA7-F55C-2C45-8F37-D65C0F635C0D}"/>
              </a:ext>
            </a:extLst>
          </p:cNvPr>
          <p:cNvSpPr/>
          <p:nvPr/>
        </p:nvSpPr>
        <p:spPr>
          <a:xfrm>
            <a:off x="12612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Trend report  by HD in Fashion Branding &amp; Buying students 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27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64583-72A8-EF4A-B01E-C68E4616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3" y="-1223701"/>
            <a:ext cx="11613379" cy="336009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pc="750" dirty="0">
                <a:solidFill>
                  <a:schemeClr val="bg1"/>
                </a:solidFill>
              </a:rPr>
              <a:t>Fashion trend ANALYSIS reporT</a:t>
            </a:r>
          </a:p>
        </p:txBody>
      </p:sp>
      <p:pic>
        <p:nvPicPr>
          <p:cNvPr id="4" name="Picture 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EF06C99F-8D1A-C74E-BA59-B4B2CD70B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0662">
            <a:off x="272446" y="952127"/>
            <a:ext cx="3830772" cy="2705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person, person, sign, standing&#10;&#10;Description automatically generated">
            <a:extLst>
              <a:ext uri="{FF2B5EF4-FFF2-40B4-BE49-F238E27FC236}">
                <a16:creationId xmlns:a16="http://schemas.microsoft.com/office/drawing/2014/main" id="{CC35DBBA-F9FB-E44B-A852-E19833093B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02" y="1059142"/>
            <a:ext cx="3830772" cy="2712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F5F00C1-5F81-5C41-8B95-8482E783B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553">
            <a:off x="7910234" y="965021"/>
            <a:ext cx="3848307" cy="2722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group of people standing next to a sign&#10;&#10;Description automatically generated">
            <a:extLst>
              <a:ext uri="{FF2B5EF4-FFF2-40B4-BE49-F238E27FC236}">
                <a16:creationId xmlns:a16="http://schemas.microsoft.com/office/drawing/2014/main" id="{D0803001-1CE1-E741-9A97-E2586CF79E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7377">
            <a:off x="8246483" y="3645823"/>
            <a:ext cx="3840745" cy="2712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9DA9AC-97BF-D04C-96D9-892F11DAB99F}"/>
              </a:ext>
            </a:extLst>
          </p:cNvPr>
          <p:cNvSpPr/>
          <p:nvPr/>
        </p:nvSpPr>
        <p:spPr>
          <a:xfrm>
            <a:off x="6709940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Trend report  by HD in Fashion Branding &amp; Buying students 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9F3DD6A0-B6F1-B241-AC6C-B94A7CA1C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546">
            <a:off x="400450" y="3851202"/>
            <a:ext cx="3830772" cy="2712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D73C277-A6D5-AA45-A124-26DB5D6BD7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6223">
            <a:off x="4338945" y="3772783"/>
            <a:ext cx="3842468" cy="2722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1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CB4C6-FC55-3A43-8702-661876B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HK" sz="2800" dirty="0"/>
              <a:t>The importance of fashion trend Forecasting</a:t>
            </a:r>
            <a:endParaRPr lang="en-US" sz="2800" dirty="0"/>
          </a:p>
        </p:txBody>
      </p:sp>
      <p:pic>
        <p:nvPicPr>
          <p:cNvPr id="1026" name="Picture 2" descr="Assorted Clothes With Hangers on Display Rack">
            <a:extLst>
              <a:ext uri="{FF2B5EF4-FFF2-40B4-BE49-F238E27FC236}">
                <a16:creationId xmlns:a16="http://schemas.microsoft.com/office/drawing/2014/main" id="{0D18E112-8BB2-454E-988A-107FE5222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9034-619C-C64E-959F-B1F25A3E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58613"/>
            <a:ext cx="5328062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Accurate forecasting </a:t>
            </a:r>
            <a:r>
              <a:rPr lang="en-HK" sz="1600" dirty="0" smtClean="0"/>
              <a:t>enables </a:t>
            </a:r>
            <a:r>
              <a:rPr lang="en-HK" sz="1600" dirty="0"/>
              <a:t>the fashion industry segments to </a:t>
            </a:r>
            <a:r>
              <a:rPr lang="en-HK" sz="1600" b="1" dirty="0"/>
              <a:t>prepare for and meet </a:t>
            </a:r>
            <a:r>
              <a:rPr lang="en-HK" sz="1600" b="1" dirty="0" smtClean="0"/>
              <a:t>consumer’s </a:t>
            </a:r>
            <a:r>
              <a:rPr lang="en-HK" sz="1600" b="1" dirty="0"/>
              <a:t>demand </a:t>
            </a:r>
            <a:r>
              <a:rPr lang="en-HK" sz="1600" dirty="0"/>
              <a:t>with design that will be </a:t>
            </a:r>
            <a:r>
              <a:rPr lang="en-HK" sz="1600" b="1" dirty="0"/>
              <a:t>accepted</a:t>
            </a:r>
            <a:r>
              <a:rPr lang="en-HK" sz="1600" dirty="0"/>
              <a:t> and </a:t>
            </a:r>
            <a:r>
              <a:rPr lang="en-HK" sz="1600" b="1" dirty="0"/>
              <a:t>purchased</a:t>
            </a:r>
            <a:r>
              <a:rPr lang="en-HK" sz="1600" dirty="0"/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84880-88D6-F848-A242-A0E8A601632B}"/>
              </a:ext>
            </a:extLst>
          </p:cNvPr>
          <p:cNvSpPr/>
          <p:nvPr/>
        </p:nvSpPr>
        <p:spPr>
          <a:xfrm>
            <a:off x="0" y="4017636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E7AE0-BB4F-7E49-9A6E-0726A8C8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u="sng"/>
              <a:t>chapter </a:t>
            </a:r>
            <a:br>
              <a:rPr lang="en-US" sz="2800" u="sng"/>
            </a:br>
            <a:r>
              <a:rPr lang="en-US" sz="2800" u="sng"/>
              <a:t>activity</a:t>
            </a:r>
            <a:endParaRPr lang="en-US" sz="2800"/>
          </a:p>
        </p:txBody>
      </p:sp>
      <p:pic>
        <p:nvPicPr>
          <p:cNvPr id="4" name="Picture 2" descr="Photo Of Woman Wearing Sports Attire">
            <a:extLst>
              <a:ext uri="{FF2B5EF4-FFF2-40B4-BE49-F238E27FC236}">
                <a16:creationId xmlns:a16="http://schemas.microsoft.com/office/drawing/2014/main" id="{9C41158C-C764-2542-8BFC-9578A88E7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E078E9-EFFA-A142-ABBD-13B97FFB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3719925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Can you name this trendy style from the picture on the left?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007CE-24D0-0A4A-BE7C-832A691ECA12}"/>
              </a:ext>
            </a:extLst>
          </p:cNvPr>
          <p:cNvSpPr/>
          <p:nvPr/>
        </p:nvSpPr>
        <p:spPr>
          <a:xfrm>
            <a:off x="8499994" y="2474893"/>
            <a:ext cx="4289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spc="600" dirty="0">
                <a:latin typeface="+mj-lt"/>
              </a:rPr>
              <a:t>“TREND SPOTTING”</a:t>
            </a:r>
            <a:endParaRPr lang="en-US" sz="2800" b="1" spc="600">
              <a:latin typeface="+mj-lt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6BEC3794-DF5D-D249-B294-EC01C2DCB744}"/>
              </a:ext>
            </a:extLst>
          </p:cNvPr>
          <p:cNvSpPr/>
          <p:nvPr/>
        </p:nvSpPr>
        <p:spPr>
          <a:xfrm>
            <a:off x="7429500" y="279231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A47C2-51A3-DA42-AAF2-EC907EAFE7E1}"/>
              </a:ext>
            </a:extLst>
          </p:cNvPr>
          <p:cNvSpPr/>
          <p:nvPr/>
        </p:nvSpPr>
        <p:spPr>
          <a:xfrm>
            <a:off x="0" y="617764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718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252</Words>
  <Application>Microsoft Office PowerPoint</Application>
  <PresentationFormat>寬螢幕</PresentationFormat>
  <Paragraphs>42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Concept of fashion trend forecasting</vt:lpstr>
      <vt:lpstr>Introduction</vt:lpstr>
      <vt:lpstr>Fashion trend Forecasting</vt:lpstr>
      <vt:lpstr>Fashion trend Forecasting</vt:lpstr>
      <vt:lpstr>Fashion trend ANALYSIS reporT</vt:lpstr>
      <vt:lpstr>Fashion trend ANALYSIS reporT</vt:lpstr>
      <vt:lpstr>The importance of fashion trend Forecasting</vt:lpstr>
      <vt:lpstr>chapter 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fashion trend forecasting</dc:title>
  <dc:creator>HO HO TAK</dc:creator>
  <cp:lastModifiedBy>POON, Suk-mei Cindy</cp:lastModifiedBy>
  <cp:revision>4</cp:revision>
  <dcterms:created xsi:type="dcterms:W3CDTF">2020-10-22T06:19:58Z</dcterms:created>
  <dcterms:modified xsi:type="dcterms:W3CDTF">2021-09-21T03:04:07Z</dcterms:modified>
</cp:coreProperties>
</file>