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94" r:id="rId2"/>
    <p:sldId id="263" r:id="rId3"/>
    <p:sldId id="312" r:id="rId4"/>
    <p:sldId id="313" r:id="rId5"/>
    <p:sldId id="314" r:id="rId6"/>
    <p:sldId id="315" r:id="rId7"/>
    <p:sldId id="316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8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39">
            <a:extLst>
              <a:ext uri="{FF2B5EF4-FFF2-40B4-BE49-F238E27FC236}">
                <a16:creationId xmlns:a16="http://schemas.microsoft.com/office/drawing/2014/main" id="{68A22513-307E-4203-BEFF-5BBBFAFDDE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1">
            <a:extLst>
              <a:ext uri="{FF2B5EF4-FFF2-40B4-BE49-F238E27FC236}">
                <a16:creationId xmlns:a16="http://schemas.microsoft.com/office/drawing/2014/main" id="{B4211F11-4937-44F9-B733-211517A2D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9076" y="-431"/>
            <a:ext cx="11742924" cy="6858427"/>
          </a:xfrm>
          <a:prstGeom prst="rect">
            <a:avLst/>
          </a:prstGeom>
          <a:gradFill>
            <a:gsLst>
              <a:gs pos="2000">
                <a:schemeClr val="accent5">
                  <a:alpha val="17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3">
            <a:extLst>
              <a:ext uri="{FF2B5EF4-FFF2-40B4-BE49-F238E27FC236}">
                <a16:creationId xmlns:a16="http://schemas.microsoft.com/office/drawing/2014/main" id="{6CF7BA0D-619B-4BA4-AF41-9F99DE301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9076" y="-429"/>
            <a:ext cx="11742924" cy="6400800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100000">
                <a:schemeClr val="accent2">
                  <a:lumMod val="20000"/>
                  <a:lumOff val="80000"/>
                  <a:alpha val="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F20A1EE3-9DEB-45B0-A9FA-080457925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2648"/>
            <a:ext cx="11742924" cy="6870648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7">
            <a:extLst>
              <a:ext uri="{FF2B5EF4-FFF2-40B4-BE49-F238E27FC236}">
                <a16:creationId xmlns:a16="http://schemas.microsoft.com/office/drawing/2014/main" id="{C39513AF-ACB9-491F-AB2C-AA27171CB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8860813" cy="6857572"/>
          </a:xfrm>
          <a:prstGeom prst="rect">
            <a:avLst/>
          </a:prstGeom>
          <a:gradFill>
            <a:gsLst>
              <a:gs pos="6000">
                <a:schemeClr val="accent2">
                  <a:alpha val="88000"/>
                </a:schemeClr>
              </a:gs>
              <a:gs pos="100000">
                <a:schemeClr val="accent6">
                  <a:lumMod val="75000"/>
                  <a:alpha val="66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49">
            <a:extLst>
              <a:ext uri="{FF2B5EF4-FFF2-40B4-BE49-F238E27FC236}">
                <a16:creationId xmlns:a16="http://schemas.microsoft.com/office/drawing/2014/main" id="{45F36B92-14BC-4E12-8F9A-737EFED6C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33214">
            <a:off x="5243949" y="-200984"/>
            <a:ext cx="6022658" cy="6022658"/>
          </a:xfrm>
          <a:custGeom>
            <a:avLst/>
            <a:gdLst>
              <a:gd name="connsiteX0" fmla="*/ 5757156 w 6022658"/>
              <a:gd name="connsiteY0" fmla="*/ 4243377 h 6022658"/>
              <a:gd name="connsiteX1" fmla="*/ 4298301 w 6022658"/>
              <a:gd name="connsiteY1" fmla="*/ 5730698 h 6022658"/>
              <a:gd name="connsiteX2" fmla="*/ 4183474 w 6022658"/>
              <a:gd name="connsiteY2" fmla="*/ 5786013 h 6022658"/>
              <a:gd name="connsiteX3" fmla="*/ 3011329 w 6022658"/>
              <a:gd name="connsiteY3" fmla="*/ 6022658 h 6022658"/>
              <a:gd name="connsiteX4" fmla="*/ 0 w 6022658"/>
              <a:gd name="connsiteY4" fmla="*/ 3011329 h 6022658"/>
              <a:gd name="connsiteX5" fmla="*/ 3011329 w 6022658"/>
              <a:gd name="connsiteY5" fmla="*/ 0 h 6022658"/>
              <a:gd name="connsiteX6" fmla="*/ 6022658 w 6022658"/>
              <a:gd name="connsiteY6" fmla="*/ 3011329 h 6022658"/>
              <a:gd name="connsiteX7" fmla="*/ 5786013 w 6022658"/>
              <a:gd name="connsiteY7" fmla="*/ 4183474 h 60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658" h="6022658">
                <a:moveTo>
                  <a:pt x="5757156" y="4243377"/>
                </a:moveTo>
                <a:lnTo>
                  <a:pt x="4298301" y="5730698"/>
                </a:lnTo>
                <a:lnTo>
                  <a:pt x="4183474" y="5786013"/>
                </a:lnTo>
                <a:cubicBezTo>
                  <a:pt x="3823203" y="5938395"/>
                  <a:pt x="3427106" y="6022658"/>
                  <a:pt x="3011329" y="6022658"/>
                </a:cubicBezTo>
                <a:cubicBezTo>
                  <a:pt x="1348218" y="6022658"/>
                  <a:pt x="0" y="4674440"/>
                  <a:pt x="0" y="3011329"/>
                </a:cubicBezTo>
                <a:cubicBezTo>
                  <a:pt x="0" y="1348218"/>
                  <a:pt x="1348218" y="0"/>
                  <a:pt x="3011329" y="0"/>
                </a:cubicBezTo>
                <a:cubicBezTo>
                  <a:pt x="4674440" y="0"/>
                  <a:pt x="6022658" y="1348218"/>
                  <a:pt x="6022658" y="3011329"/>
                </a:cubicBezTo>
                <a:cubicBezTo>
                  <a:pt x="6022658" y="3427107"/>
                  <a:pt x="5938394" y="3823204"/>
                  <a:pt x="5786013" y="4183474"/>
                </a:cubicBezTo>
                <a:close/>
              </a:path>
            </a:pathLst>
          </a:custGeom>
          <a:gradFill>
            <a:gsLst>
              <a:gs pos="21000">
                <a:schemeClr val="accent2">
                  <a:alpha val="0"/>
                </a:schemeClr>
              </a:gs>
              <a:gs pos="85000">
                <a:schemeClr val="accent6">
                  <a:alpha val="1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8" y="1122362"/>
            <a:ext cx="6951109" cy="2842863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400" spc="750">
                <a:solidFill>
                  <a:schemeClr val="bg1"/>
                </a:solidFill>
              </a:rPr>
              <a:t>Appearance and clothing psychology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1362638" y="4410635"/>
            <a:ext cx="6883791" cy="8471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  <a:spcBef>
                <a:spcPts val="1000"/>
              </a:spcBef>
            </a:pPr>
            <a:r>
              <a:rPr lang="en-US" sz="1400" spc="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n in White Crew-neck Top Raising Hi Left Hand">
            <a:extLst>
              <a:ext uri="{FF2B5EF4-FFF2-40B4-BE49-F238E27FC236}">
                <a16:creationId xmlns:a16="http://schemas.microsoft.com/office/drawing/2014/main" id="{854EC24D-7E9B-4F40-9CFE-A58D238EB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1"/>
            <a:ext cx="12191980" cy="68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497" y="1835979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100" spc="750" dirty="0">
                <a:solidFill>
                  <a:schemeClr val="bg1"/>
                </a:solidFill>
              </a:rPr>
              <a:t>SOCIO-Psychological </a:t>
            </a:r>
            <a:r>
              <a:rPr lang="en-US" sz="3100" spc="750" dirty="0" smtClean="0">
                <a:solidFill>
                  <a:schemeClr val="bg1"/>
                </a:solidFill>
              </a:rPr>
              <a:t>dynamics </a:t>
            </a:r>
            <a:r>
              <a:rPr lang="en-US" sz="3100" spc="750" dirty="0">
                <a:solidFill>
                  <a:schemeClr val="bg1"/>
                </a:solidFill>
              </a:rPr>
              <a:t/>
            </a:r>
            <a:br>
              <a:rPr lang="en-US" sz="3100" spc="750" dirty="0">
                <a:solidFill>
                  <a:schemeClr val="bg1"/>
                </a:solidFill>
              </a:rPr>
            </a:br>
            <a:r>
              <a:rPr lang="en-US" sz="3100" spc="750" dirty="0">
                <a:solidFill>
                  <a:schemeClr val="bg1"/>
                </a:solidFill>
              </a:rPr>
              <a:t/>
            </a:r>
            <a:br>
              <a:rPr lang="en-US" sz="3100" spc="750" dirty="0">
                <a:solidFill>
                  <a:schemeClr val="bg1"/>
                </a:solidFill>
              </a:rPr>
            </a:br>
            <a:r>
              <a:rPr lang="en-US" sz="3100" spc="750" dirty="0">
                <a:solidFill>
                  <a:schemeClr val="bg1"/>
                </a:solidFill>
              </a:rPr>
              <a:t>in clothing to enhance confidence, </a:t>
            </a:r>
            <a:r>
              <a:rPr lang="en-US" sz="3100" spc="750" dirty="0" smtClean="0">
                <a:solidFill>
                  <a:schemeClr val="bg1"/>
                </a:solidFill>
              </a:rPr>
              <a:t>self-acceptance </a:t>
            </a:r>
            <a:r>
              <a:rPr lang="en-US" sz="3100" spc="750" dirty="0">
                <a:solidFill>
                  <a:schemeClr val="bg1"/>
                </a:solidFill>
              </a:rPr>
              <a:t>and self-esteem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E61B30-4E67-D449-B859-7BC2BBD05F53}"/>
              </a:ext>
            </a:extLst>
          </p:cNvPr>
          <p:cNvSpPr/>
          <p:nvPr/>
        </p:nvSpPr>
        <p:spPr>
          <a:xfrm>
            <a:off x="9542484" y="6458241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altLang="zh-TW" sz="800" i="1" dirty="0" err="1" smtClean="0">
                <a:solidFill>
                  <a:schemeClr val="bg1"/>
                </a:solidFill>
              </a:rPr>
              <a:t>P</a:t>
            </a:r>
            <a:r>
              <a:rPr lang="en-US" sz="800" i="1" dirty="0" err="1" smtClean="0">
                <a:solidFill>
                  <a:schemeClr val="bg1"/>
                </a:solidFill>
              </a:rPr>
              <a:t>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109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C6D8A-23E9-2149-BB3A-EF99E506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53" y="368835"/>
            <a:ext cx="5851360" cy="214014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Your appearance tells NON-VERBAL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4A17-CA43-6342-9743-E7060601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58" y="2693124"/>
            <a:ext cx="5268037" cy="2567508"/>
          </a:xfrm>
        </p:spPr>
        <p:txBody>
          <a:bodyPr anchor="t"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1600" dirty="0"/>
              <a:t>Clothing is regarded as a silent language</a:t>
            </a:r>
          </a:p>
          <a:p>
            <a:pPr lvl="1">
              <a:lnSpc>
                <a:spcPct val="110000"/>
              </a:lnSpc>
            </a:pPr>
            <a:r>
              <a:rPr lang="en-US" altLang="zh-TW" sz="1600" dirty="0" smtClean="0"/>
              <a:t>I</a:t>
            </a:r>
            <a:r>
              <a:rPr lang="en-US" sz="1600" dirty="0" smtClean="0"/>
              <a:t>t </a:t>
            </a:r>
            <a:r>
              <a:rPr lang="en-US" sz="1600" dirty="0"/>
              <a:t>could tell:</a:t>
            </a:r>
          </a:p>
          <a:p>
            <a:pPr marL="1041400" lvl="1" indent="-285750">
              <a:lnSpc>
                <a:spcPct val="110000"/>
              </a:lnSpc>
              <a:buFontTx/>
              <a:buChar char="-"/>
            </a:pPr>
            <a:r>
              <a:rPr lang="en-US" sz="1600" i="1" dirty="0" smtClean="0"/>
              <a:t>What </a:t>
            </a:r>
            <a:r>
              <a:rPr lang="en-US" sz="1600" i="1" dirty="0"/>
              <a:t>kind of person you </a:t>
            </a:r>
            <a:r>
              <a:rPr lang="en-US" sz="1600" i="1" dirty="0" smtClean="0"/>
              <a:t>are</a:t>
            </a:r>
          </a:p>
          <a:p>
            <a:pPr marL="1041400" lvl="1" indent="-285750">
              <a:lnSpc>
                <a:spcPct val="110000"/>
              </a:lnSpc>
              <a:buFontTx/>
              <a:buChar char="-"/>
            </a:pPr>
            <a:r>
              <a:rPr lang="en-US" sz="1600" i="1" dirty="0" smtClean="0"/>
              <a:t>What kind of person you think you are</a:t>
            </a:r>
          </a:p>
          <a:p>
            <a:pPr marL="1041400" lvl="1" indent="-285750">
              <a:lnSpc>
                <a:spcPct val="110000"/>
              </a:lnSpc>
              <a:buFontTx/>
              <a:buChar char="-"/>
            </a:pPr>
            <a:r>
              <a:rPr lang="en-US" sz="1600" i="1" dirty="0" smtClean="0"/>
              <a:t>What </a:t>
            </a:r>
            <a:r>
              <a:rPr lang="en-US" sz="1600" i="1" dirty="0"/>
              <a:t>kind of person you would like to </a:t>
            </a:r>
            <a:r>
              <a:rPr lang="en-US" sz="1600" i="1" dirty="0" smtClean="0"/>
              <a:t>be</a:t>
            </a:r>
          </a:p>
          <a:p>
            <a:pPr marL="1041400" lvl="1" indent="-285750">
              <a:lnSpc>
                <a:spcPct val="110000"/>
              </a:lnSpc>
              <a:buFontTx/>
              <a:buChar char="-"/>
            </a:pPr>
            <a:r>
              <a:rPr lang="en-US" sz="1600" i="1" dirty="0" smtClean="0"/>
              <a:t>What </a:t>
            </a:r>
            <a:r>
              <a:rPr lang="en-US" sz="1600" i="1" dirty="0"/>
              <a:t>you think about a person you represent</a:t>
            </a:r>
          </a:p>
        </p:txBody>
      </p:sp>
      <p:pic>
        <p:nvPicPr>
          <p:cNvPr id="5" name="Picture 4" descr="A child in a pink dress&#10;&#10;Description automatically generated">
            <a:extLst>
              <a:ext uri="{FF2B5EF4-FFF2-40B4-BE49-F238E27FC236}">
                <a16:creationId xmlns:a16="http://schemas.microsoft.com/office/drawing/2014/main" id="{7F0B3488-316E-9144-A34B-48135B541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CF3D0-D6C0-774A-865F-8DC5B995FDF8}"/>
              </a:ext>
            </a:extLst>
          </p:cNvPr>
          <p:cNvSpPr/>
          <p:nvPr/>
        </p:nvSpPr>
        <p:spPr>
          <a:xfrm>
            <a:off x="5313557" y="658494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Reference from Marshall (2012). Marshall, S. G. (2012). </a:t>
            </a:r>
            <a:r>
              <a:rPr lang="en-GB" sz="900" i="1" dirty="0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D5A9E-02FC-634F-B033-EDE6BB1F8D4D}"/>
              </a:ext>
            </a:extLst>
          </p:cNvPr>
          <p:cNvSpPr/>
          <p:nvPr/>
        </p:nvSpPr>
        <p:spPr>
          <a:xfrm>
            <a:off x="9542484" y="6415377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altLang="zh-TW" sz="800" i="1" dirty="0" err="1" smtClean="0">
                <a:solidFill>
                  <a:schemeClr val="bg1"/>
                </a:solidFill>
              </a:rPr>
              <a:t>P</a:t>
            </a:r>
            <a:r>
              <a:rPr lang="en-US" sz="800" i="1" dirty="0" err="1" smtClean="0">
                <a:solidFill>
                  <a:schemeClr val="bg1"/>
                </a:solidFill>
              </a:rPr>
              <a:t>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6339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ED6B4-A929-554C-9CCE-2256E9D2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en-HK" sz="4000"/>
              <a:t>Clothing SymbolS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BED7-0894-DF49-BA18-60A9B7F9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1500" dirty="0"/>
              <a:t>It </a:t>
            </a:r>
            <a:r>
              <a:rPr lang="en-US" sz="1500" dirty="0" smtClean="0"/>
              <a:t>expresses meanings </a:t>
            </a:r>
            <a:r>
              <a:rPr lang="en-US" sz="1500" dirty="0"/>
              <a:t>and provide information to others</a:t>
            </a:r>
          </a:p>
          <a:p>
            <a:pPr lvl="0">
              <a:lnSpc>
                <a:spcPct val="110000"/>
              </a:lnSpc>
            </a:pPr>
            <a:r>
              <a:rPr lang="en-US" sz="1500" dirty="0"/>
              <a:t>People as observer could </a:t>
            </a:r>
            <a:r>
              <a:rPr lang="en-US" sz="1500" dirty="0" smtClean="0"/>
              <a:t>understand the “message</a:t>
            </a:r>
            <a:r>
              <a:rPr lang="en-US" sz="1500" dirty="0"/>
              <a:t>” if </a:t>
            </a:r>
            <a:r>
              <a:rPr lang="en-US" sz="1500" dirty="0" smtClean="0"/>
              <a:t>the ideas attached to a symbol could </a:t>
            </a:r>
            <a:r>
              <a:rPr lang="en-US" sz="1500" dirty="0"/>
              <a:t>be interpreted</a:t>
            </a:r>
          </a:p>
          <a:p>
            <a:pPr lvl="0">
              <a:lnSpc>
                <a:spcPct val="110000"/>
              </a:lnSpc>
            </a:pPr>
            <a:r>
              <a:rPr lang="en-US" sz="1500" dirty="0"/>
              <a:t>E.g. </a:t>
            </a:r>
            <a:r>
              <a:rPr lang="en-US" sz="1500" dirty="0" err="1" smtClean="0"/>
              <a:t>organisation</a:t>
            </a:r>
            <a:r>
              <a:rPr lang="en-US" sz="1500" dirty="0" smtClean="0"/>
              <a:t> logo </a:t>
            </a:r>
            <a:r>
              <a:rPr lang="en-US" sz="1500" dirty="0"/>
              <a:t>badge or print </a:t>
            </a:r>
            <a:r>
              <a:rPr lang="en-US" sz="1500" dirty="0" smtClean="0"/>
              <a:t>makes </a:t>
            </a:r>
            <a:r>
              <a:rPr lang="en-US" sz="1500" dirty="0"/>
              <a:t>the wearer looks </a:t>
            </a:r>
            <a:r>
              <a:rPr lang="en-US" sz="1500" dirty="0" smtClean="0"/>
              <a:t>belong </a:t>
            </a:r>
            <a:r>
              <a:rPr lang="en-US" sz="1500" dirty="0"/>
              <a:t>to a group</a:t>
            </a:r>
          </a:p>
          <a:p>
            <a:pPr lvl="0">
              <a:lnSpc>
                <a:spcPct val="110000"/>
              </a:lnSpc>
            </a:pPr>
            <a:r>
              <a:rPr lang="en-US" sz="1500" dirty="0"/>
              <a:t>Clothing messages are massive; it </a:t>
            </a:r>
            <a:r>
              <a:rPr lang="en-US" sz="1500" dirty="0" smtClean="0"/>
              <a:t>represents </a:t>
            </a:r>
            <a:r>
              <a:rPr lang="en-US" sz="1500" dirty="0"/>
              <a:t>a wide range of messages e.g. </a:t>
            </a:r>
            <a:r>
              <a:rPr lang="en-US" sz="1500" dirty="0" smtClean="0"/>
              <a:t>cultural </a:t>
            </a:r>
            <a:r>
              <a:rPr lang="en-US" sz="1500" dirty="0"/>
              <a:t>belief, school and work loyalties and </a:t>
            </a:r>
            <a:r>
              <a:rPr lang="en-US" sz="1500" dirty="0" smtClean="0"/>
              <a:t>needs</a:t>
            </a:r>
          </a:p>
          <a:p>
            <a:pPr lvl="0">
              <a:lnSpc>
                <a:spcPct val="110000"/>
              </a:lnSpc>
            </a:pPr>
            <a:r>
              <a:rPr lang="en-US" sz="1500" dirty="0" smtClean="0"/>
              <a:t>Uniform </a:t>
            </a:r>
            <a:r>
              <a:rPr lang="en-US" sz="1500" dirty="0"/>
              <a:t>is a typical example that </a:t>
            </a:r>
            <a:r>
              <a:rPr lang="en-US" sz="1500" dirty="0" smtClean="0"/>
              <a:t>represents </a:t>
            </a:r>
            <a:r>
              <a:rPr lang="en-US" sz="1500" dirty="0"/>
              <a:t>clothing symbols, e.g. power, rank, </a:t>
            </a:r>
            <a:r>
              <a:rPr lang="en-US" sz="1500" dirty="0" smtClean="0"/>
              <a:t>loyalty</a:t>
            </a:r>
            <a:endParaRPr lang="en-US" sz="1500" dirty="0"/>
          </a:p>
          <a:p>
            <a:pPr lvl="0">
              <a:lnSpc>
                <a:spcPct val="110000"/>
              </a:lnSpc>
            </a:pPr>
            <a:endParaRPr lang="en-HK" sz="15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son in Blue and Yellow Jacket">
            <a:extLst>
              <a:ext uri="{FF2B5EF4-FFF2-40B4-BE49-F238E27FC236}">
                <a16:creationId xmlns:a16="http://schemas.microsoft.com/office/drawing/2014/main" id="{E63278F0-1B71-9445-853F-2C99C377A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115300" y="-12515"/>
            <a:ext cx="4076700" cy="64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50087B-5111-DC40-B219-BAA3743F705D}"/>
              </a:ext>
            </a:extLst>
          </p:cNvPr>
          <p:cNvSpPr/>
          <p:nvPr/>
        </p:nvSpPr>
        <p:spPr>
          <a:xfrm>
            <a:off x="5313557" y="658494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>
                <a:solidFill>
                  <a:srgbClr val="222222"/>
                </a:solidFill>
                <a:latin typeface="Arial" panose="020B0604020202020204" pitchFamily="34" charset="0"/>
              </a:rPr>
              <a:t>Reference from Marshall (2012). Marshall, S. G. (2012). </a:t>
            </a:r>
            <a:r>
              <a:rPr lang="en-GB" sz="900" i="1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33322-B583-7D41-A847-FD3ACE036E8B}"/>
              </a:ext>
            </a:extLst>
          </p:cNvPr>
          <p:cNvSpPr/>
          <p:nvPr/>
        </p:nvSpPr>
        <p:spPr>
          <a:xfrm>
            <a:off x="9542484" y="6415377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altLang="zh-TW" sz="800" i="1" dirty="0" err="1" smtClean="0">
                <a:solidFill>
                  <a:schemeClr val="bg1"/>
                </a:solidFill>
              </a:rPr>
              <a:t>P</a:t>
            </a:r>
            <a:r>
              <a:rPr lang="en-US" sz="800" i="1" dirty="0" err="1" smtClean="0">
                <a:solidFill>
                  <a:schemeClr val="bg1"/>
                </a:solidFill>
              </a:rPr>
              <a:t>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22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2623B-6426-0F42-ABF2-1D539EAD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00" y="1611751"/>
            <a:ext cx="5398915" cy="1741434"/>
          </a:xfrm>
        </p:spPr>
        <p:txBody>
          <a:bodyPr anchor="t">
            <a:normAutofit/>
          </a:bodyPr>
          <a:lstStyle/>
          <a:p>
            <a:r>
              <a:rPr lang="en-US" dirty="0"/>
              <a:t>IMPRESSION 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05E9C-CACA-C644-984D-69F36C486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371600" y="1028701"/>
            <a:ext cx="3876165" cy="4338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18F88-85FC-A247-8D3C-BC030BF9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00" y="2999432"/>
            <a:ext cx="5566497" cy="2431549"/>
          </a:xfrm>
        </p:spPr>
        <p:txBody>
          <a:bodyPr anchor="t"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1500" dirty="0"/>
              <a:t>Clothing </a:t>
            </a:r>
            <a:r>
              <a:rPr lang="en-US" sz="1500" dirty="0" smtClean="0"/>
              <a:t>tells </a:t>
            </a:r>
            <a:r>
              <a:rPr lang="en-US" sz="1500" dirty="0"/>
              <a:t>others about age, sex, race, social status, </a:t>
            </a:r>
            <a:r>
              <a:rPr lang="en-US" sz="1500" dirty="0" smtClean="0"/>
              <a:t>roles</a:t>
            </a:r>
            <a:endParaRPr lang="en-US" sz="1500" dirty="0"/>
          </a:p>
          <a:p>
            <a:pPr lvl="0">
              <a:lnSpc>
                <a:spcPct val="110000"/>
              </a:lnSpc>
            </a:pPr>
            <a:r>
              <a:rPr lang="en-US" sz="1500" dirty="0" smtClean="0"/>
              <a:t> The </a:t>
            </a:r>
            <a:r>
              <a:rPr lang="en-US" sz="1500" dirty="0"/>
              <a:t>first four minutes rule: Initial human contact established in the first four minutes </a:t>
            </a:r>
            <a:r>
              <a:rPr lang="en-US" sz="1500" dirty="0" smtClean="0"/>
              <a:t>of the meeting</a:t>
            </a:r>
          </a:p>
          <a:p>
            <a:pPr lvl="0">
              <a:lnSpc>
                <a:spcPct val="110000"/>
              </a:lnSpc>
            </a:pPr>
            <a:r>
              <a:rPr lang="en-US" sz="1500" dirty="0" smtClean="0"/>
              <a:t>Wearing appropriate and suitable clothes could enable others to understand you</a:t>
            </a:r>
            <a:endParaRPr lang="en-US" sz="1500" dirty="0"/>
          </a:p>
          <a:p>
            <a:pPr lvl="0">
              <a:lnSpc>
                <a:spcPct val="110000"/>
              </a:lnSpc>
            </a:pPr>
            <a:r>
              <a:rPr lang="en-US" sz="1500" dirty="0" smtClean="0"/>
              <a:t>You </a:t>
            </a:r>
            <a:r>
              <a:rPr lang="en-US" sz="1500" dirty="0"/>
              <a:t>can enhance your sense of individuality, self-image and personality by dressing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718D9-E212-754B-8358-E3EE2E3F6424}"/>
              </a:ext>
            </a:extLst>
          </p:cNvPr>
          <p:cNvSpPr/>
          <p:nvPr/>
        </p:nvSpPr>
        <p:spPr>
          <a:xfrm>
            <a:off x="5313557" y="658494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Reference from Marshall (2012). Marshall, S. G. (2012). </a:t>
            </a:r>
            <a:r>
              <a:rPr lang="en-GB" sz="900" i="1" dirty="0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4F0B6A-9902-9B4D-B09D-69829F1FDADD}"/>
              </a:ext>
            </a:extLst>
          </p:cNvPr>
          <p:cNvSpPr/>
          <p:nvPr/>
        </p:nvSpPr>
        <p:spPr>
          <a:xfrm>
            <a:off x="9542484" y="6415377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altLang="zh-TW" sz="800" i="1" dirty="0" err="1" smtClean="0">
                <a:solidFill>
                  <a:schemeClr val="bg1"/>
                </a:solidFill>
              </a:rPr>
              <a:t>P</a:t>
            </a:r>
            <a:r>
              <a:rPr lang="en-US" sz="800" i="1" dirty="0" err="1" smtClean="0">
                <a:solidFill>
                  <a:schemeClr val="bg1"/>
                </a:solidFill>
              </a:rPr>
              <a:t>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4815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D12A3-F723-1A42-AFDE-5E0B76C2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99" y="918640"/>
            <a:ext cx="5398915" cy="1741434"/>
          </a:xfrm>
        </p:spPr>
        <p:txBody>
          <a:bodyPr anchor="t">
            <a:normAutofit/>
          </a:bodyPr>
          <a:lstStyle/>
          <a:p>
            <a:r>
              <a:rPr lang="en-US"/>
              <a:t>Individuality</a:t>
            </a:r>
          </a:p>
        </p:txBody>
      </p:sp>
      <p:pic>
        <p:nvPicPr>
          <p:cNvPr id="4" name="Picture 3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A1933529-3091-0D48-A5C5-391135534C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1028701"/>
            <a:ext cx="3876165" cy="4338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E032-6DFC-F34E-8483-080A3B87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086" y="1737877"/>
            <a:ext cx="5849762" cy="3382246"/>
          </a:xfrm>
        </p:spPr>
        <p:txBody>
          <a:bodyPr anchor="t">
            <a:noAutofit/>
          </a:bodyPr>
          <a:lstStyle/>
          <a:p>
            <a:pPr lvl="0">
              <a:lnSpc>
                <a:spcPct val="110000"/>
              </a:lnSpc>
            </a:pPr>
            <a:r>
              <a:rPr lang="en-HK" sz="1600" dirty="0"/>
              <a:t>It </a:t>
            </a:r>
            <a:r>
              <a:rPr lang="en-HK" sz="1600" dirty="0" smtClean="0"/>
              <a:t>helps people identify themselves, </a:t>
            </a:r>
            <a:r>
              <a:rPr lang="en-HK" sz="1600" dirty="0"/>
              <a:t>in terms of physical or personal characteristics</a:t>
            </a:r>
          </a:p>
          <a:p>
            <a:pPr lvl="0">
              <a:lnSpc>
                <a:spcPct val="110000"/>
              </a:lnSpc>
            </a:pPr>
            <a:r>
              <a:rPr lang="en-HK" sz="1600" dirty="0"/>
              <a:t>To present your </a:t>
            </a:r>
            <a:r>
              <a:rPr lang="en-HK" sz="1600" dirty="0" smtClean="0"/>
              <a:t>individuality</a:t>
            </a:r>
            <a:r>
              <a:rPr lang="en-HK" sz="1600" dirty="0"/>
              <a:t>, you could </a:t>
            </a:r>
            <a:r>
              <a:rPr lang="en-HK" sz="1600" dirty="0" smtClean="0"/>
              <a:t>decide:</a:t>
            </a:r>
            <a:endParaRPr lang="en-HK" sz="1600" dirty="0"/>
          </a:p>
          <a:p>
            <a:pPr marL="552450" lvl="0" indent="-285750">
              <a:lnSpc>
                <a:spcPct val="110000"/>
              </a:lnSpc>
              <a:buFontTx/>
              <a:buChar char="-"/>
            </a:pPr>
            <a:r>
              <a:rPr lang="en-HK" sz="1600" i="1" dirty="0" smtClean="0"/>
              <a:t>To </a:t>
            </a:r>
            <a:r>
              <a:rPr lang="en-HK" sz="1600" i="1" dirty="0"/>
              <a:t>be trendy or not </a:t>
            </a:r>
            <a:r>
              <a:rPr lang="en-HK" sz="1600" i="1" dirty="0" smtClean="0"/>
              <a:t>trendy</a:t>
            </a:r>
          </a:p>
          <a:p>
            <a:pPr marL="552450" lvl="0" indent="-285750">
              <a:lnSpc>
                <a:spcPct val="110000"/>
              </a:lnSpc>
              <a:buFontTx/>
              <a:buChar char="-"/>
            </a:pPr>
            <a:r>
              <a:rPr lang="en-HK" sz="1600" i="1" dirty="0" smtClean="0"/>
              <a:t>To </a:t>
            </a:r>
            <a:r>
              <a:rPr lang="en-HK" sz="1600" i="1" dirty="0"/>
              <a:t>wear or not to wear same style of garment, hair style and accessories as someone </a:t>
            </a:r>
            <a:r>
              <a:rPr lang="en-HK" sz="1600" i="1" dirty="0" smtClean="0"/>
              <a:t>else</a:t>
            </a:r>
          </a:p>
          <a:p>
            <a:pPr marL="552450" lvl="0" indent="-285750">
              <a:lnSpc>
                <a:spcPct val="110000"/>
              </a:lnSpc>
              <a:buFontTx/>
              <a:buChar char="-"/>
            </a:pPr>
            <a:r>
              <a:rPr lang="en-HK" sz="1600" i="1" dirty="0" smtClean="0"/>
              <a:t>To </a:t>
            </a:r>
            <a:r>
              <a:rPr lang="en-HK" sz="1600" i="1" dirty="0"/>
              <a:t>wear a favourite colour often or </a:t>
            </a:r>
            <a:r>
              <a:rPr lang="en-HK" sz="1600" i="1" dirty="0" smtClean="0"/>
              <a:t>not</a:t>
            </a:r>
          </a:p>
          <a:p>
            <a:pPr marL="552450" lvl="0" indent="-285750">
              <a:lnSpc>
                <a:spcPct val="110000"/>
              </a:lnSpc>
              <a:buFontTx/>
              <a:buChar char="-"/>
            </a:pPr>
            <a:r>
              <a:rPr lang="en-HK" sz="1600" i="1" dirty="0" smtClean="0"/>
              <a:t>To </a:t>
            </a:r>
            <a:r>
              <a:rPr lang="en-HK" sz="1600" i="1" dirty="0"/>
              <a:t>have or not to have a signature “</a:t>
            </a:r>
            <a:r>
              <a:rPr lang="en-HK" sz="1600" i="1" dirty="0" smtClean="0"/>
              <a:t>look”</a:t>
            </a:r>
          </a:p>
          <a:p>
            <a:pPr marL="552450" lvl="0" indent="-285750">
              <a:lnSpc>
                <a:spcPct val="110000"/>
              </a:lnSpc>
              <a:buFontTx/>
              <a:buChar char="-"/>
            </a:pPr>
            <a:r>
              <a:rPr lang="en-HK" sz="1600" i="1" dirty="0" smtClean="0"/>
              <a:t>To be Intended </a:t>
            </a:r>
            <a:r>
              <a:rPr lang="en-HK" sz="1600" i="1" dirty="0"/>
              <a:t>or reluctant to try new styles</a:t>
            </a: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3D42F-899A-174D-A025-1A57BC2FAD2E}"/>
              </a:ext>
            </a:extLst>
          </p:cNvPr>
          <p:cNvSpPr/>
          <p:nvPr/>
        </p:nvSpPr>
        <p:spPr>
          <a:xfrm>
            <a:off x="5313557" y="658494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Reference from Marshall (2012). Marshall, S. G. (2012). </a:t>
            </a:r>
            <a:r>
              <a:rPr lang="en-GB" sz="900" i="1" dirty="0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0D4D62-E6B4-BD43-8FFF-9730C8431DD6}"/>
              </a:ext>
            </a:extLst>
          </p:cNvPr>
          <p:cNvSpPr/>
          <p:nvPr/>
        </p:nvSpPr>
        <p:spPr>
          <a:xfrm>
            <a:off x="9542484" y="6415377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altLang="zh-TW" sz="800" i="1" dirty="0" err="1" smtClean="0">
                <a:solidFill>
                  <a:schemeClr val="bg1"/>
                </a:solidFill>
              </a:rPr>
              <a:t>P</a:t>
            </a:r>
            <a:r>
              <a:rPr lang="en-US" sz="800" i="1" dirty="0" err="1" smtClean="0">
                <a:solidFill>
                  <a:schemeClr val="bg1"/>
                </a:solidFill>
              </a:rPr>
              <a:t>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1122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0BAB7-A6F2-0549-AD29-F02BD80E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62743"/>
            <a:ext cx="5327375" cy="1560022"/>
          </a:xfrm>
        </p:spPr>
        <p:txBody>
          <a:bodyPr anchor="b">
            <a:normAutofit/>
          </a:bodyPr>
          <a:lstStyle/>
          <a:p>
            <a:r>
              <a:rPr lang="en-US" dirty="0"/>
              <a:t>self-image &amp; </a:t>
            </a:r>
            <a:r>
              <a:rPr lang="en-US" dirty="0" err="1"/>
              <a:t>PErsonality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99BF0-9E59-3C4E-946B-6B425033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79374"/>
            <a:ext cx="5327373" cy="360143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</a:pPr>
            <a:r>
              <a:rPr lang="en-HK" sz="1600" dirty="0"/>
              <a:t>Apparel as a tool by individuals to establish self-image and express personality</a:t>
            </a:r>
          </a:p>
          <a:p>
            <a:pPr lvl="0">
              <a:lnSpc>
                <a:spcPct val="110000"/>
              </a:lnSpc>
            </a:pPr>
            <a:r>
              <a:rPr lang="en-HK" sz="1600" dirty="0" smtClean="0"/>
              <a:t>Natural </a:t>
            </a:r>
            <a:r>
              <a:rPr lang="en-HK" sz="1600" dirty="0"/>
              <a:t>personalities are more comfortable in relaxed-style clothing with a roomy fit and layered </a:t>
            </a:r>
            <a:r>
              <a:rPr lang="en-HK" sz="1600" dirty="0" smtClean="0"/>
              <a:t>look</a:t>
            </a:r>
          </a:p>
          <a:p>
            <a:pPr lvl="0">
              <a:lnSpc>
                <a:spcPct val="110000"/>
              </a:lnSpc>
            </a:pPr>
            <a:r>
              <a:rPr lang="en-HK" sz="1600" dirty="0" smtClean="0"/>
              <a:t>Classic </a:t>
            </a:r>
            <a:r>
              <a:rPr lang="en-HK" sz="1600" dirty="0"/>
              <a:t>personalities focus on elegant, well-fitted, tailored clothing </a:t>
            </a:r>
            <a:r>
              <a:rPr lang="en-HK" sz="1600" dirty="0" smtClean="0"/>
              <a:t>styles</a:t>
            </a:r>
          </a:p>
          <a:p>
            <a:pPr lvl="0">
              <a:lnSpc>
                <a:spcPct val="110000"/>
              </a:lnSpc>
            </a:pPr>
            <a:r>
              <a:rPr lang="en-HK" sz="1600" dirty="0" smtClean="0"/>
              <a:t>Creative personalities </a:t>
            </a:r>
            <a:r>
              <a:rPr lang="en-HK" sz="1600" dirty="0"/>
              <a:t>tend to use a variety of clothing items in different combination to </a:t>
            </a:r>
            <a:r>
              <a:rPr lang="en-HK" sz="1600" dirty="0" smtClean="0"/>
              <a:t>reflect the mood </a:t>
            </a:r>
            <a:r>
              <a:rPr lang="en-HK" sz="1600" dirty="0"/>
              <a:t>and show </a:t>
            </a:r>
            <a:r>
              <a:rPr lang="en-HK" sz="1600" dirty="0" smtClean="0"/>
              <a:t>taste</a:t>
            </a:r>
            <a:endParaRPr lang="en-HK" sz="1600" dirty="0"/>
          </a:p>
          <a:p>
            <a:pPr lvl="0">
              <a:lnSpc>
                <a:spcPct val="110000"/>
              </a:lnSpc>
            </a:pPr>
            <a:r>
              <a:rPr lang="en-HK" sz="1600" dirty="0"/>
              <a:t>When clothing is selected well to express </a:t>
            </a:r>
            <a:r>
              <a:rPr lang="en-HK" sz="1600" dirty="0" smtClean="0"/>
              <a:t>personality</a:t>
            </a:r>
            <a:r>
              <a:rPr lang="en-HK" sz="1600" dirty="0"/>
              <a:t>, it could enhance </a:t>
            </a:r>
            <a:r>
              <a:rPr lang="en-HK" sz="1600" dirty="0" smtClean="0"/>
              <a:t>self </a:t>
            </a:r>
            <a:r>
              <a:rPr lang="en-HK" sz="1600" dirty="0"/>
              <a:t>confidence, self-acceptance and </a:t>
            </a:r>
            <a:r>
              <a:rPr lang="en-HK" sz="1600" dirty="0" smtClean="0"/>
              <a:t>self-esteem</a:t>
            </a:r>
            <a:endParaRPr lang="en-HK" sz="1600" dirty="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8773E-7566-3D4A-A53E-DE0D184AE8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712" y="1028699"/>
            <a:ext cx="3238784" cy="48521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C99B05-AD82-8643-B194-B6DCA8DC2403}"/>
              </a:ext>
            </a:extLst>
          </p:cNvPr>
          <p:cNvSpPr/>
          <p:nvPr/>
        </p:nvSpPr>
        <p:spPr>
          <a:xfrm>
            <a:off x="5313557" y="658494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>
                <a:solidFill>
                  <a:srgbClr val="222222"/>
                </a:solidFill>
                <a:latin typeface="Arial" panose="020B0604020202020204" pitchFamily="34" charset="0"/>
              </a:rPr>
              <a:t>Reference from Marshall (2012). Marshall, S. G. (2012). </a:t>
            </a:r>
            <a:r>
              <a:rPr lang="en-GB" sz="900" i="1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580EB4-4743-5B45-8531-1A8380164955}"/>
              </a:ext>
            </a:extLst>
          </p:cNvPr>
          <p:cNvSpPr/>
          <p:nvPr/>
        </p:nvSpPr>
        <p:spPr>
          <a:xfrm>
            <a:off x="9542484" y="6415377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altLang="zh-TW" sz="800" i="1" dirty="0" err="1" smtClean="0">
                <a:solidFill>
                  <a:schemeClr val="bg1"/>
                </a:solidFill>
              </a:rPr>
              <a:t>P</a:t>
            </a:r>
            <a:r>
              <a:rPr lang="en-US" sz="800" i="1" dirty="0" err="1" smtClean="0">
                <a:solidFill>
                  <a:schemeClr val="bg1"/>
                </a:solidFill>
              </a:rPr>
              <a:t>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1005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246C6-755B-1743-B84F-BECCF50B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03" y="3741789"/>
            <a:ext cx="4685857" cy="1465973"/>
          </a:xfrm>
        </p:spPr>
        <p:txBody>
          <a:bodyPr anchor="t">
            <a:normAutofit/>
          </a:bodyPr>
          <a:lstStyle/>
          <a:p>
            <a:r>
              <a:rPr lang="en-US" sz="2800" dirty="0"/>
              <a:t>Attitudes &amp; Clothing choices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50C20-3078-9B4B-B632-70BCC827E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92010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B5F67-F0B2-A346-A563-664C32CD3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262" y="3713415"/>
            <a:ext cx="7124736" cy="235210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HK" sz="1600" dirty="0"/>
              <a:t>Attitude refers to a person’s mood, opinion or </a:t>
            </a:r>
            <a:r>
              <a:rPr lang="en-HK" sz="1600" dirty="0" smtClean="0"/>
              <a:t>disposition </a:t>
            </a:r>
            <a:endParaRPr lang="en-HK" sz="1600" dirty="0"/>
          </a:p>
          <a:p>
            <a:pPr>
              <a:lnSpc>
                <a:spcPct val="110000"/>
              </a:lnSpc>
            </a:pPr>
            <a:r>
              <a:rPr lang="en-HK" sz="1600" dirty="0"/>
              <a:t>It is highly </a:t>
            </a:r>
            <a:r>
              <a:rPr lang="en-HK" sz="1600" dirty="0" smtClean="0"/>
              <a:t>individual</a:t>
            </a:r>
            <a:endParaRPr lang="en-HK" sz="1600" dirty="0"/>
          </a:p>
          <a:p>
            <a:pPr>
              <a:lnSpc>
                <a:spcPct val="110000"/>
              </a:lnSpc>
            </a:pPr>
            <a:r>
              <a:rPr lang="en-HK" sz="1600" dirty="0"/>
              <a:t>Attitude about clothing tends to focus on comfort, utility, </a:t>
            </a:r>
            <a:r>
              <a:rPr lang="en-HK" sz="1600" dirty="0" smtClean="0"/>
              <a:t>conformity, economy</a:t>
            </a:r>
            <a:r>
              <a:rPr lang="en-HK" sz="1600" dirty="0"/>
              <a:t>, fashion, self-expression and </a:t>
            </a:r>
            <a:r>
              <a:rPr lang="en-HK" sz="1600" dirty="0" smtClean="0"/>
              <a:t>status, </a:t>
            </a:r>
            <a:r>
              <a:rPr lang="en-HK" sz="1600" dirty="0"/>
              <a:t>that could be reflected by apparel choice</a:t>
            </a:r>
          </a:p>
          <a:p>
            <a:pPr>
              <a:lnSpc>
                <a:spcPct val="110000"/>
              </a:lnSpc>
            </a:pPr>
            <a:r>
              <a:rPr lang="en-HK" sz="1600" dirty="0"/>
              <a:t>An effective choice of clothing could gain status and </a:t>
            </a:r>
            <a:r>
              <a:rPr lang="en-HK" sz="1600" dirty="0" smtClean="0"/>
              <a:t>recognition </a:t>
            </a:r>
            <a:r>
              <a:rPr lang="en-HK" sz="1600" dirty="0"/>
              <a:t>which enhance self image and self </a:t>
            </a:r>
            <a:r>
              <a:rPr lang="en-HK" sz="1600" dirty="0" smtClean="0"/>
              <a:t>esteem.</a:t>
            </a:r>
            <a:endParaRPr lang="en-HK" sz="1600" dirty="0"/>
          </a:p>
          <a:p>
            <a:pPr>
              <a:lnSpc>
                <a:spcPct val="110000"/>
              </a:lnSpc>
            </a:pPr>
            <a:endParaRPr lang="en-HK" sz="1800" dirty="0"/>
          </a:p>
          <a:p>
            <a:pPr marL="0" indent="0">
              <a:lnSpc>
                <a:spcPct val="110000"/>
              </a:lnSpc>
              <a:buNone/>
            </a:pPr>
            <a:endParaRPr lang="en-HK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AAAFFD-A735-594C-8AAA-62A7AD2891F0}"/>
              </a:ext>
            </a:extLst>
          </p:cNvPr>
          <p:cNvSpPr/>
          <p:nvPr/>
        </p:nvSpPr>
        <p:spPr>
          <a:xfrm>
            <a:off x="5313557" y="6584943"/>
            <a:ext cx="10468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Reference from Marshall (2012). Marshall, S. G. (2012). </a:t>
            </a:r>
            <a:r>
              <a:rPr lang="en-GB" sz="900" i="1" dirty="0">
                <a:solidFill>
                  <a:srgbClr val="222222"/>
                </a:solidFill>
                <a:latin typeface="Arial" panose="020B0604020202020204" pitchFamily="34" charset="0"/>
              </a:rPr>
              <a:t>Individuality in clothing selection and personal appearance</a:t>
            </a:r>
            <a:r>
              <a:rPr lang="en-GB" sz="900" dirty="0">
                <a:solidFill>
                  <a:srgbClr val="222222"/>
                </a:solidFill>
                <a:latin typeface="Arial" panose="020B0604020202020204" pitchFamily="34" charset="0"/>
              </a:rPr>
              <a:t>. Prentice Hall.</a:t>
            </a:r>
            <a:endParaRPr lang="en-US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84D96A-D7EE-BE43-A31B-A14F2BCF5788}"/>
              </a:ext>
            </a:extLst>
          </p:cNvPr>
          <p:cNvSpPr/>
          <p:nvPr/>
        </p:nvSpPr>
        <p:spPr>
          <a:xfrm>
            <a:off x="9542484" y="6415377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altLang="zh-TW" sz="800" i="1" dirty="0" err="1" smtClean="0">
                <a:solidFill>
                  <a:schemeClr val="bg1"/>
                </a:solidFill>
              </a:rPr>
              <a:t>P</a:t>
            </a:r>
            <a:r>
              <a:rPr lang="en-US" sz="800" i="1" dirty="0" err="1" smtClean="0">
                <a:solidFill>
                  <a:schemeClr val="bg1"/>
                </a:solidFill>
              </a:rPr>
              <a:t>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9873768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630</Words>
  <Application>Microsoft Office PowerPoint</Application>
  <PresentationFormat>寬螢幕</PresentationFormat>
  <Paragraphs>55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Avenir Next LT Pro</vt:lpstr>
      <vt:lpstr>Avenir Next LT Pro Light</vt:lpstr>
      <vt:lpstr>Arial</vt:lpstr>
      <vt:lpstr>Calibri</vt:lpstr>
      <vt:lpstr>GradientRiseVTI</vt:lpstr>
      <vt:lpstr>Appearance and clothing psychology</vt:lpstr>
      <vt:lpstr>SOCIO-Psychological dynamics   in clothing to enhance confidence, self-acceptance and self-esteem</vt:lpstr>
      <vt:lpstr>Your appearance tells NON-VERBAL Communication</vt:lpstr>
      <vt:lpstr>Clothing SymbolS</vt:lpstr>
      <vt:lpstr>IMPRESSION FORMATION</vt:lpstr>
      <vt:lpstr>Individuality</vt:lpstr>
      <vt:lpstr>self-image &amp; PErsonality</vt:lpstr>
      <vt:lpstr>Attitudes &amp; Clothing choices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Appearance and clothing psychology</dc:title>
  <dc:creator>Travis Li</dc:creator>
  <cp:lastModifiedBy>POON, Suk-mei Cindy</cp:lastModifiedBy>
  <cp:revision>24</cp:revision>
  <dcterms:created xsi:type="dcterms:W3CDTF">2020-11-24T04:46:45Z</dcterms:created>
  <dcterms:modified xsi:type="dcterms:W3CDTF">2021-09-21T03:14:52Z</dcterms:modified>
</cp:coreProperties>
</file>