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5"/>
  </p:notesMasterIdLst>
  <p:handoutMasterIdLst>
    <p:handoutMasterId r:id="rId36"/>
  </p:handoutMasterIdLst>
  <p:sldIdLst>
    <p:sldId id="256" r:id="rId5"/>
    <p:sldId id="258" r:id="rId6"/>
    <p:sldId id="272" r:id="rId7"/>
    <p:sldId id="273" r:id="rId8"/>
    <p:sldId id="303" r:id="rId9"/>
    <p:sldId id="275" r:id="rId10"/>
    <p:sldId id="287" r:id="rId11"/>
    <p:sldId id="288" r:id="rId12"/>
    <p:sldId id="289" r:id="rId13"/>
    <p:sldId id="304" r:id="rId14"/>
    <p:sldId id="291" r:id="rId15"/>
    <p:sldId id="290" r:id="rId16"/>
    <p:sldId id="276" r:id="rId17"/>
    <p:sldId id="292" r:id="rId18"/>
    <p:sldId id="293" r:id="rId19"/>
    <p:sldId id="305" r:id="rId20"/>
    <p:sldId id="277" r:id="rId21"/>
    <p:sldId id="295" r:id="rId22"/>
    <p:sldId id="300" r:id="rId23"/>
    <p:sldId id="301" r:id="rId24"/>
    <p:sldId id="296" r:id="rId25"/>
    <p:sldId id="299" r:id="rId26"/>
    <p:sldId id="306" r:id="rId27"/>
    <p:sldId id="302" r:id="rId28"/>
    <p:sldId id="278" r:id="rId29"/>
    <p:sldId id="309" r:id="rId30"/>
    <p:sldId id="308" r:id="rId31"/>
    <p:sldId id="307" r:id="rId32"/>
    <p:sldId id="279" r:id="rId33"/>
    <p:sldId id="294" r:id="rId34"/>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66FFFF"/>
    <a:srgbClr val="FF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71" autoAdjust="0"/>
    <p:restoredTop sz="94492" autoAdjust="0"/>
  </p:normalViewPr>
  <p:slideViewPr>
    <p:cSldViewPr>
      <p:cViewPr varScale="1">
        <p:scale>
          <a:sx n="92" d="100"/>
          <a:sy n="92" d="100"/>
        </p:scale>
        <p:origin x="84" y="7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HK"/>
        </a:p>
      </c:txPr>
    </c:title>
    <c:autoTitleDeleted val="0"/>
    <c:plotArea>
      <c:layout/>
      <c:barChart>
        <c:barDir val="col"/>
        <c:grouping val="clustered"/>
        <c:varyColors val="0"/>
        <c:ser>
          <c:idx val="0"/>
          <c:order val="0"/>
          <c:tx>
            <c:strRef>
              <c:f>Sheet1!$B$1</c:f>
              <c:strCache>
                <c:ptCount val="1"/>
                <c:pt idx="0">
                  <c:v>Percentage of Nutrient (By Weight) in a Whole Egg</c:v>
                </c:pt>
              </c:strCache>
            </c:strRef>
          </c:tx>
          <c:spPr>
            <a:solidFill>
              <a:schemeClr val="accent1"/>
            </a:solidFill>
            <a:ln>
              <a:noFill/>
            </a:ln>
            <a:effectLst/>
          </c:spPr>
          <c:invertIfNegative val="0"/>
          <c:cat>
            <c:strRef>
              <c:f>Sheet1!$A$2:$A$8</c:f>
              <c:strCache>
                <c:ptCount val="7"/>
                <c:pt idx="0">
                  <c:v>Water</c:v>
                </c:pt>
                <c:pt idx="1">
                  <c:v>Protein</c:v>
                </c:pt>
                <c:pt idx="2">
                  <c:v>Total Lipids</c:v>
                </c:pt>
                <c:pt idx="3">
                  <c:v>Carbohydrates</c:v>
                </c:pt>
                <c:pt idx="4">
                  <c:v>Vitamins</c:v>
                </c:pt>
                <c:pt idx="5">
                  <c:v>Minerals</c:v>
                </c:pt>
                <c:pt idx="6">
                  <c:v>Cholesterol</c:v>
                </c:pt>
              </c:strCache>
            </c:strRef>
          </c:cat>
          <c:val>
            <c:numRef>
              <c:f>Sheet1!$B$2:$B$8</c:f>
              <c:numCache>
                <c:formatCode>0.00%</c:formatCode>
                <c:ptCount val="7"/>
                <c:pt idx="0">
                  <c:v>0.75800000000000001</c:v>
                </c:pt>
                <c:pt idx="1">
                  <c:v>0.125</c:v>
                </c:pt>
                <c:pt idx="2">
                  <c:v>9.5000000000000001E-2</c:v>
                </c:pt>
                <c:pt idx="3">
                  <c:v>1.0999999999999999E-2</c:v>
                </c:pt>
                <c:pt idx="4">
                  <c:v>3.0000000000000001E-3</c:v>
                </c:pt>
                <c:pt idx="5">
                  <c:v>5.0000000000000001E-3</c:v>
                </c:pt>
                <c:pt idx="6">
                  <c:v>4.0000000000000001E-3</c:v>
                </c:pt>
              </c:numCache>
            </c:numRef>
          </c:val>
          <c:extLst xmlns:c16r2="http://schemas.microsoft.com/office/drawing/2015/06/chart">
            <c:ext xmlns:c16="http://schemas.microsoft.com/office/drawing/2014/chart" uri="{C3380CC4-5D6E-409C-BE32-E72D297353CC}">
              <c16:uniqueId val="{00000000-F9D8-415E-8D2E-9196A77F2111}"/>
            </c:ext>
          </c:extLst>
        </c:ser>
        <c:dLbls>
          <c:showLegendKey val="0"/>
          <c:showVal val="0"/>
          <c:showCatName val="0"/>
          <c:showSerName val="0"/>
          <c:showPercent val="0"/>
          <c:showBubbleSize val="0"/>
        </c:dLbls>
        <c:gapWidth val="219"/>
        <c:overlap val="-27"/>
        <c:axId val="195379928"/>
        <c:axId val="195380320"/>
      </c:barChart>
      <c:catAx>
        <c:axId val="195379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HK"/>
          </a:p>
        </c:txPr>
        <c:crossAx val="195380320"/>
        <c:crosses val="autoZero"/>
        <c:auto val="1"/>
        <c:lblAlgn val="ctr"/>
        <c:lblOffset val="100"/>
        <c:noMultiLvlLbl val="0"/>
      </c:catAx>
      <c:valAx>
        <c:axId val="1953803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HK"/>
          </a:p>
        </c:txPr>
        <c:crossAx val="195379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H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Percentage</a:t>
            </a:r>
            <a:r>
              <a:rPr lang="en-US" baseline="0" dirty="0"/>
              <a:t> of Constituents (By Weight) </a:t>
            </a:r>
            <a:br>
              <a:rPr lang="en-US" baseline="0" dirty="0"/>
            </a:br>
            <a:r>
              <a:rPr lang="en-US" baseline="0" dirty="0"/>
              <a:t>Found in Egg White and Egg Yolk</a:t>
            </a:r>
            <a:endParaRPr lang="en-US" dirty="0"/>
          </a:p>
        </c:rich>
      </c:tx>
      <c:layout>
        <c:manualLayout>
          <c:xMode val="edge"/>
          <c:yMode val="edge"/>
          <c:x val="0.2187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HK"/>
        </a:p>
      </c:txPr>
    </c:title>
    <c:autoTitleDeleted val="0"/>
    <c:plotArea>
      <c:layout/>
      <c:barChart>
        <c:barDir val="col"/>
        <c:grouping val="clustered"/>
        <c:varyColors val="0"/>
        <c:ser>
          <c:idx val="0"/>
          <c:order val="0"/>
          <c:tx>
            <c:strRef>
              <c:f>Sheet1!$B$1</c:f>
              <c:strCache>
                <c:ptCount val="1"/>
                <c:pt idx="0">
                  <c:v>Egg 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HK"/>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Lipid</c:v>
                </c:pt>
                <c:pt idx="1">
                  <c:v>Cholesterol</c:v>
                </c:pt>
                <c:pt idx="2">
                  <c:v>Water</c:v>
                </c:pt>
              </c:strCache>
            </c:strRef>
          </c:cat>
          <c:val>
            <c:numRef>
              <c:f>Sheet1!$B$2:$B$4</c:f>
              <c:numCache>
                <c:formatCode>0%</c:formatCode>
                <c:ptCount val="3"/>
                <c:pt idx="0" formatCode="0.00%">
                  <c:v>1.2999999999999999E-2</c:v>
                </c:pt>
                <c:pt idx="1">
                  <c:v>0</c:v>
                </c:pt>
                <c:pt idx="2" formatCode="0.00%">
                  <c:v>0.76500000000000001</c:v>
                </c:pt>
              </c:numCache>
            </c:numRef>
          </c:val>
          <c:extLst xmlns:c16r2="http://schemas.microsoft.com/office/drawing/2015/06/chart">
            <c:ext xmlns:c16="http://schemas.microsoft.com/office/drawing/2014/chart" uri="{C3380CC4-5D6E-409C-BE32-E72D297353CC}">
              <c16:uniqueId val="{00000000-F579-4733-816A-2142ED8E6ADF}"/>
            </c:ext>
          </c:extLst>
        </c:ser>
        <c:ser>
          <c:idx val="1"/>
          <c:order val="1"/>
          <c:tx>
            <c:strRef>
              <c:f>Sheet1!$C$1</c:f>
              <c:strCache>
                <c:ptCount val="1"/>
                <c:pt idx="0">
                  <c:v>Egg Yolk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H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 Lipid</c:v>
                </c:pt>
                <c:pt idx="1">
                  <c:v>Cholesterol</c:v>
                </c:pt>
                <c:pt idx="2">
                  <c:v>Water</c:v>
                </c:pt>
              </c:strCache>
            </c:strRef>
          </c:cat>
          <c:val>
            <c:numRef>
              <c:f>Sheet1!$C$2:$C$4</c:f>
              <c:numCache>
                <c:formatCode>0%</c:formatCode>
                <c:ptCount val="3"/>
                <c:pt idx="0" formatCode="0.00%">
                  <c:v>0.98699999999999999</c:v>
                </c:pt>
                <c:pt idx="1">
                  <c:v>1</c:v>
                </c:pt>
                <c:pt idx="2" formatCode="0.00%">
                  <c:v>0.23499999999999999</c:v>
                </c:pt>
              </c:numCache>
            </c:numRef>
          </c:val>
          <c:extLst xmlns:c16r2="http://schemas.microsoft.com/office/drawing/2015/06/chart">
            <c:ext xmlns:c16="http://schemas.microsoft.com/office/drawing/2014/chart" uri="{C3380CC4-5D6E-409C-BE32-E72D297353CC}">
              <c16:uniqueId val="{00000001-F579-4733-816A-2142ED8E6ADF}"/>
            </c:ext>
          </c:extLst>
        </c:ser>
        <c:dLbls>
          <c:showLegendKey val="0"/>
          <c:showVal val="0"/>
          <c:showCatName val="0"/>
          <c:showSerName val="0"/>
          <c:showPercent val="0"/>
          <c:showBubbleSize val="0"/>
        </c:dLbls>
        <c:gapWidth val="219"/>
        <c:overlap val="-27"/>
        <c:axId val="233506000"/>
        <c:axId val="233506392"/>
      </c:barChart>
      <c:catAx>
        <c:axId val="23350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HK"/>
          </a:p>
        </c:txPr>
        <c:crossAx val="233506392"/>
        <c:crosses val="autoZero"/>
        <c:auto val="1"/>
        <c:lblAlgn val="ctr"/>
        <c:lblOffset val="100"/>
        <c:noMultiLvlLbl val="0"/>
      </c:catAx>
      <c:valAx>
        <c:axId val="2335063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HK"/>
          </a:p>
        </c:txPr>
        <c:crossAx val="233506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HK"/>
        </a:p>
      </c:txPr>
    </c:legend>
    <c:plotVisOnly val="1"/>
    <c:dispBlanksAs val="gap"/>
    <c:showDLblsOverMax val="0"/>
  </c:chart>
  <c:spPr>
    <a:noFill/>
    <a:ln>
      <a:noFill/>
    </a:ln>
    <a:effectLst/>
  </c:spPr>
  <c:txPr>
    <a:bodyPr/>
    <a:lstStyle/>
    <a:p>
      <a:pPr>
        <a:defRPr/>
      </a:pPr>
      <a:endParaRPr lang="zh-H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1/15/2018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03T17:39:17.649"/>
    </inkml:context>
    <inkml:brush xml:id="br0">
      <inkml:brushProperty name="width" value="0.06667" units="cm"/>
      <inkml:brushProperty name="height" value="0.06667" units="cm"/>
      <inkml:brushProperty name="color" value="#F6630D"/>
      <inkml:brushProperty name="ignorePressure" value="1"/>
    </inkml:brush>
    <inkml:brush xml:id="br1">
      <inkml:brushProperty name="width" value="0.06667" units="cm"/>
      <inkml:brushProperty name="height" value="0.06667" units="cm"/>
      <inkml:brushProperty name="color" value="#FDD180"/>
      <inkml:brushProperty name="ignorePressure" value="1"/>
    </inkml:brush>
    <inkml:brush xml:id="br2">
      <inkml:brushProperty name="width" value="0.06667" units="cm"/>
      <inkml:brushProperty name="height" value="0.06667" units="cm"/>
      <inkml:brushProperty name="color" value="#FFCC99"/>
      <inkml:brushProperty name="ignorePressure" value="1"/>
    </inkml:brush>
  </inkml:definitions>
  <inkml:trace contextRef="#ctx0" brushRef="#br0">3513 10771,'0'5,"0"-4,0-1,0-1,0-1,0 6,0 1,0 0,-5-5,-1-3,-5-1,-4 0,-10 1,-10-3,-18-11,-13-12,-10-9,-11-14,-5-6,-1-4,7 0,-2-3,1-6,-9-8,-7-15,-4-11,2-9,-1-11,0-6,-5-10,1-4,1-10,0-12,5-5,6-2,0-4,8 0,1-3,0 2,3-7,1-4,0-3,7-7,-3-1,2 0,2 2,-1-3,4-1,4 3,6-4,8 1,10 3,12-8,7 4,8-2,8-3,5 2,4 2,7-5,3-5,9 1,16-5,16-3,14-2,11 5,6 3,9 8,12 8,8 5,14 7,4 12,5 13,3 11,2 2,1 8,5 10,2 9,0 15,3 12,0 13,3 12,4 8,4 10,3 9,-3 8,0 10,1 9,7 7,7 11,7 10,10 7,6 5,2 4,0 2,-1 5,-1 7,-6 9,-12 3,-4 9,-7 14,-10 8,-9 4,0 10,-2 7,-8 10,-4 8,-6 2,-6 4,-11 2,-9 4,-4 1,-4 7,-5 1,-8 10,-8 2,-4-2,-8 1,-5 2,-8 3,-8 7,-1 3,-2 6,-9 0,-4 0,-10-3,-9-3,0-1,-6-2,-3-1,-6 0,-10-1,-7 5,-9 6,-2 0,-5 1,0-4,-2 3,-3-1,-3-6,-2-9,-2-8,4-7,0-3,1 1,-2 0,-2-1,0-1,-6 4,-7 1,-6 3,-5 0,-4-2,3-7,1-8,-2-4,0-4,3-5,1 1,-1-11,3-4,-1-3,-1-3,3 0,0-3,-3 1,3-7,-1-4,-2-3,2-6,0-2,2-5,5-9,-1-1,-4-1,2-6,3-3,3-5,3-6,2-4,2-4,-4-2,4-2,2 0,-5-5,0-2,4-3,2-1,2-3,-2 1,5-2,1-2,-1-4,-2-2,3-3,0 4,-1 1,3 0,-1-7,3-2,5-1,-2 0,2 1,3 0,2-3,-2-1,0-4,-4 0,-4 2,0-2,3 0,-1-2,6 1,10 2</inkml:trace>
  <inkml:trace contextRef="#ctx0" brushRef="#br1" timeOffset="1">3540 10606,'0'5,"0"-4,0-1,0-1,0 0,0 4,0 2,0 0,-4-5,-2-3,-4-1,-5 0,-8 2,-10-5,-16-9,-14-12,-8-10,-11-11,-4-8,-1-3,6 1,-1-5,0-4,-8-9,-7-15,-3-9,1-10,0-9,-1-8,-5-8,2-4,1-11,0-10,4-7,6 0,1-5,6 0,1-2,1 2,2-7,1-5,1-2,5-6,-2-2,3 1,0 0,0-2,3 0,5 2,4-3,9 0,9 3,11-8,6 4,9-1,7-3,4 1,4 2,7-5,2-4,9 0,15-4,15-3,13-1,10 4,7 1,7 10,12 8,8 3,12 8,4 12,5 12,2 10,3 3,1 8,4 9,-57 60</inkml:trace>
  <inkml:trace contextRef="#ctx0" brushRef="#br1" timeOffset="2">1791 805,'55'-49,"80"-56,5 13,-1 11,2 12,5 8,3 9,3 10,-2 7,-1 10,1 8,6 8,8 10,6 9,9 8,6 5,2 3,0 2,-1 5,-2 6,-4 10,-12 2,-4 9,-7 14,-8 7,-8 4,-2 10,-2 7,-7 9,-102-85</inkml:trace>
  <inkml:trace contextRef="#ctx0" brushRef="#br1" timeOffset="3">6293 1085,'2'2</inkml:trace>
  <inkml:trace contextRef="#ctx0" brushRef="#br1" timeOffset="4">6300 1092,'3'2</inkml:trace>
  <inkml:trace contextRef="#ctx0" brushRef="#br1" timeOffset="5">6307 1099,'3'2</inkml:trace>
  <inkml:trace contextRef="#ctx0" brushRef="#br1" timeOffset="6">6314 1105,'5'4</inkml:trace>
  <inkml:trace contextRef="#ctx0" brushRef="#br1" timeOffset="7">6322 1113,'65'61,"56"60,-5 4,-10 2,-10 4,-3 1,-4 6,-5 2,-6 9,-10 2,-1-1,-9 0,-5 2,-7 3,-7 7,-1 2,-3 7,-8 0,-3-1,-11-2,-7-3,0-2,-6-1,-3-1,-5 0,-10-1,-7 4,-7 7,-3 0,-5 0,1-3,-2 3,-3-2,-3-5,-2-9,-2-8,4-6,1-4,-1 2,-1-1,-1 0,-1-1,-6 4,-5-1,-7 5,-4 0,-4-3,3-6,0-9,0-2,-2-5,4-5,0 1,0-10,2-5,0-1,0-4,1-1,0-2,-3 1,3-6,0-5,-3-2,3-7,-1-1,3-5,4-9,-1-1,-3-1,1-6,3-2,3-6,2-4,3-6,1-2,-3-3,3-2,2 0,-3-5,-2-1,5-5,1 1,2-3,-1 1,4-2,0-3,0-3,-2-3,3-1,0 3,-1 1,2-1,0-6,3-2,4-1,-1 0,1 1,3 1,2-4,-2-1,0-3,-3-1,-4 2,-1-2,4 1,-2-3,7 1,8 3</inkml:trace>
  <inkml:trace contextRef="#ctx0" brushRef="#br1" timeOffset="8">3567 10355,'0'4,"0"-2,0-3,0 0,0 0,0 4,0 2,0 0,-4-5,-2-3,-3-1,-5 1,-8 0,-9-3,-16-10,-12-10,-8-10,-10-12,-4-7,-1-2,5 0,0-4,-1-5,-6-8,-7-13,-4-10,2-10,-1-9,0-6,-5-9,2-4,0-9,2-11,3-6,5 0,0-5,8 0,0-2,1 1,1-6,2-4,0-2,6-6,-3-2,2 0,2 1,-1-2,3 0,5 1,4-2,7 0,9 3,11-7,6 2,8 0,6-3,5 1,3 3,7-6,1-4,9 1,14-5,15-3,12 0,9 3,6 2,8 10,10 6,8 4,12 7,3 12,5 11,2 10,2 3,-115 132</inkml:trace>
  <inkml:trace contextRef="#ctx0" brushRef="#br1" timeOffset="9">6321 1373,'44'45,"65"74,-9 4,-9 2,-3 2,-5 5,-3 3,-7 8,-8 2,-3-2,-7 1,-5 3,-7 1,-6 7,-1 4,-3 4,-7 2,-4-2,-9-2,-8-3,0-1,-5-1,-2-2,-6 0,-9 0,-6 4,-7 6,-4 1,-3-2,0-2,-2 3,-2-1,-3-7,-3-7,0-7,2-7,1-4,0 2,-1 1,-1-2,-1-1,-6 4,-5 0,-6 4,-4 0,-3-2,2-7,0-7,0-4,-1-4,3-5,0 2,0-10,3-5,-1-1,-1-5,2 1,-1-3,-1 2,2-7,-1-4,-1-3,1-6,1-1,1-4,4-10,0 0,-3-1,1-6,2-3,3-4,3-5,2-4,1-5,-3-1,3-1,2-2,-3-3,-2-2,5-4,1 0,1-3,0 1,4-1,0-4,-1-2,-1-2,3-3,-1 4,-1 0,3 0,0-5,2-3,4-1,-1 0,1 1,3 1,2-3,-2-2,0-3,-3 0,-5 1,2-1,1 0,0-2,5 0,8 3</inkml:trace>
  <inkml:trace contextRef="#ctx0" brushRef="#br2" timeOffset="10">1650 1267,'0'-1,"0"0,0-1,0 1,0 0,0 1,0-1,0 2,0 1,0 0,0-1,0 0,0-1,0 1,0-1,0 0,0 0,0 0,0 0,0 1,0 0,1 1,1 0,-1 0,1 0,-2 1,2 0,0 0,1 0,1 0,1 2,1 0,0 0,1 0,0 0,0 1,0-1,2 0,-1 0,1 0,-1-1,1 1,1 1,1-1,2-1,0 2,2-1,-1 1,0 1,1 0,0 0,0 0,1 0,0 0,0 0,2-1,-1 1,1 2,1-1,1 0,0 0,1-1,1-1,0 0,1-1,-1 0,-1 0,2 0,-1 1,2-1,0-1,1 0,-1-1,0 1,2 2,0-1,1 1,-2 0,1-1,-1-1,2 1,-1 0,2 0,-1 1,-1-1,0 1,2-2,0 1,1 1,1 0,0 0,-1 0,1-1,0 0,0-1,-2 0,2-1,0 1,-1 0,1 0,0 1,1-1,-1 1,0-1,0 1,-2 0,-1-2,2 0,0 2,0-2,2 0,0-1,0-1,1 1,1 1,-1 0,0 0,1 0,-1-1,-1 1,-1-2,0 0,0-1,0 1,0-1,1-1,1 0,0-1,0 1,-1 0,1 0,0 0,0 1,0-1,-1-1,0 1,-1-1,1 2,-2-1,0 1,1-1,-1-2,0 0,-1 0,-1 1,-1 1,1-1,1-1,0-1,1-1,-1 2,0 1,-1-1,0-1,2 1,-1 0,0 0,-1 0,-1 0,1-1,-1-1,1 0,-1 0,0 0,-2 0,1 2,-1-2,1 1,-1-1,0 1,1 0,-1 0,1 1,0 0,0 0,0-1,0 0,0 1,-1-1,1-1,-1 1,-1 1,1-2,-1 1,1-1,-2 1,1 1,-1-1,0 2,1-2,0 1,-1 0,0 0,0 0,-1 1,0-2,1 0,-1 0,-1 1,1-1,-1 0,0 1,-1-2,0 1,1 0,-1-1,0-1,1-1,0-1,1 0,-1 1,-1-1,0 1,0-1,-1 2,-1 0,0 2,-3-1,0 1,-3 0,0-1,-1 2,-2 0,-1 1,-1 1,-1 1,-1 0,0 0,-1 0,1 0,-2 1,-1-1,1 0,0 0,0 0,-1 0,0 0,-1 0,1 0,1 0,-1-1,2-1,0 1,2-2,4 0,4-2,5-2,-1 0,-3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1/15/2018</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1" y="1135746"/>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ctrTitle"/>
          </p:nvPr>
        </p:nvSpPr>
        <p:spPr>
          <a:xfrm>
            <a:off x="1371601" y="362396"/>
            <a:ext cx="6858000" cy="1676400"/>
          </a:xfrm>
        </p:spPr>
        <p:txBody>
          <a:bodyPr>
            <a:noAutofit/>
          </a:bodyPr>
          <a:lstStyle>
            <a:lvl1pPr>
              <a:lnSpc>
                <a:spcPct val="80000"/>
              </a:lnSpc>
              <a:defRPr sz="4500"/>
            </a:lvl1pPr>
          </a:lstStyle>
          <a:p>
            <a:r>
              <a:rPr lang="en-US"/>
              <a:t>Click to edit Master title style</a:t>
            </a:r>
            <a:endParaRPr/>
          </a:p>
        </p:txBody>
      </p:sp>
      <p:sp>
        <p:nvSpPr>
          <p:cNvPr id="3" name="Subtitle 2"/>
          <p:cNvSpPr>
            <a:spLocks noGrp="1"/>
          </p:cNvSpPr>
          <p:nvPr>
            <p:ph type="subTitle" idx="1"/>
          </p:nvPr>
        </p:nvSpPr>
        <p:spPr>
          <a:xfrm>
            <a:off x="1371601" y="2089595"/>
            <a:ext cx="6858000" cy="886344"/>
          </a:xfrm>
        </p:spPr>
        <p:txBody>
          <a:bodyPr>
            <a:normAutofit/>
          </a:bodyPr>
          <a:lstStyle>
            <a:lvl1pPr marL="0" indent="0" algn="l">
              <a:buNone/>
              <a:defRPr sz="2100">
                <a:solidFill>
                  <a:schemeClr val="accent1">
                    <a:lumMod val="75000"/>
                  </a:schemeClr>
                </a:solidFill>
              </a:defRPr>
            </a:lvl1pPr>
            <a:lvl2pPr marL="457120" indent="0" algn="ctr">
              <a:buNone/>
              <a:defRPr>
                <a:solidFill>
                  <a:schemeClr val="tx1">
                    <a:tint val="75000"/>
                  </a:schemeClr>
                </a:solidFill>
              </a:defRPr>
            </a:lvl2pPr>
            <a:lvl3pPr marL="914240" indent="0" algn="ctr">
              <a:buNone/>
              <a:defRPr>
                <a:solidFill>
                  <a:schemeClr val="tx1">
                    <a:tint val="75000"/>
                  </a:schemeClr>
                </a:solidFill>
              </a:defRPr>
            </a:lvl3pPr>
            <a:lvl4pPr marL="1371360" indent="0" algn="ctr">
              <a:buNone/>
              <a:defRPr>
                <a:solidFill>
                  <a:schemeClr val="tx1">
                    <a:tint val="75000"/>
                  </a:schemeClr>
                </a:solidFill>
              </a:defRPr>
            </a:lvl4pPr>
            <a:lvl5pPr marL="1828480" indent="0" algn="ctr">
              <a:buNone/>
              <a:defRPr>
                <a:solidFill>
                  <a:schemeClr val="tx1">
                    <a:tint val="75000"/>
                  </a:schemeClr>
                </a:solidFill>
              </a:defRPr>
            </a:lvl5pPr>
            <a:lvl6pPr marL="2285600" indent="0" algn="ctr">
              <a:buNone/>
              <a:defRPr>
                <a:solidFill>
                  <a:schemeClr val="tx1">
                    <a:tint val="75000"/>
                  </a:schemeClr>
                </a:solidFill>
              </a:defRPr>
            </a:lvl6pPr>
            <a:lvl7pPr marL="2742720"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6F165DA1-F092-4A5A-9F69-1EF40B6FB7B4}" type="datetime1">
              <a:rPr lang="en-US" smtClean="0"/>
              <a:t>1/15/2018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27F1D35-9243-41FD-BA8E-980E2587812A}" type="datetime1">
              <a:rPr lang="en-US" smtClean="0"/>
              <a:t>1/15/2018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056319" y="299320"/>
            <a:ext cx="1063300"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nvGrpSpPr>
          <p:cNvPr id="15" name="bottom graphic"/>
          <p:cNvGrpSpPr/>
          <p:nvPr/>
        </p:nvGrpSpPr>
        <p:grpSpPr>
          <a:xfrm>
            <a:off x="0" y="5395520"/>
            <a:ext cx="9144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sp>
        <p:nvSpPr>
          <p:cNvPr id="2" name="Vertical Title 1"/>
          <p:cNvSpPr>
            <a:spLocks noGrp="1"/>
          </p:cNvSpPr>
          <p:nvPr>
            <p:ph type="title" orient="vert"/>
          </p:nvPr>
        </p:nvSpPr>
        <p:spPr>
          <a:xfrm>
            <a:off x="7315200" y="1150517"/>
            <a:ext cx="1371600"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1150517"/>
            <a:ext cx="6172200"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E2DBD13-C831-4DE0-A3A7-F77582D1123B}" type="datetime1">
              <a:rPr lang="en-US" smtClean="0"/>
              <a:t>1/15/2018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48A6B2-98CC-46CB-8F93-A926F1841F33}" type="datetime1">
              <a:rPr lang="en-US" smtClean="0"/>
              <a:t>1/15/2018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1" y="3124415"/>
            <a:ext cx="1217066"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nvGrpSpPr>
          <p:cNvPr id="19" name="bottom graphic"/>
          <p:cNvGrpSpPr/>
          <p:nvPr/>
        </p:nvGrpSpPr>
        <p:grpSpPr>
          <a:xfrm>
            <a:off x="0" y="5409219"/>
            <a:ext cx="9144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sp>
        <p:nvSpPr>
          <p:cNvPr id="2" name="Title 1"/>
          <p:cNvSpPr>
            <a:spLocks noGrp="1"/>
          </p:cNvSpPr>
          <p:nvPr>
            <p:ph type="title"/>
          </p:nvPr>
        </p:nvSpPr>
        <p:spPr>
          <a:xfrm>
            <a:off x="1371601" y="1932521"/>
            <a:ext cx="6858000" cy="2105367"/>
          </a:xfrm>
        </p:spPr>
        <p:txBody>
          <a:bodyPr anchor="b">
            <a:normAutofit/>
          </a:bodyPr>
          <a:lstStyle>
            <a:lvl1pPr algn="l">
              <a:defRPr sz="4500" b="0" cap="none" baseline="0"/>
            </a:lvl1pPr>
          </a:lstStyle>
          <a:p>
            <a:r>
              <a:rPr lang="en-US"/>
              <a:t>Click to edit Master title style</a:t>
            </a:r>
            <a:endParaRPr/>
          </a:p>
        </p:txBody>
      </p:sp>
      <p:sp>
        <p:nvSpPr>
          <p:cNvPr id="3" name="Text Placeholder 2"/>
          <p:cNvSpPr>
            <a:spLocks noGrp="1"/>
          </p:cNvSpPr>
          <p:nvPr>
            <p:ph type="body" idx="1"/>
          </p:nvPr>
        </p:nvSpPr>
        <p:spPr>
          <a:xfrm>
            <a:off x="1371601" y="4084267"/>
            <a:ext cx="6858000" cy="933297"/>
          </a:xfrm>
        </p:spPr>
        <p:txBody>
          <a:bodyPr anchor="t">
            <a:normAutofit/>
          </a:bodyPr>
          <a:lstStyle>
            <a:lvl1pPr marL="0" indent="0">
              <a:buNone/>
              <a:defRPr sz="2100">
                <a:solidFill>
                  <a:schemeClr val="accent1">
                    <a:lumMod val="75000"/>
                  </a:schemeClr>
                </a:solidFill>
              </a:defRPr>
            </a:lvl1pPr>
            <a:lvl2pPr marL="457120" indent="0">
              <a:buNone/>
              <a:defRPr sz="1800">
                <a:solidFill>
                  <a:schemeClr val="tx1">
                    <a:tint val="75000"/>
                  </a:schemeClr>
                </a:solidFill>
              </a:defRPr>
            </a:lvl2pPr>
            <a:lvl3pPr marL="914240" indent="0">
              <a:buNone/>
              <a:defRPr sz="1575">
                <a:solidFill>
                  <a:schemeClr val="tx1">
                    <a:tint val="75000"/>
                  </a:schemeClr>
                </a:solidFill>
              </a:defRPr>
            </a:lvl3pPr>
            <a:lvl4pPr marL="1371360" indent="0">
              <a:buNone/>
              <a:defRPr sz="1425">
                <a:solidFill>
                  <a:schemeClr val="tx1">
                    <a:tint val="75000"/>
                  </a:schemeClr>
                </a:solidFill>
              </a:defRPr>
            </a:lvl4pPr>
            <a:lvl5pPr marL="1828480" indent="0">
              <a:buNone/>
              <a:defRPr sz="1425">
                <a:solidFill>
                  <a:schemeClr val="tx1">
                    <a:tint val="75000"/>
                  </a:schemeClr>
                </a:solidFill>
              </a:defRPr>
            </a:lvl5pPr>
            <a:lvl6pPr marL="2285600" indent="0">
              <a:buNone/>
              <a:defRPr sz="1425">
                <a:solidFill>
                  <a:schemeClr val="tx1">
                    <a:tint val="75000"/>
                  </a:schemeClr>
                </a:solidFill>
              </a:defRPr>
            </a:lvl6pPr>
            <a:lvl7pPr marL="2742720" indent="0">
              <a:buNone/>
              <a:defRPr sz="1425">
                <a:solidFill>
                  <a:schemeClr val="tx1">
                    <a:tint val="75000"/>
                  </a:schemeClr>
                </a:solidFill>
              </a:defRPr>
            </a:lvl7pPr>
            <a:lvl8pPr marL="3199840" indent="0">
              <a:buNone/>
              <a:defRPr sz="1425">
                <a:solidFill>
                  <a:schemeClr val="tx1">
                    <a:tint val="75000"/>
                  </a:schemeClr>
                </a:solidFill>
              </a:defRPr>
            </a:lvl8pPr>
            <a:lvl9pPr marL="3656960" indent="0">
              <a:buNone/>
              <a:defRPr sz="1425">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D481A3E-4FD9-4EA8-8A9C-62F68C9FCB9C}" type="datetime1">
              <a:rPr lang="en-US" smtClean="0"/>
              <a:t>1/15/2018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6282" y="152400"/>
            <a:ext cx="7315200" cy="1295400"/>
          </a:xfrm>
        </p:spPr>
        <p:txBody>
          <a:bodyPr/>
          <a:lstStyle/>
          <a:p>
            <a:r>
              <a:rPr lang="en-US"/>
              <a:t>Click to edit Master title style</a:t>
            </a:r>
            <a:endParaRPr/>
          </a:p>
        </p:txBody>
      </p:sp>
      <p:sp>
        <p:nvSpPr>
          <p:cNvPr id="3" name="Content Placeholder 2"/>
          <p:cNvSpPr>
            <a:spLocks noGrp="1"/>
          </p:cNvSpPr>
          <p:nvPr>
            <p:ph sz="half" idx="1"/>
          </p:nvPr>
        </p:nvSpPr>
        <p:spPr>
          <a:xfrm>
            <a:off x="856282" y="1600200"/>
            <a:ext cx="3657600" cy="4572000"/>
          </a:xfrm>
        </p:spPr>
        <p:txBody>
          <a:bodyPr>
            <a:normAutofit/>
          </a:bodyPr>
          <a:lstStyle>
            <a:lvl1pPr>
              <a:defRPr sz="2100"/>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572000" y="1600200"/>
            <a:ext cx="3657600" cy="4572000"/>
          </a:xfrm>
        </p:spPr>
        <p:txBody>
          <a:bodyPr>
            <a:normAutofit/>
          </a:bodyPr>
          <a:lstStyle>
            <a:lvl1pPr>
              <a:defRPr sz="2100"/>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4FBE37F-E7E3-44AB-A4DC-A8E179CE4BDB}" type="datetime1">
              <a:rPr lang="en-US" smtClean="0"/>
              <a:t>1/15/2018</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282" y="152400"/>
            <a:ext cx="731520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56282" y="1524003"/>
            <a:ext cx="3657600" cy="816429"/>
          </a:xfrm>
        </p:spPr>
        <p:txBody>
          <a:bodyPr anchor="ctr">
            <a:normAutofit/>
          </a:bodyPr>
          <a:lstStyle>
            <a:lvl1pPr marL="0" indent="0">
              <a:buNone/>
              <a:defRPr sz="2100" b="0">
                <a:solidFill>
                  <a:schemeClr val="accent1">
                    <a:lumMod val="75000"/>
                  </a:schemeClr>
                </a:solidFill>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a:t>Click to edit Master text styles</a:t>
            </a:r>
          </a:p>
        </p:txBody>
      </p:sp>
      <p:sp>
        <p:nvSpPr>
          <p:cNvPr id="4" name="Content Placeholder 3"/>
          <p:cNvSpPr>
            <a:spLocks noGrp="1"/>
          </p:cNvSpPr>
          <p:nvPr>
            <p:ph sz="half" idx="2"/>
          </p:nvPr>
        </p:nvSpPr>
        <p:spPr>
          <a:xfrm>
            <a:off x="856282" y="2413003"/>
            <a:ext cx="3657600" cy="3759199"/>
          </a:xfrm>
        </p:spPr>
        <p:txBody>
          <a:bodyPr>
            <a:normAutofit/>
          </a:bodyPr>
          <a:lstStyle>
            <a:lvl1pPr>
              <a:defRPr sz="2100"/>
            </a:lvl1pPr>
            <a:lvl2pPr>
              <a:defRPr sz="1800"/>
            </a:lvl2pPr>
            <a:lvl3pPr>
              <a:defRPr sz="1500"/>
            </a:lvl3pPr>
            <a:lvl4pPr>
              <a:defRPr sz="1500"/>
            </a:lvl4pPr>
            <a:lvl5pPr>
              <a:defRPr sz="1500"/>
            </a:lvl5pPr>
            <a:lvl6pPr>
              <a:defRPr sz="1500"/>
            </a:lvl6pPr>
            <a:lvl7pPr>
              <a:defRPr sz="1500"/>
            </a:lvl7pPr>
            <a:lvl8pPr>
              <a:defRPr sz="1500" baseline="0"/>
            </a:lvl8pPr>
            <a:lvl9pPr>
              <a:defRPr sz="15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572000" y="1524003"/>
            <a:ext cx="3657600" cy="816429"/>
          </a:xfrm>
        </p:spPr>
        <p:txBody>
          <a:bodyPr anchor="ctr">
            <a:normAutofit/>
          </a:bodyPr>
          <a:lstStyle>
            <a:lvl1pPr marL="0" indent="0">
              <a:buNone/>
              <a:defRPr sz="2100" b="0">
                <a:solidFill>
                  <a:schemeClr val="accent1">
                    <a:lumMod val="75000"/>
                  </a:schemeClr>
                </a:solidFill>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572000" y="2413003"/>
            <a:ext cx="3657600" cy="3759199"/>
          </a:xfrm>
        </p:spPr>
        <p:txBody>
          <a:bodyPr>
            <a:normAutofit/>
          </a:bodyPr>
          <a:lstStyle>
            <a:lvl1pPr>
              <a:defRPr sz="2100"/>
            </a:lvl1pPr>
            <a:lvl2pPr>
              <a:defRPr sz="1800"/>
            </a:lvl2pPr>
            <a:lvl3pPr>
              <a:defRPr sz="1500"/>
            </a:lvl3pPr>
            <a:lvl4pPr>
              <a:defRPr sz="1500"/>
            </a:lvl4pPr>
            <a:lvl5pPr>
              <a:defRPr sz="1500"/>
            </a:lvl5pPr>
            <a:lvl6pPr>
              <a:defRPr sz="1500"/>
            </a:lvl6pPr>
            <a:lvl7pPr>
              <a:defRPr sz="1500"/>
            </a:lvl7pPr>
            <a:lvl8pPr>
              <a:defRPr sz="1500" baseline="0"/>
            </a:lvl8pPr>
            <a:lvl9pPr>
              <a:defRPr sz="15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2A73789A-6AF7-4329-818F-5A9D520DFE00}" type="datetime1">
              <a:rPr lang="en-US" smtClean="0"/>
              <a:t>1/15/2018</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A262DD1-2684-483C-B37B-752B56456E69}" type="datetime1">
              <a:rPr lang="en-US" smtClean="0"/>
              <a:t>1/15/2018</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9"/>
            <a:ext cx="9144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B6E7C10-0661-4437-89A8-DA018A092AEC}" type="datetime1">
              <a:rPr lang="en-US" smtClean="0"/>
              <a:t>1/15/2018</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700" b="0"/>
            </a:lvl1pPr>
          </a:lstStyle>
          <a:p>
            <a:r>
              <a:rPr lang="en-US"/>
              <a:t>Click to edit Master title style</a:t>
            </a:r>
            <a:endParaRPr/>
          </a:p>
        </p:txBody>
      </p:sp>
      <p:sp>
        <p:nvSpPr>
          <p:cNvPr id="3" name="Content Placeholder 2"/>
          <p:cNvSpPr>
            <a:spLocks noGrp="1"/>
          </p:cNvSpPr>
          <p:nvPr>
            <p:ph idx="1"/>
          </p:nvPr>
        </p:nvSpPr>
        <p:spPr>
          <a:xfrm>
            <a:off x="3657601" y="1600200"/>
            <a:ext cx="4572000" cy="4572000"/>
          </a:xfrm>
        </p:spPr>
        <p:txBody>
          <a:bodyPr>
            <a:normAutofit/>
          </a:bodyPr>
          <a:lstStyle>
            <a:lvl1pPr>
              <a:defRPr sz="2100"/>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14400" y="1600202"/>
            <a:ext cx="2590800" cy="4571999"/>
          </a:xfrm>
        </p:spPr>
        <p:txBody>
          <a:bodyPr>
            <a:normAutofit/>
          </a:bodyPr>
          <a:lstStyle>
            <a:lvl1pPr marL="0" indent="0">
              <a:buNone/>
              <a:defRPr sz="2100">
                <a:solidFill>
                  <a:schemeClr val="accent1">
                    <a:lumMod val="75000"/>
                  </a:schemeClr>
                </a:solidFill>
              </a:defRPr>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94CB5F9-53B6-45E8-97D6-F99C35611935}" type="datetime1">
              <a:rPr lang="en-US" smtClean="0"/>
              <a:t>1/15/2018</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7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914404" y="1600200"/>
            <a:ext cx="5029197" cy="3657600"/>
          </a:xfrm>
          <a:prstGeom prst="roundRect">
            <a:avLst>
              <a:gd name="adj" fmla="val 3098"/>
            </a:avLst>
          </a:prstGeom>
        </p:spPr>
        <p:txBody>
          <a:bodyPr>
            <a:normAutofit/>
          </a:bodyPr>
          <a:lstStyle>
            <a:lvl1pPr marL="0" indent="0">
              <a:buNone/>
              <a:defRPr sz="2025"/>
            </a:lvl1pPr>
            <a:lvl2pPr marL="457120" indent="0">
              <a:buNone/>
              <a:defRPr sz="2775"/>
            </a:lvl2pPr>
            <a:lvl3pPr marL="914240" indent="0">
              <a:buNone/>
              <a:defRPr sz="2400"/>
            </a:lvl3pPr>
            <a:lvl4pPr marL="1371360" indent="0">
              <a:buNone/>
              <a:defRPr sz="2025"/>
            </a:lvl4pPr>
            <a:lvl5pPr marL="1828480" indent="0">
              <a:buNone/>
              <a:defRPr sz="2025"/>
            </a:lvl5pPr>
            <a:lvl6pPr marL="2285600" indent="0">
              <a:buNone/>
              <a:defRPr sz="2025"/>
            </a:lvl6pPr>
            <a:lvl7pPr marL="2742720" indent="0">
              <a:buNone/>
              <a:defRPr sz="2025"/>
            </a:lvl7pPr>
            <a:lvl8pPr marL="3199840" indent="0">
              <a:buNone/>
              <a:defRPr sz="2025"/>
            </a:lvl8pPr>
            <a:lvl9pPr marL="3656960" indent="0">
              <a:buNone/>
              <a:defRPr sz="2025"/>
            </a:lvl9pPr>
          </a:lstStyle>
          <a:p>
            <a:r>
              <a:rPr lang="en-US"/>
              <a:t>Click icon to add picture</a:t>
            </a:r>
            <a:endParaRPr/>
          </a:p>
        </p:txBody>
      </p:sp>
      <p:sp>
        <p:nvSpPr>
          <p:cNvPr id="4" name="Text Placeholder 3"/>
          <p:cNvSpPr>
            <a:spLocks noGrp="1"/>
          </p:cNvSpPr>
          <p:nvPr>
            <p:ph type="body" sz="half" idx="2"/>
          </p:nvPr>
        </p:nvSpPr>
        <p:spPr>
          <a:xfrm>
            <a:off x="6096000" y="1600200"/>
            <a:ext cx="2133600" cy="3759200"/>
          </a:xfrm>
        </p:spPr>
        <p:txBody>
          <a:bodyPr anchor="b">
            <a:normAutofit/>
          </a:bodyPr>
          <a:lstStyle>
            <a:lvl1pPr marL="0" indent="0">
              <a:buNone/>
              <a:defRPr sz="2100">
                <a:solidFill>
                  <a:schemeClr val="accent1">
                    <a:lumMod val="75000"/>
                  </a:schemeClr>
                </a:solidFill>
              </a:defRPr>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EFCCCB0-EFBD-498C-9A2B-8D2731C6C830}" type="datetime1">
              <a:rPr lang="en-US" smtClean="0"/>
              <a:t>1/15/2018</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9"/>
            <a:ext cx="9144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grpSp>
        <p:nvGrpSpPr>
          <p:cNvPr id="7" name="squares"/>
          <p:cNvGrpSpPr/>
          <p:nvPr/>
        </p:nvGrpSpPr>
        <p:grpSpPr>
          <a:xfrm>
            <a:off x="2" y="800554"/>
            <a:ext cx="797475"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Placeholder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914401" y="6448425"/>
            <a:ext cx="6217920" cy="180976"/>
          </a:xfrm>
          <a:prstGeom prst="rect">
            <a:avLst/>
          </a:prstGeom>
        </p:spPr>
        <p:txBody>
          <a:bodyPr vert="horz" lIns="121899" tIns="60949" rIns="121899" bIns="60949" rtlCol="0" anchor="ctr"/>
          <a:lstStyle>
            <a:lvl1pPr algn="l">
              <a:defRPr sz="900">
                <a:solidFill>
                  <a:schemeClr val="tx1"/>
                </a:solidFill>
              </a:defRPr>
            </a:lvl1pPr>
          </a:lstStyle>
          <a:p>
            <a:r>
              <a:rPr lang="en-US" dirty="0"/>
              <a:t>Add a footer</a:t>
            </a:r>
          </a:p>
        </p:txBody>
      </p:sp>
      <p:sp>
        <p:nvSpPr>
          <p:cNvPr id="4" name="Date Placeholder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900">
                <a:solidFill>
                  <a:schemeClr val="tx1"/>
                </a:solidFill>
              </a:defRPr>
            </a:lvl1pPr>
          </a:lstStyle>
          <a:p>
            <a:fld id="{C0FB6C00-17A2-4E24-93C7-BF600E5DD413}" type="datetime1">
              <a:rPr lang="en-US" smtClean="0"/>
              <a:t>1/15/2018</a:t>
            </a:fld>
            <a:endParaRPr dirty="0"/>
          </a:p>
        </p:txBody>
      </p:sp>
      <p:sp>
        <p:nvSpPr>
          <p:cNvPr id="6" name="Slide Number Placehold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9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240" rtl="0" eaLnBrk="1" latinLnBrk="0" hangingPunct="1">
        <a:spcBef>
          <a:spcPct val="0"/>
        </a:spcBef>
        <a:buNone/>
        <a:defRPr sz="2700" kern="1200">
          <a:solidFill>
            <a:schemeClr val="tx1"/>
          </a:solidFill>
          <a:latin typeface="+mj-lt"/>
          <a:ea typeface="+mj-ea"/>
          <a:cs typeface="+mj-cs"/>
        </a:defRPr>
      </a:lvl1pPr>
    </p:titleStyle>
    <p:bodyStyle>
      <a:lvl1pPr marL="228560" indent="-228560" algn="l" defTabSz="914240" rtl="0" eaLnBrk="1" latinLnBrk="0" hangingPunct="1">
        <a:lnSpc>
          <a:spcPct val="90000"/>
        </a:lnSpc>
        <a:spcBef>
          <a:spcPts val="1350"/>
        </a:spcBef>
        <a:buClr>
          <a:schemeClr val="accent1">
            <a:lumMod val="75000"/>
          </a:schemeClr>
        </a:buClr>
        <a:buFont typeface="Arial" pitchFamily="34" charset="0"/>
        <a:buChar char="•"/>
        <a:defRPr sz="2100" kern="1200">
          <a:solidFill>
            <a:schemeClr val="tx1"/>
          </a:solidFill>
          <a:latin typeface="+mn-lt"/>
          <a:ea typeface="+mn-ea"/>
          <a:cs typeface="+mn-cs"/>
        </a:defRPr>
      </a:lvl1pPr>
      <a:lvl2pPr marL="566829" indent="-228560" algn="l" defTabSz="914240" rtl="0" eaLnBrk="1" latinLnBrk="0" hangingPunct="1">
        <a:lnSpc>
          <a:spcPct val="90000"/>
        </a:lnSpc>
        <a:spcBef>
          <a:spcPts val="900"/>
        </a:spcBef>
        <a:buClr>
          <a:schemeClr val="accent1">
            <a:lumMod val="75000"/>
          </a:schemeClr>
        </a:buClr>
        <a:buFont typeface="Arial" pitchFamily="34" charset="0"/>
        <a:buChar char="–"/>
        <a:defRPr sz="1800" kern="1200">
          <a:solidFill>
            <a:schemeClr val="tx1"/>
          </a:solidFill>
          <a:latin typeface="+mn-lt"/>
          <a:ea typeface="+mn-ea"/>
          <a:cs typeface="+mn-cs"/>
        </a:defRPr>
      </a:lvl2pPr>
      <a:lvl3pPr marL="905098" indent="-228560" algn="l" defTabSz="914240" rtl="0" eaLnBrk="1" latinLnBrk="0" hangingPunct="1">
        <a:lnSpc>
          <a:spcPct val="90000"/>
        </a:lnSpc>
        <a:spcBef>
          <a:spcPts val="600"/>
        </a:spcBef>
        <a:buClr>
          <a:schemeClr val="accent1">
            <a:lumMod val="75000"/>
          </a:schemeClr>
        </a:buClr>
        <a:buFont typeface="Arial" pitchFamily="34" charset="0"/>
        <a:buChar char="•"/>
        <a:defRPr sz="1500" kern="1200">
          <a:solidFill>
            <a:schemeClr val="tx1"/>
          </a:solidFill>
          <a:latin typeface="+mn-lt"/>
          <a:ea typeface="+mn-ea"/>
          <a:cs typeface="+mn-cs"/>
        </a:defRPr>
      </a:lvl3pPr>
      <a:lvl4pPr marL="1243367" indent="-228560" algn="l" defTabSz="914240" rtl="0" eaLnBrk="1" latinLnBrk="0" hangingPunct="1">
        <a:lnSpc>
          <a:spcPct val="90000"/>
        </a:lnSpc>
        <a:spcBef>
          <a:spcPts val="600"/>
        </a:spcBef>
        <a:buClr>
          <a:schemeClr val="accent1">
            <a:lumMod val="75000"/>
          </a:schemeClr>
        </a:buClr>
        <a:buFont typeface="Arial" pitchFamily="34" charset="0"/>
        <a:buChar char="•"/>
        <a:defRPr sz="1500" kern="1200">
          <a:solidFill>
            <a:schemeClr val="tx1"/>
          </a:solidFill>
          <a:latin typeface="+mn-lt"/>
          <a:ea typeface="+mn-ea"/>
          <a:cs typeface="+mn-cs"/>
        </a:defRPr>
      </a:lvl4pPr>
      <a:lvl5pPr marL="1581635" indent="-228560" algn="l" defTabSz="914240" rtl="0" eaLnBrk="1" latinLnBrk="0" hangingPunct="1">
        <a:lnSpc>
          <a:spcPct val="90000"/>
        </a:lnSpc>
        <a:spcBef>
          <a:spcPts val="600"/>
        </a:spcBef>
        <a:buClr>
          <a:schemeClr val="accent1">
            <a:lumMod val="75000"/>
          </a:schemeClr>
        </a:buClr>
        <a:buFont typeface="Arial" pitchFamily="34" charset="0"/>
        <a:buChar char="•"/>
        <a:defRPr sz="1500" kern="1200">
          <a:solidFill>
            <a:schemeClr val="tx1"/>
          </a:solidFill>
          <a:latin typeface="+mn-lt"/>
          <a:ea typeface="+mn-ea"/>
          <a:cs typeface="+mn-cs"/>
        </a:defRPr>
      </a:lvl5pPr>
      <a:lvl6pPr marL="1919904" indent="-228560" algn="l" defTabSz="914240" rtl="0" eaLnBrk="1" latinLnBrk="0" hangingPunct="1">
        <a:lnSpc>
          <a:spcPct val="90000"/>
        </a:lnSpc>
        <a:spcBef>
          <a:spcPts val="600"/>
        </a:spcBef>
        <a:buClr>
          <a:schemeClr val="accent1"/>
        </a:buClr>
        <a:buFont typeface="Arial" pitchFamily="34" charset="0"/>
        <a:buChar char="•"/>
        <a:defRPr sz="1500" kern="1200" baseline="0">
          <a:solidFill>
            <a:schemeClr val="tx1"/>
          </a:solidFill>
          <a:latin typeface="+mn-lt"/>
          <a:ea typeface="+mn-ea"/>
          <a:cs typeface="+mn-cs"/>
        </a:defRPr>
      </a:lvl6pPr>
      <a:lvl7pPr marL="2258173" indent="-228560" algn="l" defTabSz="914240" rtl="0" eaLnBrk="1" latinLnBrk="0" hangingPunct="1">
        <a:lnSpc>
          <a:spcPct val="90000"/>
        </a:lnSpc>
        <a:spcBef>
          <a:spcPts val="600"/>
        </a:spcBef>
        <a:buClr>
          <a:schemeClr val="accent1"/>
        </a:buClr>
        <a:buFont typeface="Arial" pitchFamily="34" charset="0"/>
        <a:buChar char="•"/>
        <a:defRPr sz="1500" kern="1200" baseline="0">
          <a:solidFill>
            <a:schemeClr val="tx1"/>
          </a:solidFill>
          <a:latin typeface="+mn-lt"/>
          <a:ea typeface="+mn-ea"/>
          <a:cs typeface="+mn-cs"/>
        </a:defRPr>
      </a:lvl7pPr>
      <a:lvl8pPr marL="2596442" indent="-228560" algn="l" defTabSz="914240" rtl="0" eaLnBrk="1" latinLnBrk="0" hangingPunct="1">
        <a:lnSpc>
          <a:spcPct val="90000"/>
        </a:lnSpc>
        <a:spcBef>
          <a:spcPts val="600"/>
        </a:spcBef>
        <a:buClr>
          <a:schemeClr val="accent1"/>
        </a:buClr>
        <a:buFont typeface="Arial" pitchFamily="34" charset="0"/>
        <a:buChar char="•"/>
        <a:defRPr sz="1500" kern="1200" baseline="0">
          <a:solidFill>
            <a:schemeClr val="tx1"/>
          </a:solidFill>
          <a:latin typeface="+mn-lt"/>
          <a:ea typeface="+mn-ea"/>
          <a:cs typeface="+mn-cs"/>
        </a:defRPr>
      </a:lvl8pPr>
      <a:lvl9pPr marL="2934710" indent="-228560" algn="l" defTabSz="914240" rtl="0" eaLnBrk="1" latinLnBrk="0" hangingPunct="1">
        <a:lnSpc>
          <a:spcPct val="90000"/>
        </a:lnSpc>
        <a:spcBef>
          <a:spcPts val="600"/>
        </a:spcBef>
        <a:buClr>
          <a:schemeClr val="accent1"/>
        </a:buClr>
        <a:buFont typeface="Arial" pitchFamily="34" charset="0"/>
        <a:buChar char="•"/>
        <a:defRPr sz="1500" kern="1200" baseline="0">
          <a:solidFill>
            <a:schemeClr val="tx1"/>
          </a:solidFill>
          <a:latin typeface="+mn-lt"/>
          <a:ea typeface="+mn-ea"/>
          <a:cs typeface="+mn-cs"/>
        </a:defRPr>
      </a:lvl9pPr>
    </p:bodyStyle>
    <p:otherStyle>
      <a:defPPr>
        <a:defRPr/>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Ingredients</a:t>
            </a:r>
          </a:p>
        </p:txBody>
      </p:sp>
      <p:sp>
        <p:nvSpPr>
          <p:cNvPr id="3" name="Subtitle 2"/>
          <p:cNvSpPr>
            <a:spLocks noGrp="1"/>
          </p:cNvSpPr>
          <p:nvPr>
            <p:ph type="body" idx="1"/>
          </p:nvPr>
        </p:nvSpPr>
        <p:spPr/>
        <p:txBody>
          <a:bodyPr/>
          <a:lstStyle/>
          <a:p>
            <a:r>
              <a:rPr lang="en-US" dirty="0"/>
              <a:t>Eggs</a:t>
            </a:r>
          </a:p>
          <a:p>
            <a:endParaRPr lang="en-US" dirty="0"/>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Nutritive Value of Eggs</a:t>
            </a:r>
          </a:p>
        </p:txBody>
      </p:sp>
      <p:sp>
        <p:nvSpPr>
          <p:cNvPr id="3" name="Text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96135E4C-4B53-43FE-B4B4-DA502764CD2E}"/>
              </a:ext>
            </a:extLst>
          </p:cNvPr>
          <p:cNvSpPr>
            <a:spLocks noGrp="1"/>
          </p:cNvSpPr>
          <p:nvPr>
            <p:ph type="sldNum" sz="quarter" idx="12"/>
          </p:nvPr>
        </p:nvSpPr>
        <p:spPr/>
        <p:txBody>
          <a:bodyPr/>
          <a:lstStyle/>
          <a:p>
            <a:fld id="{34C99D79-8A4B-4031-B1E0-AF26F8EDF2BC}" type="slidenum">
              <a:rPr lang="en-HK" smtClean="0"/>
              <a:t>10</a:t>
            </a:fld>
            <a:endParaRPr lang="en-HK"/>
          </a:p>
        </p:txBody>
      </p:sp>
    </p:spTree>
    <p:extLst>
      <p:ext uri="{BB962C8B-B14F-4D97-AF65-F5344CB8AC3E}">
        <p14:creationId xmlns:p14="http://schemas.microsoft.com/office/powerpoint/2010/main" val="153871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Nutritive Value of Eggs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5789371"/>
              </p:ext>
            </p:extLst>
          </p:nvPr>
        </p:nvGraphicFramePr>
        <p:xfrm>
          <a:off x="914400" y="2057400"/>
          <a:ext cx="7315200" cy="37084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tblGrid>
              <a:tr h="370840">
                <a:tc>
                  <a:txBody>
                    <a:bodyPr/>
                    <a:lstStyle/>
                    <a:p>
                      <a:r>
                        <a:rPr lang="en-US" dirty="0"/>
                        <a:t>Nutrient</a:t>
                      </a:r>
                    </a:p>
                  </a:txBody>
                  <a:tcPr/>
                </a:tc>
                <a:tc>
                  <a:txBody>
                    <a:bodyPr/>
                    <a:lstStyle/>
                    <a:p>
                      <a:pPr algn="ctr"/>
                      <a:r>
                        <a:rPr lang="en-US" dirty="0"/>
                        <a:t>Unit</a:t>
                      </a:r>
                    </a:p>
                  </a:txBody>
                  <a:tcPr/>
                </a:tc>
                <a:tc>
                  <a:txBody>
                    <a:bodyPr/>
                    <a:lstStyle/>
                    <a:p>
                      <a:pPr algn="ctr"/>
                      <a:r>
                        <a:rPr lang="en-US" dirty="0"/>
                        <a:t>Weight</a:t>
                      </a:r>
                    </a:p>
                  </a:txBody>
                  <a:tcPr/>
                </a:tc>
                <a:tc>
                  <a:txBody>
                    <a:bodyPr/>
                    <a:lstStyle/>
                    <a:p>
                      <a:pPr algn="ctr"/>
                      <a:r>
                        <a:rPr lang="en-US" dirty="0"/>
                        <a:t>Percentage</a:t>
                      </a:r>
                    </a:p>
                  </a:txBody>
                  <a:tcPr/>
                </a:tc>
                <a:extLst>
                  <a:ext uri="{0D108BD9-81ED-4DB2-BD59-A6C34878D82A}">
                    <a16:rowId xmlns:a16="http://schemas.microsoft.com/office/drawing/2014/main" xmlns="" val="10000"/>
                  </a:ext>
                </a:extLst>
              </a:tr>
              <a:tr h="370840">
                <a:tc>
                  <a:txBody>
                    <a:bodyPr/>
                    <a:lstStyle/>
                    <a:p>
                      <a:r>
                        <a:rPr lang="en-US" dirty="0"/>
                        <a:t>Water</a:t>
                      </a:r>
                    </a:p>
                  </a:txBody>
                  <a:tcPr/>
                </a:tc>
                <a:tc>
                  <a:txBody>
                    <a:bodyPr/>
                    <a:lstStyle/>
                    <a:p>
                      <a:pPr algn="ctr"/>
                      <a:r>
                        <a:rPr lang="en-US" dirty="0"/>
                        <a:t>g</a:t>
                      </a:r>
                    </a:p>
                  </a:txBody>
                  <a:tcPr/>
                </a:tc>
                <a:tc>
                  <a:txBody>
                    <a:bodyPr/>
                    <a:lstStyle/>
                    <a:p>
                      <a:pPr algn="ctr"/>
                      <a:r>
                        <a:rPr lang="en-US" dirty="0"/>
                        <a:t>38.1</a:t>
                      </a:r>
                    </a:p>
                  </a:txBody>
                  <a:tcPr/>
                </a:tc>
                <a:tc>
                  <a:txBody>
                    <a:bodyPr/>
                    <a:lstStyle/>
                    <a:p>
                      <a:pPr algn="ctr"/>
                      <a:r>
                        <a:rPr lang="en-US" dirty="0"/>
                        <a:t>75.8%</a:t>
                      </a:r>
                    </a:p>
                  </a:txBody>
                  <a:tcPr/>
                </a:tc>
                <a:extLst>
                  <a:ext uri="{0D108BD9-81ED-4DB2-BD59-A6C34878D82A}">
                    <a16:rowId xmlns:a16="http://schemas.microsoft.com/office/drawing/2014/main" xmlns="" val="10001"/>
                  </a:ext>
                </a:extLst>
              </a:tr>
              <a:tr h="370840">
                <a:tc>
                  <a:txBody>
                    <a:bodyPr/>
                    <a:lstStyle/>
                    <a:p>
                      <a:r>
                        <a:rPr lang="en-US" dirty="0"/>
                        <a:t>Energy</a:t>
                      </a:r>
                    </a:p>
                  </a:txBody>
                  <a:tcPr/>
                </a:tc>
                <a:tc>
                  <a:txBody>
                    <a:bodyPr/>
                    <a:lstStyle/>
                    <a:p>
                      <a:pPr algn="ctr"/>
                      <a:r>
                        <a:rPr lang="en-US" dirty="0"/>
                        <a:t>kcal</a:t>
                      </a:r>
                    </a:p>
                  </a:txBody>
                  <a:tcPr/>
                </a:tc>
                <a:tc>
                  <a:txBody>
                    <a:bodyPr/>
                    <a:lstStyle/>
                    <a:p>
                      <a:pPr algn="ctr"/>
                      <a:r>
                        <a:rPr lang="en-US" dirty="0"/>
                        <a:t>72</a:t>
                      </a:r>
                    </a:p>
                  </a:txBody>
                  <a:tcPr/>
                </a:tc>
                <a:tc>
                  <a:txBody>
                    <a:bodyPr/>
                    <a:lstStyle/>
                    <a:p>
                      <a:pPr algn="ctr"/>
                      <a:r>
                        <a:rPr lang="en-US" dirty="0"/>
                        <a:t>N/A</a:t>
                      </a:r>
                    </a:p>
                  </a:txBody>
                  <a:tcPr/>
                </a:tc>
                <a:extLst>
                  <a:ext uri="{0D108BD9-81ED-4DB2-BD59-A6C34878D82A}">
                    <a16:rowId xmlns:a16="http://schemas.microsoft.com/office/drawing/2014/main" xmlns="" val="10002"/>
                  </a:ext>
                </a:extLst>
              </a:tr>
              <a:tr h="370840">
                <a:tc>
                  <a:txBody>
                    <a:bodyPr/>
                    <a:lstStyle/>
                    <a:p>
                      <a:r>
                        <a:rPr lang="en-US" dirty="0"/>
                        <a:t>Protein</a:t>
                      </a:r>
                    </a:p>
                  </a:txBody>
                  <a:tcPr/>
                </a:tc>
                <a:tc>
                  <a:txBody>
                    <a:bodyPr/>
                    <a:lstStyle/>
                    <a:p>
                      <a:pPr algn="ctr"/>
                      <a:r>
                        <a:rPr lang="en-US" dirty="0"/>
                        <a:t>g</a:t>
                      </a:r>
                    </a:p>
                  </a:txBody>
                  <a:tcPr/>
                </a:tc>
                <a:tc>
                  <a:txBody>
                    <a:bodyPr/>
                    <a:lstStyle/>
                    <a:p>
                      <a:pPr algn="ctr"/>
                      <a:r>
                        <a:rPr lang="en-US" dirty="0"/>
                        <a:t>6.3</a:t>
                      </a:r>
                    </a:p>
                  </a:txBody>
                  <a:tcPr/>
                </a:tc>
                <a:tc>
                  <a:txBody>
                    <a:bodyPr/>
                    <a:lstStyle/>
                    <a:p>
                      <a:pPr algn="ctr"/>
                      <a:r>
                        <a:rPr lang="en-US" dirty="0"/>
                        <a:t>12.5%</a:t>
                      </a:r>
                    </a:p>
                  </a:txBody>
                  <a:tcPr/>
                </a:tc>
                <a:extLst>
                  <a:ext uri="{0D108BD9-81ED-4DB2-BD59-A6C34878D82A}">
                    <a16:rowId xmlns:a16="http://schemas.microsoft.com/office/drawing/2014/main" xmlns="" val="10003"/>
                  </a:ext>
                </a:extLst>
              </a:tr>
              <a:tr h="370840">
                <a:tc>
                  <a:txBody>
                    <a:bodyPr/>
                    <a:lstStyle/>
                    <a:p>
                      <a:r>
                        <a:rPr lang="en-US" dirty="0"/>
                        <a:t>Total lipid</a:t>
                      </a:r>
                    </a:p>
                  </a:txBody>
                  <a:tcPr/>
                </a:tc>
                <a:tc>
                  <a:txBody>
                    <a:bodyPr/>
                    <a:lstStyle/>
                    <a:p>
                      <a:pPr algn="ctr"/>
                      <a:r>
                        <a:rPr lang="en-US" dirty="0"/>
                        <a:t>g</a:t>
                      </a:r>
                    </a:p>
                  </a:txBody>
                  <a:tcPr/>
                </a:tc>
                <a:tc>
                  <a:txBody>
                    <a:bodyPr/>
                    <a:lstStyle/>
                    <a:p>
                      <a:pPr algn="ctr"/>
                      <a:r>
                        <a:rPr lang="en-US" dirty="0"/>
                        <a:t>4.8</a:t>
                      </a:r>
                    </a:p>
                  </a:txBody>
                  <a:tcPr/>
                </a:tc>
                <a:tc>
                  <a:txBody>
                    <a:bodyPr/>
                    <a:lstStyle/>
                    <a:p>
                      <a:pPr algn="ctr"/>
                      <a:r>
                        <a:rPr lang="en-US" dirty="0"/>
                        <a:t>9.5%</a:t>
                      </a:r>
                    </a:p>
                  </a:txBody>
                  <a:tcPr/>
                </a:tc>
                <a:extLst>
                  <a:ext uri="{0D108BD9-81ED-4DB2-BD59-A6C34878D82A}">
                    <a16:rowId xmlns:a16="http://schemas.microsoft.com/office/drawing/2014/main" xmlns="" val="10004"/>
                  </a:ext>
                </a:extLst>
              </a:tr>
              <a:tr h="370840">
                <a:tc>
                  <a:txBody>
                    <a:bodyPr/>
                    <a:lstStyle/>
                    <a:p>
                      <a:r>
                        <a:rPr lang="en-US" dirty="0"/>
                        <a:t>Carbohydrates</a:t>
                      </a:r>
                    </a:p>
                  </a:txBody>
                  <a:tcPr/>
                </a:tc>
                <a:tc>
                  <a:txBody>
                    <a:bodyPr/>
                    <a:lstStyle/>
                    <a:p>
                      <a:pPr algn="ctr"/>
                      <a:r>
                        <a:rPr lang="en-US" dirty="0"/>
                        <a:t>g</a:t>
                      </a:r>
                    </a:p>
                  </a:txBody>
                  <a:tcPr/>
                </a:tc>
                <a:tc>
                  <a:txBody>
                    <a:bodyPr/>
                    <a:lstStyle/>
                    <a:p>
                      <a:pPr algn="ctr"/>
                      <a:r>
                        <a:rPr lang="en-US" dirty="0"/>
                        <a:t>0.5</a:t>
                      </a:r>
                    </a:p>
                  </a:txBody>
                  <a:tcPr/>
                </a:tc>
                <a:tc>
                  <a:txBody>
                    <a:bodyPr/>
                    <a:lstStyle/>
                    <a:p>
                      <a:pPr algn="ctr"/>
                      <a:r>
                        <a:rPr lang="en-US" dirty="0"/>
                        <a:t>1.1%</a:t>
                      </a:r>
                    </a:p>
                  </a:txBody>
                  <a:tcPr/>
                </a:tc>
                <a:extLst>
                  <a:ext uri="{0D108BD9-81ED-4DB2-BD59-A6C34878D82A}">
                    <a16:rowId xmlns:a16="http://schemas.microsoft.com/office/drawing/2014/main" xmlns="" val="10005"/>
                  </a:ext>
                </a:extLst>
              </a:tr>
              <a:tr h="370840">
                <a:tc>
                  <a:txBody>
                    <a:bodyPr/>
                    <a:lstStyle/>
                    <a:p>
                      <a:r>
                        <a:rPr lang="en-US" dirty="0"/>
                        <a:t>Dietary</a:t>
                      </a:r>
                      <a:r>
                        <a:rPr lang="en-US" baseline="0" dirty="0"/>
                        <a:t> </a:t>
                      </a:r>
                      <a:r>
                        <a:rPr lang="en-US" baseline="0" dirty="0" err="1"/>
                        <a:t>fibre</a:t>
                      </a:r>
                      <a:endParaRPr lang="en-US" dirty="0"/>
                    </a:p>
                  </a:txBody>
                  <a:tcPr/>
                </a:tc>
                <a:tc>
                  <a:txBody>
                    <a:bodyPr/>
                    <a:lstStyle/>
                    <a:p>
                      <a:pPr algn="ctr"/>
                      <a:r>
                        <a:rPr lang="en-US" dirty="0"/>
                        <a:t>g</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xmlns="" val="10006"/>
                  </a:ext>
                </a:extLst>
              </a:tr>
              <a:tr h="370840">
                <a:tc>
                  <a:txBody>
                    <a:bodyPr/>
                    <a:lstStyle/>
                    <a:p>
                      <a:r>
                        <a:rPr lang="en-US" dirty="0"/>
                        <a:t>Vitamins</a:t>
                      </a:r>
                    </a:p>
                  </a:txBody>
                  <a:tcPr/>
                </a:tc>
                <a:tc>
                  <a:txBody>
                    <a:bodyPr/>
                    <a:lstStyle/>
                    <a:p>
                      <a:pPr algn="ctr"/>
                      <a:r>
                        <a:rPr lang="en-US" dirty="0"/>
                        <a:t>mg</a:t>
                      </a:r>
                    </a:p>
                  </a:txBody>
                  <a:tcPr/>
                </a:tc>
                <a:tc>
                  <a:txBody>
                    <a:bodyPr/>
                    <a:lstStyle/>
                    <a:p>
                      <a:pPr algn="ctr"/>
                      <a:r>
                        <a:rPr lang="en-US" dirty="0"/>
                        <a:t>155</a:t>
                      </a:r>
                    </a:p>
                  </a:txBody>
                  <a:tcPr/>
                </a:tc>
                <a:tc>
                  <a:txBody>
                    <a:bodyPr/>
                    <a:lstStyle/>
                    <a:p>
                      <a:pPr algn="ctr"/>
                      <a:r>
                        <a:rPr lang="en-US" dirty="0"/>
                        <a:t>0.3%</a:t>
                      </a:r>
                    </a:p>
                  </a:txBody>
                  <a:tcPr/>
                </a:tc>
                <a:extLst>
                  <a:ext uri="{0D108BD9-81ED-4DB2-BD59-A6C34878D82A}">
                    <a16:rowId xmlns:a16="http://schemas.microsoft.com/office/drawing/2014/main" xmlns="" val="10007"/>
                  </a:ext>
                </a:extLst>
              </a:tr>
              <a:tr h="370840">
                <a:tc>
                  <a:txBody>
                    <a:bodyPr/>
                    <a:lstStyle/>
                    <a:p>
                      <a:r>
                        <a:rPr lang="en-US" dirty="0"/>
                        <a:t>Minerals</a:t>
                      </a:r>
                    </a:p>
                  </a:txBody>
                  <a:tcPr/>
                </a:tc>
                <a:tc>
                  <a:txBody>
                    <a:bodyPr/>
                    <a:lstStyle/>
                    <a:p>
                      <a:pPr algn="ctr"/>
                      <a:r>
                        <a:rPr lang="en-US" dirty="0"/>
                        <a:t>mg</a:t>
                      </a:r>
                    </a:p>
                  </a:txBody>
                  <a:tcPr/>
                </a:tc>
                <a:tc>
                  <a:txBody>
                    <a:bodyPr/>
                    <a:lstStyle/>
                    <a:p>
                      <a:pPr algn="ctr"/>
                      <a:r>
                        <a:rPr lang="en-US" dirty="0"/>
                        <a:t>275</a:t>
                      </a:r>
                    </a:p>
                  </a:txBody>
                  <a:tcPr/>
                </a:tc>
                <a:tc>
                  <a:txBody>
                    <a:bodyPr/>
                    <a:lstStyle/>
                    <a:p>
                      <a:pPr algn="ctr"/>
                      <a:r>
                        <a:rPr lang="en-US" dirty="0"/>
                        <a:t>0.5%</a:t>
                      </a:r>
                    </a:p>
                  </a:txBody>
                  <a:tcPr/>
                </a:tc>
                <a:extLst>
                  <a:ext uri="{0D108BD9-81ED-4DB2-BD59-A6C34878D82A}">
                    <a16:rowId xmlns:a16="http://schemas.microsoft.com/office/drawing/2014/main" xmlns="" val="10008"/>
                  </a:ext>
                </a:extLst>
              </a:tr>
              <a:tr h="370840">
                <a:tc>
                  <a:txBody>
                    <a:bodyPr/>
                    <a:lstStyle/>
                    <a:p>
                      <a:r>
                        <a:rPr lang="en-US" dirty="0"/>
                        <a:t>Cholesterol</a:t>
                      </a:r>
                    </a:p>
                  </a:txBody>
                  <a:tcPr/>
                </a:tc>
                <a:tc>
                  <a:txBody>
                    <a:bodyPr/>
                    <a:lstStyle/>
                    <a:p>
                      <a:pPr algn="ctr"/>
                      <a:r>
                        <a:rPr lang="en-US" dirty="0"/>
                        <a:t>mg</a:t>
                      </a:r>
                    </a:p>
                  </a:txBody>
                  <a:tcPr/>
                </a:tc>
                <a:tc>
                  <a:txBody>
                    <a:bodyPr/>
                    <a:lstStyle/>
                    <a:p>
                      <a:pPr algn="ctr"/>
                      <a:r>
                        <a:rPr lang="en-US" dirty="0"/>
                        <a:t>186</a:t>
                      </a:r>
                    </a:p>
                  </a:txBody>
                  <a:tcPr/>
                </a:tc>
                <a:tc>
                  <a:txBody>
                    <a:bodyPr/>
                    <a:lstStyle/>
                    <a:p>
                      <a:pPr algn="ctr"/>
                      <a:r>
                        <a:rPr lang="en-US" dirty="0"/>
                        <a:t>0.4%</a:t>
                      </a:r>
                    </a:p>
                  </a:txBody>
                  <a:tcPr/>
                </a:tc>
                <a:extLst>
                  <a:ext uri="{0D108BD9-81ED-4DB2-BD59-A6C34878D82A}">
                    <a16:rowId xmlns:a16="http://schemas.microsoft.com/office/drawing/2014/main" xmlns="" val="10009"/>
                  </a:ext>
                </a:extLst>
              </a:tr>
            </a:tbl>
          </a:graphicData>
        </a:graphic>
      </p:graphicFrame>
      <p:sp>
        <p:nvSpPr>
          <p:cNvPr id="4" name="TextBox 3"/>
          <p:cNvSpPr txBox="1"/>
          <p:nvPr/>
        </p:nvSpPr>
        <p:spPr>
          <a:xfrm>
            <a:off x="914400" y="1600200"/>
            <a:ext cx="3597139" cy="400110"/>
          </a:xfrm>
          <a:prstGeom prst="rect">
            <a:avLst/>
          </a:prstGeom>
          <a:noFill/>
        </p:spPr>
        <p:txBody>
          <a:bodyPr wrap="none" rtlCol="0">
            <a:spAutoFit/>
          </a:bodyPr>
          <a:lstStyle/>
          <a:p>
            <a:r>
              <a:rPr lang="en-US" sz="2000" dirty="0"/>
              <a:t>A large egg (50 grams) provide:</a:t>
            </a:r>
          </a:p>
        </p:txBody>
      </p:sp>
      <p:sp>
        <p:nvSpPr>
          <p:cNvPr id="6" name="TextBox 5"/>
          <p:cNvSpPr txBox="1"/>
          <p:nvPr/>
        </p:nvSpPr>
        <p:spPr>
          <a:xfrm>
            <a:off x="914400" y="5943600"/>
            <a:ext cx="7626255" cy="307777"/>
          </a:xfrm>
          <a:prstGeom prst="rect">
            <a:avLst/>
          </a:prstGeom>
          <a:noFill/>
        </p:spPr>
        <p:txBody>
          <a:bodyPr wrap="none" rtlCol="0">
            <a:spAutoFit/>
          </a:bodyPr>
          <a:lstStyle/>
          <a:p>
            <a:r>
              <a:rPr lang="en-US" sz="1400" dirty="0"/>
              <a:t>Source of data: USDA National Nutrient Database for Standard Reference, Release 28 (May 2016).</a:t>
            </a:r>
          </a:p>
        </p:txBody>
      </p:sp>
      <p:sp>
        <p:nvSpPr>
          <p:cNvPr id="3" name="Slide Number Placeholder 2">
            <a:extLst>
              <a:ext uri="{FF2B5EF4-FFF2-40B4-BE49-F238E27FC236}">
                <a16:creationId xmlns:a16="http://schemas.microsoft.com/office/drawing/2014/main" xmlns="" id="{D7A2E244-1DCC-451D-80F2-609EDB32A285}"/>
              </a:ext>
            </a:extLst>
          </p:cNvPr>
          <p:cNvSpPr>
            <a:spLocks noGrp="1"/>
          </p:cNvSpPr>
          <p:nvPr>
            <p:ph type="sldNum" sz="quarter" idx="12"/>
          </p:nvPr>
        </p:nvSpPr>
        <p:spPr/>
        <p:txBody>
          <a:bodyPr/>
          <a:lstStyle/>
          <a:p>
            <a:fld id="{34C99D79-8A4B-4031-B1E0-AF26F8EDF2BC}" type="slidenum">
              <a:rPr lang="en-HK" smtClean="0"/>
              <a:t>11</a:t>
            </a:fld>
            <a:endParaRPr lang="en-HK"/>
          </a:p>
        </p:txBody>
      </p:sp>
    </p:spTree>
    <p:extLst>
      <p:ext uri="{BB962C8B-B14F-4D97-AF65-F5344CB8AC3E}">
        <p14:creationId xmlns:p14="http://schemas.microsoft.com/office/powerpoint/2010/main" val="98171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Nutritive Value of Eggs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27844079"/>
              </p:ext>
            </p:extLst>
          </p:nvPr>
        </p:nvGraphicFramePr>
        <p:xfrm>
          <a:off x="914400" y="1600200"/>
          <a:ext cx="7315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xmlns="" id="{15F48207-FBEA-4140-9A12-53279D55E9A5}"/>
              </a:ext>
            </a:extLst>
          </p:cNvPr>
          <p:cNvSpPr>
            <a:spLocks noGrp="1"/>
          </p:cNvSpPr>
          <p:nvPr>
            <p:ph type="sldNum" sz="quarter" idx="12"/>
          </p:nvPr>
        </p:nvSpPr>
        <p:spPr/>
        <p:txBody>
          <a:bodyPr/>
          <a:lstStyle/>
          <a:p>
            <a:fld id="{34C99D79-8A4B-4031-B1E0-AF26F8EDF2BC}" type="slidenum">
              <a:rPr lang="en-HK" smtClean="0"/>
              <a:t>12</a:t>
            </a:fld>
            <a:endParaRPr lang="en-HK"/>
          </a:p>
        </p:txBody>
      </p:sp>
    </p:spTree>
    <p:extLst>
      <p:ext uri="{BB962C8B-B14F-4D97-AF65-F5344CB8AC3E}">
        <p14:creationId xmlns:p14="http://schemas.microsoft.com/office/powerpoint/2010/main" val="329784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Nutritive Value of Eggs</a:t>
            </a:r>
          </a:p>
        </p:txBody>
      </p:sp>
      <p:sp>
        <p:nvSpPr>
          <p:cNvPr id="3" name="Content Placeholder 2"/>
          <p:cNvSpPr>
            <a:spLocks noGrp="1"/>
          </p:cNvSpPr>
          <p:nvPr>
            <p:ph idx="1"/>
          </p:nvPr>
        </p:nvSpPr>
        <p:spPr/>
        <p:txBody>
          <a:bodyPr>
            <a:normAutofit/>
          </a:bodyPr>
          <a:lstStyle/>
          <a:p>
            <a:pPr marL="0" indent="0">
              <a:buNone/>
            </a:pPr>
            <a:r>
              <a:rPr lang="en-US" dirty="0"/>
              <a:t>Good source of animal protein</a:t>
            </a:r>
          </a:p>
          <a:p>
            <a:r>
              <a:rPr lang="en-US" dirty="0"/>
              <a:t>Complete protein with a biological value of 100 (high biological value), which indicates that all of the protein is retained by the body</a:t>
            </a:r>
          </a:p>
          <a:p>
            <a:r>
              <a:rPr lang="en-US" dirty="0"/>
              <a:t>A </a:t>
            </a:r>
            <a:r>
              <a:rPr lang="en-US" dirty="0" err="1"/>
              <a:t>ovo</a:t>
            </a:r>
            <a:r>
              <a:rPr lang="en-US" dirty="0"/>
              <a:t>-vegetarian may use eggs to complement their </a:t>
            </a:r>
            <a:r>
              <a:rPr lang="en-US"/>
              <a:t>protein </a:t>
            </a:r>
            <a:r>
              <a:rPr lang="en-US" smtClean="0"/>
              <a:t>requirement </a:t>
            </a:r>
            <a:endParaRPr lang="en-US" dirty="0"/>
          </a:p>
          <a:p>
            <a:pPr marL="0" indent="0">
              <a:buNone/>
            </a:pPr>
            <a:r>
              <a:rPr lang="en-US" dirty="0"/>
              <a:t>Contains minerals</a:t>
            </a:r>
          </a:p>
          <a:p>
            <a:r>
              <a:rPr lang="en-US" dirty="0"/>
              <a:t>Egg yolk provides calcium, iron, phosphorus, and zinc</a:t>
            </a:r>
          </a:p>
          <a:p>
            <a:r>
              <a:rPr lang="en-US" dirty="0"/>
              <a:t>While egg white provides magnesium</a:t>
            </a:r>
          </a:p>
        </p:txBody>
      </p:sp>
      <p:sp>
        <p:nvSpPr>
          <p:cNvPr id="4" name="Slide Number Placeholder 3">
            <a:extLst>
              <a:ext uri="{FF2B5EF4-FFF2-40B4-BE49-F238E27FC236}">
                <a16:creationId xmlns:a16="http://schemas.microsoft.com/office/drawing/2014/main" xmlns="" id="{7A3CFAC9-B508-4041-9FC0-FAD0F6561BF5}"/>
              </a:ext>
            </a:extLst>
          </p:cNvPr>
          <p:cNvSpPr>
            <a:spLocks noGrp="1"/>
          </p:cNvSpPr>
          <p:nvPr>
            <p:ph type="sldNum" sz="quarter" idx="12"/>
          </p:nvPr>
        </p:nvSpPr>
        <p:spPr/>
        <p:txBody>
          <a:bodyPr/>
          <a:lstStyle/>
          <a:p>
            <a:fld id="{34C99D79-8A4B-4031-B1E0-AF26F8EDF2BC}" type="slidenum">
              <a:rPr lang="en-HK" smtClean="0"/>
              <a:t>13</a:t>
            </a:fld>
            <a:endParaRPr lang="en-HK"/>
          </a:p>
        </p:txBody>
      </p:sp>
    </p:spTree>
    <p:extLst>
      <p:ext uri="{BB962C8B-B14F-4D97-AF65-F5344CB8AC3E}">
        <p14:creationId xmlns:p14="http://schemas.microsoft.com/office/powerpoint/2010/main" val="4235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Nutritive Value of Eggs</a:t>
            </a:r>
          </a:p>
        </p:txBody>
      </p:sp>
      <p:sp>
        <p:nvSpPr>
          <p:cNvPr id="3" name="Content Placeholder 2"/>
          <p:cNvSpPr>
            <a:spLocks noGrp="1"/>
          </p:cNvSpPr>
          <p:nvPr>
            <p:ph idx="1"/>
          </p:nvPr>
        </p:nvSpPr>
        <p:spPr/>
        <p:txBody>
          <a:bodyPr>
            <a:normAutofit/>
          </a:bodyPr>
          <a:lstStyle/>
          <a:p>
            <a:pPr marL="0" indent="0">
              <a:buNone/>
            </a:pPr>
            <a:r>
              <a:rPr lang="en-US" dirty="0"/>
              <a:t>Provides vitamins</a:t>
            </a:r>
          </a:p>
          <a:p>
            <a:r>
              <a:rPr lang="en-US" dirty="0"/>
              <a:t>Egg yolk provides water-soluble vitamin B</a:t>
            </a:r>
            <a:r>
              <a:rPr lang="en-US" baseline="-25000" dirty="0"/>
              <a:t>1</a:t>
            </a:r>
            <a:r>
              <a:rPr lang="en-US" dirty="0"/>
              <a:t>, B</a:t>
            </a:r>
            <a:r>
              <a:rPr lang="en-US" baseline="-25000" dirty="0"/>
              <a:t>6</a:t>
            </a:r>
            <a:r>
              <a:rPr lang="en-US" dirty="0"/>
              <a:t>, B</a:t>
            </a:r>
            <a:r>
              <a:rPr lang="en-US" baseline="-25000" dirty="0"/>
              <a:t>12</a:t>
            </a:r>
            <a:r>
              <a:rPr lang="en-US" dirty="0"/>
              <a:t>, folate, and fat-soluble vitamin A, D, E, and K</a:t>
            </a:r>
          </a:p>
          <a:p>
            <a:r>
              <a:rPr lang="en-US" dirty="0"/>
              <a:t>While egg white provides niacin (vitamin B</a:t>
            </a:r>
            <a:r>
              <a:rPr lang="en-US" baseline="-25000" dirty="0"/>
              <a:t>3</a:t>
            </a:r>
            <a:r>
              <a:rPr lang="en-US" dirty="0"/>
              <a:t>)</a:t>
            </a:r>
          </a:p>
          <a:p>
            <a:pPr marL="0" indent="0">
              <a:buNone/>
            </a:pPr>
            <a:r>
              <a:rPr lang="en-US" dirty="0"/>
              <a:t>Egg contains little fats but a fair level of cholesterol</a:t>
            </a:r>
          </a:p>
          <a:p>
            <a:r>
              <a:rPr lang="en-US" dirty="0"/>
              <a:t>In a whole egg, lipid mainly comes from egg yolk, while egg white only contain less than 2% lipid</a:t>
            </a:r>
          </a:p>
          <a:p>
            <a:r>
              <a:rPr lang="en-US" dirty="0"/>
              <a:t>Cholesterol only exists in yolk, it is not found in egg white</a:t>
            </a:r>
          </a:p>
          <a:p>
            <a:pPr marL="0" indent="0">
              <a:buNone/>
            </a:pPr>
            <a:r>
              <a:rPr lang="en-US" dirty="0"/>
              <a:t>Egg contains a high percentage of water</a:t>
            </a:r>
          </a:p>
          <a:p>
            <a:r>
              <a:rPr lang="en-US" dirty="0"/>
              <a:t>In a whole egg, about 75% water comes from egg white, 25% water comes from egg yolk</a:t>
            </a:r>
          </a:p>
          <a:p>
            <a:endParaRPr lang="en-US" dirty="0"/>
          </a:p>
        </p:txBody>
      </p:sp>
      <p:sp>
        <p:nvSpPr>
          <p:cNvPr id="4" name="Slide Number Placeholder 3">
            <a:extLst>
              <a:ext uri="{FF2B5EF4-FFF2-40B4-BE49-F238E27FC236}">
                <a16:creationId xmlns:a16="http://schemas.microsoft.com/office/drawing/2014/main" xmlns="" id="{87B1ECC6-6DEB-483E-9B32-AC3FD2D0DF54}"/>
              </a:ext>
            </a:extLst>
          </p:cNvPr>
          <p:cNvSpPr>
            <a:spLocks noGrp="1"/>
          </p:cNvSpPr>
          <p:nvPr>
            <p:ph type="sldNum" sz="quarter" idx="12"/>
          </p:nvPr>
        </p:nvSpPr>
        <p:spPr/>
        <p:txBody>
          <a:bodyPr/>
          <a:lstStyle/>
          <a:p>
            <a:fld id="{34C99D79-8A4B-4031-B1E0-AF26F8EDF2BC}" type="slidenum">
              <a:rPr lang="en-HK" smtClean="0"/>
              <a:t>14</a:t>
            </a:fld>
            <a:endParaRPr lang="en-HK"/>
          </a:p>
        </p:txBody>
      </p:sp>
    </p:spTree>
    <p:extLst>
      <p:ext uri="{BB962C8B-B14F-4D97-AF65-F5344CB8AC3E}">
        <p14:creationId xmlns:p14="http://schemas.microsoft.com/office/powerpoint/2010/main" val="17731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Nutritive Value of Eggs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1033699"/>
              </p:ext>
            </p:extLst>
          </p:nvPr>
        </p:nvGraphicFramePr>
        <p:xfrm>
          <a:off x="914400" y="1600200"/>
          <a:ext cx="7315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xmlns="" id="{3033219F-9907-4473-A6D0-D1E48722CBBC}"/>
              </a:ext>
            </a:extLst>
          </p:cNvPr>
          <p:cNvSpPr>
            <a:spLocks noGrp="1"/>
          </p:cNvSpPr>
          <p:nvPr>
            <p:ph type="sldNum" sz="quarter" idx="12"/>
          </p:nvPr>
        </p:nvSpPr>
        <p:spPr/>
        <p:txBody>
          <a:bodyPr/>
          <a:lstStyle/>
          <a:p>
            <a:fld id="{34C99D79-8A4B-4031-B1E0-AF26F8EDF2BC}" type="slidenum">
              <a:rPr lang="en-HK" smtClean="0"/>
              <a:t>15</a:t>
            </a:fld>
            <a:endParaRPr lang="en-HK"/>
          </a:p>
        </p:txBody>
      </p:sp>
    </p:spTree>
    <p:extLst>
      <p:ext uri="{BB962C8B-B14F-4D97-AF65-F5344CB8AC3E}">
        <p14:creationId xmlns:p14="http://schemas.microsoft.com/office/powerpoint/2010/main" val="271005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and Storage of Eggs</a:t>
            </a:r>
          </a:p>
        </p:txBody>
      </p:sp>
      <p:sp>
        <p:nvSpPr>
          <p:cNvPr id="3" name="Text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D675FD02-C6EE-43EB-ABCD-48966EE65802}"/>
              </a:ext>
            </a:extLst>
          </p:cNvPr>
          <p:cNvSpPr>
            <a:spLocks noGrp="1"/>
          </p:cNvSpPr>
          <p:nvPr>
            <p:ph type="sldNum" sz="quarter" idx="12"/>
          </p:nvPr>
        </p:nvSpPr>
        <p:spPr/>
        <p:txBody>
          <a:bodyPr/>
          <a:lstStyle/>
          <a:p>
            <a:fld id="{34C99D79-8A4B-4031-B1E0-AF26F8EDF2BC}" type="slidenum">
              <a:rPr lang="en-HK" smtClean="0"/>
              <a:t>16</a:t>
            </a:fld>
            <a:endParaRPr lang="en-HK"/>
          </a:p>
        </p:txBody>
      </p:sp>
    </p:spTree>
    <p:extLst>
      <p:ext uri="{BB962C8B-B14F-4D97-AF65-F5344CB8AC3E}">
        <p14:creationId xmlns:p14="http://schemas.microsoft.com/office/powerpoint/2010/main" val="110274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and Storage of Eggs</a:t>
            </a:r>
          </a:p>
        </p:txBody>
      </p:sp>
      <p:sp>
        <p:nvSpPr>
          <p:cNvPr id="3" name="Content Placeholder 2"/>
          <p:cNvSpPr>
            <a:spLocks noGrp="1"/>
          </p:cNvSpPr>
          <p:nvPr>
            <p:ph idx="1"/>
          </p:nvPr>
        </p:nvSpPr>
        <p:spPr/>
        <p:txBody>
          <a:bodyPr/>
          <a:lstStyle/>
          <a:p>
            <a:pPr marL="0" indent="0">
              <a:buNone/>
            </a:pPr>
            <a:r>
              <a:rPr lang="en-US" dirty="0"/>
              <a:t>Choosing Eggs</a:t>
            </a:r>
          </a:p>
          <a:p>
            <a:r>
              <a:rPr lang="en-US" dirty="0"/>
              <a:t>The shell of an egg should be a bit rough, neither dirty nor damaged</a:t>
            </a:r>
          </a:p>
          <a:p>
            <a:r>
              <a:rPr lang="en-US" dirty="0"/>
              <a:t>When an egg is put in front of a bright light, the light should pass through it and there should not be any black spots</a:t>
            </a:r>
          </a:p>
          <a:p>
            <a:r>
              <a:rPr lang="en-US" dirty="0"/>
              <a:t>It should feel heavy as water in the egg has not dried out</a:t>
            </a:r>
          </a:p>
        </p:txBody>
      </p:sp>
      <p:sp>
        <p:nvSpPr>
          <p:cNvPr id="4" name="Slide Number Placeholder 3">
            <a:extLst>
              <a:ext uri="{FF2B5EF4-FFF2-40B4-BE49-F238E27FC236}">
                <a16:creationId xmlns:a16="http://schemas.microsoft.com/office/drawing/2014/main" xmlns="" id="{61786FD2-4BAD-46F0-A229-772DDC2DB3C6}"/>
              </a:ext>
            </a:extLst>
          </p:cNvPr>
          <p:cNvSpPr>
            <a:spLocks noGrp="1"/>
          </p:cNvSpPr>
          <p:nvPr>
            <p:ph type="sldNum" sz="quarter" idx="12"/>
          </p:nvPr>
        </p:nvSpPr>
        <p:spPr/>
        <p:txBody>
          <a:bodyPr/>
          <a:lstStyle/>
          <a:p>
            <a:fld id="{34C99D79-8A4B-4031-B1E0-AF26F8EDF2BC}" type="slidenum">
              <a:rPr lang="en-HK" smtClean="0"/>
              <a:t>17</a:t>
            </a:fld>
            <a:endParaRPr lang="en-HK"/>
          </a:p>
        </p:txBody>
      </p:sp>
    </p:spTree>
    <p:extLst>
      <p:ext uri="{BB962C8B-B14F-4D97-AF65-F5344CB8AC3E}">
        <p14:creationId xmlns:p14="http://schemas.microsoft.com/office/powerpoint/2010/main" val="428206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and Storage of Eggs</a:t>
            </a:r>
          </a:p>
        </p:txBody>
      </p:sp>
      <p:sp>
        <p:nvSpPr>
          <p:cNvPr id="3" name="Content Placeholder 2"/>
          <p:cNvSpPr>
            <a:spLocks noGrp="1"/>
          </p:cNvSpPr>
          <p:nvPr>
            <p:ph idx="1"/>
          </p:nvPr>
        </p:nvSpPr>
        <p:spPr/>
        <p:txBody>
          <a:bodyPr/>
          <a:lstStyle/>
          <a:p>
            <a:pPr marL="0" indent="0">
              <a:buNone/>
            </a:pPr>
            <a:r>
              <a:rPr lang="en-US" dirty="0"/>
              <a:t>Tests for Freshness</a:t>
            </a:r>
          </a:p>
          <a:p>
            <a:pPr marL="457200" indent="-457200">
              <a:buFont typeface="+mj-lt"/>
              <a:buAutoNum type="arabicPeriod"/>
            </a:pPr>
            <a:r>
              <a:rPr lang="en-US" dirty="0"/>
              <a:t>Salt water test</a:t>
            </a:r>
          </a:p>
          <a:p>
            <a:pPr lvl="1"/>
            <a:r>
              <a:rPr lang="en-US" dirty="0"/>
              <a:t>Put 25g salt into </a:t>
            </a:r>
            <a:br>
              <a:rPr lang="en-US" dirty="0"/>
            </a:br>
            <a:r>
              <a:rPr lang="en-US" dirty="0"/>
              <a:t>250ml water in a </a:t>
            </a:r>
            <a:br>
              <a:rPr lang="en-US" dirty="0"/>
            </a:br>
            <a:r>
              <a:rPr lang="en-US" dirty="0"/>
              <a:t>glass</a:t>
            </a:r>
          </a:p>
        </p:txBody>
      </p:sp>
      <p:sp>
        <p:nvSpPr>
          <p:cNvPr id="4" name="Rectangle 3"/>
          <p:cNvSpPr/>
          <p:nvPr/>
        </p:nvSpPr>
        <p:spPr>
          <a:xfrm>
            <a:off x="914400" y="5562600"/>
            <a:ext cx="2743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800" dirty="0">
                <a:solidFill>
                  <a:schemeClr val="tx1"/>
                </a:solidFill>
              </a:rPr>
              <a:t>Fresh egg sinks, stale egg floats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1600200"/>
            <a:ext cx="4572000" cy="4572000"/>
          </a:xfrm>
          <a:prstGeom prst="rect">
            <a:avLst/>
          </a:prstGeom>
        </p:spPr>
      </p:pic>
      <p:sp>
        <p:nvSpPr>
          <p:cNvPr id="6" name="Slide Number Placeholder 5">
            <a:extLst>
              <a:ext uri="{FF2B5EF4-FFF2-40B4-BE49-F238E27FC236}">
                <a16:creationId xmlns:a16="http://schemas.microsoft.com/office/drawing/2014/main" xmlns="" id="{658DEB9A-AD7C-4ACA-9321-DB1AA09936E9}"/>
              </a:ext>
            </a:extLst>
          </p:cNvPr>
          <p:cNvSpPr>
            <a:spLocks noGrp="1"/>
          </p:cNvSpPr>
          <p:nvPr>
            <p:ph type="sldNum" sz="quarter" idx="12"/>
          </p:nvPr>
        </p:nvSpPr>
        <p:spPr/>
        <p:txBody>
          <a:bodyPr/>
          <a:lstStyle/>
          <a:p>
            <a:fld id="{34C99D79-8A4B-4031-B1E0-AF26F8EDF2BC}" type="slidenum">
              <a:rPr lang="en-HK" smtClean="0"/>
              <a:t>18</a:t>
            </a:fld>
            <a:endParaRPr lang="en-HK"/>
          </a:p>
        </p:txBody>
      </p:sp>
    </p:spTree>
    <p:extLst>
      <p:ext uri="{BB962C8B-B14F-4D97-AF65-F5344CB8AC3E}">
        <p14:creationId xmlns:p14="http://schemas.microsoft.com/office/powerpoint/2010/main" val="225162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ndoor, donut, doughnut, table&#10;&#10;Description generated with very high confidence">
            <a:extLst>
              <a:ext uri="{FF2B5EF4-FFF2-40B4-BE49-F238E27FC236}">
                <a16:creationId xmlns:a16="http://schemas.microsoft.com/office/drawing/2014/main" xmlns="" id="{E1AC48D3-264B-4A2D-ABB6-19A72DC660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487719"/>
            <a:ext cx="2971800" cy="2228850"/>
          </a:xfrm>
          <a:prstGeom prst="rect">
            <a:avLst/>
          </a:prstGeom>
        </p:spPr>
      </p:pic>
      <p:pic>
        <p:nvPicPr>
          <p:cNvPr id="14" name="Picture 13" descr="A close up of a tiled wall&#10;&#10;Description generated with high confidence">
            <a:extLst>
              <a:ext uri="{FF2B5EF4-FFF2-40B4-BE49-F238E27FC236}">
                <a16:creationId xmlns:a16="http://schemas.microsoft.com/office/drawing/2014/main" xmlns="" id="{37043A51-31EB-4E38-A6F1-E8793C6790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51" t="6038"/>
          <a:stretch/>
        </p:blipFill>
        <p:spPr>
          <a:xfrm>
            <a:off x="914400" y="2487719"/>
            <a:ext cx="3578672" cy="2710305"/>
          </a:xfrm>
          <a:prstGeom prst="rect">
            <a:avLst/>
          </a:prstGeom>
        </p:spPr>
      </p:pic>
      <p:sp>
        <p:nvSpPr>
          <p:cNvPr id="2" name="Title 1"/>
          <p:cNvSpPr>
            <a:spLocks noGrp="1"/>
          </p:cNvSpPr>
          <p:nvPr>
            <p:ph type="title"/>
          </p:nvPr>
        </p:nvSpPr>
        <p:spPr/>
        <p:txBody>
          <a:bodyPr/>
          <a:lstStyle/>
          <a:p>
            <a:r>
              <a:rPr lang="en-US" dirty="0"/>
              <a:t>Choice and Storage of Eggs</a:t>
            </a:r>
          </a:p>
        </p:txBody>
      </p:sp>
      <p:sp>
        <p:nvSpPr>
          <p:cNvPr id="3" name="Content Placeholder 2"/>
          <p:cNvSpPr>
            <a:spLocks noGrp="1"/>
          </p:cNvSpPr>
          <p:nvPr>
            <p:ph idx="1"/>
          </p:nvPr>
        </p:nvSpPr>
        <p:spPr/>
        <p:txBody>
          <a:bodyPr/>
          <a:lstStyle/>
          <a:p>
            <a:pPr marL="0" indent="0">
              <a:buNone/>
            </a:pPr>
            <a:r>
              <a:rPr lang="en-US" dirty="0"/>
              <a:t>Tests for Freshness</a:t>
            </a:r>
          </a:p>
          <a:p>
            <a:pPr marL="457200" indent="-457200">
              <a:buFont typeface="+mj-lt"/>
              <a:buAutoNum type="arabicPeriod" startAt="2"/>
            </a:pPr>
            <a:r>
              <a:rPr lang="en-US" dirty="0"/>
              <a:t>Plate test</a:t>
            </a:r>
          </a:p>
        </p:txBody>
      </p:sp>
      <p:sp>
        <p:nvSpPr>
          <p:cNvPr id="19" name="TextBox 18"/>
          <p:cNvSpPr txBox="1"/>
          <p:nvPr/>
        </p:nvSpPr>
        <p:spPr>
          <a:xfrm>
            <a:off x="5257800" y="2487719"/>
            <a:ext cx="1099340" cy="307777"/>
          </a:xfrm>
          <a:prstGeom prst="rect">
            <a:avLst/>
          </a:prstGeom>
          <a:solidFill>
            <a:schemeClr val="accent6">
              <a:lumMod val="40000"/>
              <a:lumOff val="60000"/>
            </a:schemeClr>
          </a:solidFill>
        </p:spPr>
        <p:txBody>
          <a:bodyPr wrap="none" rtlCol="0">
            <a:spAutoFit/>
          </a:bodyPr>
          <a:lstStyle/>
          <a:p>
            <a:r>
              <a:rPr lang="en-US" sz="1400" dirty="0"/>
              <a:t>A Fresh Egg</a:t>
            </a:r>
          </a:p>
        </p:txBody>
      </p:sp>
      <p:sp>
        <p:nvSpPr>
          <p:cNvPr id="20" name="TextBox 19"/>
          <p:cNvSpPr txBox="1"/>
          <p:nvPr/>
        </p:nvSpPr>
        <p:spPr>
          <a:xfrm>
            <a:off x="3438553" y="2487719"/>
            <a:ext cx="1054519" cy="307777"/>
          </a:xfrm>
          <a:prstGeom prst="rect">
            <a:avLst/>
          </a:prstGeom>
          <a:solidFill>
            <a:schemeClr val="accent6">
              <a:lumMod val="40000"/>
              <a:lumOff val="60000"/>
            </a:schemeClr>
          </a:solidFill>
        </p:spPr>
        <p:txBody>
          <a:bodyPr wrap="square" rtlCol="0">
            <a:spAutoFit/>
          </a:bodyPr>
          <a:lstStyle/>
          <a:p>
            <a:r>
              <a:rPr lang="en-US" sz="1400" dirty="0"/>
              <a:t>A Stale Egg</a:t>
            </a:r>
          </a:p>
        </p:txBody>
      </p:sp>
      <p:sp>
        <p:nvSpPr>
          <p:cNvPr id="4" name="Rectangle 3"/>
          <p:cNvSpPr/>
          <p:nvPr/>
        </p:nvSpPr>
        <p:spPr>
          <a:xfrm>
            <a:off x="914400" y="5791200"/>
            <a:ext cx="7315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Stale egg spread wider than fresh egg</a:t>
            </a:r>
          </a:p>
        </p:txBody>
      </p:sp>
      <p:sp>
        <p:nvSpPr>
          <p:cNvPr id="15" name="TextBox 14">
            <a:extLst>
              <a:ext uri="{FF2B5EF4-FFF2-40B4-BE49-F238E27FC236}">
                <a16:creationId xmlns:a16="http://schemas.microsoft.com/office/drawing/2014/main" xmlns="" id="{D9D944A9-7121-4D86-B293-8221C509795D}"/>
              </a:ext>
            </a:extLst>
          </p:cNvPr>
          <p:cNvSpPr txBox="1"/>
          <p:nvPr/>
        </p:nvSpPr>
        <p:spPr>
          <a:xfrm>
            <a:off x="5257800" y="4724400"/>
            <a:ext cx="2971800" cy="523220"/>
          </a:xfrm>
          <a:prstGeom prst="rect">
            <a:avLst/>
          </a:prstGeom>
          <a:noFill/>
        </p:spPr>
        <p:txBody>
          <a:bodyPr wrap="square" rtlCol="0">
            <a:spAutoFit/>
          </a:bodyPr>
          <a:lstStyle/>
          <a:p>
            <a:r>
              <a:rPr lang="en-HK" sz="1400" dirty="0">
                <a:sym typeface="Wingdings" panose="05000000000000000000" pitchFamily="2" charset="2"/>
              </a:rPr>
              <a:t> </a:t>
            </a:r>
            <a:r>
              <a:rPr lang="en-HK" sz="1400" dirty="0"/>
              <a:t>Thick albumen stands higher and spreads less</a:t>
            </a:r>
          </a:p>
        </p:txBody>
      </p:sp>
      <p:sp>
        <p:nvSpPr>
          <p:cNvPr id="18" name="TextBox 17">
            <a:extLst>
              <a:ext uri="{FF2B5EF4-FFF2-40B4-BE49-F238E27FC236}">
                <a16:creationId xmlns:a16="http://schemas.microsoft.com/office/drawing/2014/main" xmlns="" id="{61A7F375-636C-4EE2-869C-804A11D27190}"/>
              </a:ext>
            </a:extLst>
          </p:cNvPr>
          <p:cNvSpPr txBox="1"/>
          <p:nvPr/>
        </p:nvSpPr>
        <p:spPr>
          <a:xfrm>
            <a:off x="914400" y="5198024"/>
            <a:ext cx="3578672" cy="523220"/>
          </a:xfrm>
          <a:prstGeom prst="rect">
            <a:avLst/>
          </a:prstGeom>
          <a:noFill/>
        </p:spPr>
        <p:txBody>
          <a:bodyPr wrap="square" rtlCol="0">
            <a:spAutoFit/>
          </a:bodyPr>
          <a:lstStyle/>
          <a:p>
            <a:r>
              <a:rPr lang="en-HK" sz="1400" dirty="0">
                <a:sym typeface="Wingdings" panose="05000000000000000000" pitchFamily="2" charset="2"/>
              </a:rPr>
              <a:t> </a:t>
            </a:r>
            <a:r>
              <a:rPr lang="en-HK" sz="1400" dirty="0"/>
              <a:t>Thick albumen </a:t>
            </a:r>
            <a:r>
              <a:rPr lang="en-US" sz="1400" dirty="0"/>
              <a:t>thins and becomes indistinguishable from thin albumen</a:t>
            </a:r>
            <a:endParaRPr lang="en-HK" sz="1400" dirty="0"/>
          </a:p>
        </p:txBody>
      </p:sp>
      <p:sp>
        <p:nvSpPr>
          <p:cNvPr id="23" name="Slide Number Placeholder 22">
            <a:extLst>
              <a:ext uri="{FF2B5EF4-FFF2-40B4-BE49-F238E27FC236}">
                <a16:creationId xmlns:a16="http://schemas.microsoft.com/office/drawing/2014/main" xmlns="" id="{926D2A17-5000-4FEF-AF2A-1FB5D6AB7993}"/>
              </a:ext>
            </a:extLst>
          </p:cNvPr>
          <p:cNvSpPr>
            <a:spLocks noGrp="1"/>
          </p:cNvSpPr>
          <p:nvPr>
            <p:ph type="sldNum" sz="quarter" idx="12"/>
          </p:nvPr>
        </p:nvSpPr>
        <p:spPr/>
        <p:txBody>
          <a:bodyPr/>
          <a:lstStyle/>
          <a:p>
            <a:fld id="{34C99D79-8A4B-4031-B1E0-AF26F8EDF2BC}" type="slidenum">
              <a:rPr lang="en-HK" smtClean="0"/>
              <a:t>19</a:t>
            </a:fld>
            <a:endParaRPr lang="en-HK"/>
          </a:p>
        </p:txBody>
      </p:sp>
    </p:spTree>
    <p:extLst>
      <p:ext uri="{BB962C8B-B14F-4D97-AF65-F5344CB8AC3E}">
        <p14:creationId xmlns:p14="http://schemas.microsoft.com/office/powerpoint/2010/main" val="228172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Topics</a:t>
            </a:r>
          </a:p>
        </p:txBody>
      </p:sp>
      <p:sp>
        <p:nvSpPr>
          <p:cNvPr id="6" name="Content Placeholder 5"/>
          <p:cNvSpPr>
            <a:spLocks noGrp="1"/>
          </p:cNvSpPr>
          <p:nvPr>
            <p:ph idx="1"/>
          </p:nvPr>
        </p:nvSpPr>
        <p:spPr/>
        <p:txBody>
          <a:bodyPr/>
          <a:lstStyle/>
          <a:p>
            <a:r>
              <a:rPr lang="en-US" dirty="0"/>
              <a:t>Types of Eggs</a:t>
            </a:r>
          </a:p>
          <a:p>
            <a:r>
              <a:rPr lang="en-US" dirty="0"/>
              <a:t>Structure of Eggs</a:t>
            </a:r>
          </a:p>
          <a:p>
            <a:r>
              <a:rPr lang="en-US" dirty="0"/>
              <a:t>Nutritive Value of Eggs</a:t>
            </a:r>
          </a:p>
          <a:p>
            <a:r>
              <a:rPr lang="en-US" dirty="0"/>
              <a:t>Choice and Storage of Eggs</a:t>
            </a:r>
          </a:p>
          <a:p>
            <a:r>
              <a:rPr lang="en-US" dirty="0"/>
              <a:t>Uses of Egg in Cooking / Diet </a:t>
            </a:r>
          </a:p>
          <a:p>
            <a:r>
              <a:rPr lang="en-US" dirty="0"/>
              <a:t>Food and Nutrition Labelling of Eggs</a:t>
            </a:r>
          </a:p>
        </p:txBody>
      </p:sp>
      <p:sp>
        <p:nvSpPr>
          <p:cNvPr id="2" name="Slide Number Placeholder 1">
            <a:extLst>
              <a:ext uri="{FF2B5EF4-FFF2-40B4-BE49-F238E27FC236}">
                <a16:creationId xmlns:a16="http://schemas.microsoft.com/office/drawing/2014/main" xmlns="" id="{A6DD2A7A-04B5-4B85-80FD-5363810A8925}"/>
              </a:ext>
            </a:extLst>
          </p:cNvPr>
          <p:cNvSpPr>
            <a:spLocks noGrp="1"/>
          </p:cNvSpPr>
          <p:nvPr>
            <p:ph type="sldNum" sz="quarter" idx="12"/>
          </p:nvPr>
        </p:nvSpPr>
        <p:spPr/>
        <p:txBody>
          <a:bodyPr/>
          <a:lstStyle/>
          <a:p>
            <a:fld id="{34C99D79-8A4B-4031-B1E0-AF26F8EDF2BC}" type="slidenum">
              <a:rPr lang="en-HK" smtClean="0"/>
              <a:t>2</a:t>
            </a:fld>
            <a:endParaRPr lang="en-HK"/>
          </a:p>
        </p:txBody>
      </p:sp>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and Storage of Eggs</a:t>
            </a:r>
          </a:p>
        </p:txBody>
      </p:sp>
      <p:sp>
        <p:nvSpPr>
          <p:cNvPr id="3" name="Content Placeholder 2"/>
          <p:cNvSpPr>
            <a:spLocks noGrp="1"/>
          </p:cNvSpPr>
          <p:nvPr>
            <p:ph idx="1"/>
          </p:nvPr>
        </p:nvSpPr>
        <p:spPr/>
        <p:txBody>
          <a:bodyPr>
            <a:normAutofit lnSpcReduction="10000"/>
          </a:bodyPr>
          <a:lstStyle/>
          <a:p>
            <a:pPr marL="0" indent="0">
              <a:buNone/>
            </a:pPr>
            <a:r>
              <a:rPr lang="en-US" dirty="0"/>
              <a:t>Rationale for the Tests</a:t>
            </a:r>
          </a:p>
          <a:p>
            <a:pPr marL="0" indent="0">
              <a:buNone/>
            </a:pPr>
            <a:r>
              <a:rPr lang="en-US" dirty="0"/>
              <a:t>When an egg is freshly laid, it contains carbon dioxide dissolved in the white and yolk</a:t>
            </a:r>
          </a:p>
          <a:p>
            <a:r>
              <a:rPr lang="en-US" dirty="0"/>
              <a:t>Since egg white is 90% water , carbon dioxide is dissolved in the form of carbonic acid, therefore the water is acidic</a:t>
            </a:r>
          </a:p>
          <a:p>
            <a:pPr marL="0" indent="0">
              <a:buNone/>
            </a:pPr>
            <a:r>
              <a:rPr lang="en-US" dirty="0"/>
              <a:t>As eggs age, the carbon dioxide dissolved in the white and yolk gradually escapes through the pores in the shell</a:t>
            </a:r>
          </a:p>
          <a:p>
            <a:r>
              <a:rPr lang="en-US" dirty="0"/>
              <a:t>Carbonic acid is essentially carbon dioxide and water</a:t>
            </a:r>
          </a:p>
          <a:p>
            <a:r>
              <a:rPr lang="en-US" dirty="0"/>
              <a:t>As carbon dioxide leaves eggs, more liquid turns into gas </a:t>
            </a:r>
          </a:p>
          <a:p>
            <a:pPr lvl="1"/>
            <a:r>
              <a:rPr lang="en-US" dirty="0"/>
              <a:t>The air space becomes bigger, and stale egg floats</a:t>
            </a:r>
          </a:p>
          <a:p>
            <a:pPr lvl="1"/>
            <a:r>
              <a:rPr lang="en-US" dirty="0"/>
              <a:t>The white and yolk become more alkaline, as a result, the egg white albumen is runnier</a:t>
            </a:r>
          </a:p>
        </p:txBody>
      </p:sp>
      <p:sp>
        <p:nvSpPr>
          <p:cNvPr id="4" name="Slide Number Placeholder 3">
            <a:extLst>
              <a:ext uri="{FF2B5EF4-FFF2-40B4-BE49-F238E27FC236}">
                <a16:creationId xmlns:a16="http://schemas.microsoft.com/office/drawing/2014/main" xmlns="" id="{04F2431C-938E-4F1B-8D3C-00F582BC01EB}"/>
              </a:ext>
            </a:extLst>
          </p:cNvPr>
          <p:cNvSpPr>
            <a:spLocks noGrp="1"/>
          </p:cNvSpPr>
          <p:nvPr>
            <p:ph type="sldNum" sz="quarter" idx="12"/>
          </p:nvPr>
        </p:nvSpPr>
        <p:spPr/>
        <p:txBody>
          <a:bodyPr/>
          <a:lstStyle/>
          <a:p>
            <a:fld id="{34C99D79-8A4B-4031-B1E0-AF26F8EDF2BC}" type="slidenum">
              <a:rPr lang="en-HK" smtClean="0"/>
              <a:t>20</a:t>
            </a:fld>
            <a:endParaRPr lang="en-HK"/>
          </a:p>
        </p:txBody>
      </p:sp>
    </p:spTree>
    <p:extLst>
      <p:ext uri="{BB962C8B-B14F-4D97-AF65-F5344CB8AC3E}">
        <p14:creationId xmlns:p14="http://schemas.microsoft.com/office/powerpoint/2010/main" val="343878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and Storage of Eggs</a:t>
            </a:r>
          </a:p>
        </p:txBody>
      </p:sp>
      <p:sp>
        <p:nvSpPr>
          <p:cNvPr id="3" name="Content Placeholder 2"/>
          <p:cNvSpPr>
            <a:spLocks noGrp="1"/>
          </p:cNvSpPr>
          <p:nvPr>
            <p:ph idx="1"/>
          </p:nvPr>
        </p:nvSpPr>
        <p:spPr/>
        <p:txBody>
          <a:bodyPr>
            <a:normAutofit/>
          </a:bodyPr>
          <a:lstStyle/>
          <a:p>
            <a:pPr marL="0" indent="0">
              <a:buNone/>
            </a:pPr>
            <a:r>
              <a:rPr lang="en-US" dirty="0"/>
              <a:t>Storing Eggs</a:t>
            </a:r>
          </a:p>
          <a:p>
            <a:r>
              <a:rPr lang="en-US" dirty="0"/>
              <a:t>Do not wash the eggs before storage, bacteria may enter the shell through the pores by pressure changes in a cooling egg after washing</a:t>
            </a:r>
          </a:p>
          <a:p>
            <a:r>
              <a:rPr lang="en-US" dirty="0"/>
              <a:t>Clean the shells with a damp cloth, if necessary</a:t>
            </a:r>
          </a:p>
          <a:p>
            <a:r>
              <a:rPr lang="en-US" dirty="0"/>
              <a:t>Keep eggs with broad ends up in an egg rack of a refrigerator where there is limited temperature fluctuation</a:t>
            </a:r>
          </a:p>
          <a:p>
            <a:r>
              <a:rPr lang="en-US" dirty="0"/>
              <a:t>Keep eggs away from strong-smelling food, e.g. onions</a:t>
            </a:r>
          </a:p>
          <a:p>
            <a:r>
              <a:rPr lang="en-US" dirty="0"/>
              <a:t>Do not keep eggs past their “best before” date</a:t>
            </a:r>
          </a:p>
        </p:txBody>
      </p:sp>
      <p:sp>
        <p:nvSpPr>
          <p:cNvPr id="4" name="Slide Number Placeholder 3">
            <a:extLst>
              <a:ext uri="{FF2B5EF4-FFF2-40B4-BE49-F238E27FC236}">
                <a16:creationId xmlns:a16="http://schemas.microsoft.com/office/drawing/2014/main" xmlns="" id="{BA73A48D-7136-4704-B0C1-15C19E52C347}"/>
              </a:ext>
            </a:extLst>
          </p:cNvPr>
          <p:cNvSpPr>
            <a:spLocks noGrp="1"/>
          </p:cNvSpPr>
          <p:nvPr>
            <p:ph type="sldNum" sz="quarter" idx="12"/>
          </p:nvPr>
        </p:nvSpPr>
        <p:spPr/>
        <p:txBody>
          <a:bodyPr/>
          <a:lstStyle/>
          <a:p>
            <a:fld id="{34C99D79-8A4B-4031-B1E0-AF26F8EDF2BC}" type="slidenum">
              <a:rPr lang="en-HK" smtClean="0"/>
              <a:t>21</a:t>
            </a:fld>
            <a:endParaRPr lang="en-HK"/>
          </a:p>
        </p:txBody>
      </p:sp>
    </p:spTree>
    <p:extLst>
      <p:ext uri="{BB962C8B-B14F-4D97-AF65-F5344CB8AC3E}">
        <p14:creationId xmlns:p14="http://schemas.microsoft.com/office/powerpoint/2010/main" val="399197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 and Storage of Eggs</a:t>
            </a:r>
          </a:p>
        </p:txBody>
      </p:sp>
      <p:sp>
        <p:nvSpPr>
          <p:cNvPr id="3" name="Content Placeholder 2"/>
          <p:cNvSpPr>
            <a:spLocks noGrp="1"/>
          </p:cNvSpPr>
          <p:nvPr>
            <p:ph idx="1"/>
          </p:nvPr>
        </p:nvSpPr>
        <p:spPr/>
        <p:txBody>
          <a:bodyPr>
            <a:normAutofit/>
          </a:bodyPr>
          <a:lstStyle/>
          <a:p>
            <a:pPr marL="0" indent="0">
              <a:buNone/>
            </a:pPr>
            <a:r>
              <a:rPr lang="en-US" dirty="0"/>
              <a:t>Storing Eggs</a:t>
            </a:r>
          </a:p>
          <a:p>
            <a:r>
              <a:rPr lang="en-US" dirty="0"/>
              <a:t>If egg shell is broken or cracked, components include avidin, lysozyme, and conalbumin may lose their natural ability to protect the egg against bacteria, therefore the egg must be used as soon as possible</a:t>
            </a:r>
          </a:p>
        </p:txBody>
      </p:sp>
      <p:sp>
        <p:nvSpPr>
          <p:cNvPr id="4" name="Slide Number Placeholder 3">
            <a:extLst>
              <a:ext uri="{FF2B5EF4-FFF2-40B4-BE49-F238E27FC236}">
                <a16:creationId xmlns:a16="http://schemas.microsoft.com/office/drawing/2014/main" xmlns="" id="{99F4A47B-B8CE-4D06-B9B4-EDE6A798A2D3}"/>
              </a:ext>
            </a:extLst>
          </p:cNvPr>
          <p:cNvSpPr>
            <a:spLocks noGrp="1"/>
          </p:cNvSpPr>
          <p:nvPr>
            <p:ph type="sldNum" sz="quarter" idx="12"/>
          </p:nvPr>
        </p:nvSpPr>
        <p:spPr/>
        <p:txBody>
          <a:bodyPr/>
          <a:lstStyle/>
          <a:p>
            <a:fld id="{34C99D79-8A4B-4031-B1E0-AF26F8EDF2BC}" type="slidenum">
              <a:rPr lang="en-HK" smtClean="0"/>
              <a:t>22</a:t>
            </a:fld>
            <a:endParaRPr lang="en-HK"/>
          </a:p>
        </p:txBody>
      </p:sp>
    </p:spTree>
    <p:extLst>
      <p:ext uri="{BB962C8B-B14F-4D97-AF65-F5344CB8AC3E}">
        <p14:creationId xmlns:p14="http://schemas.microsoft.com/office/powerpoint/2010/main" val="371543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Egg in Cooking / Diet </a:t>
            </a:r>
          </a:p>
        </p:txBody>
      </p:sp>
      <p:sp>
        <p:nvSpPr>
          <p:cNvPr id="3" name="Text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CFA09F0C-349E-430E-87C3-97D977A749B7}"/>
              </a:ext>
            </a:extLst>
          </p:cNvPr>
          <p:cNvSpPr>
            <a:spLocks noGrp="1"/>
          </p:cNvSpPr>
          <p:nvPr>
            <p:ph type="sldNum" sz="quarter" idx="12"/>
          </p:nvPr>
        </p:nvSpPr>
        <p:spPr/>
        <p:txBody>
          <a:bodyPr/>
          <a:lstStyle/>
          <a:p>
            <a:fld id="{34C99D79-8A4B-4031-B1E0-AF26F8EDF2BC}" type="slidenum">
              <a:rPr lang="en-HK" smtClean="0"/>
              <a:t>23</a:t>
            </a:fld>
            <a:endParaRPr lang="en-HK"/>
          </a:p>
        </p:txBody>
      </p:sp>
    </p:spTree>
    <p:extLst>
      <p:ext uri="{BB962C8B-B14F-4D97-AF65-F5344CB8AC3E}">
        <p14:creationId xmlns:p14="http://schemas.microsoft.com/office/powerpoint/2010/main" val="398830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Egg in Cooking</a:t>
            </a:r>
          </a:p>
        </p:txBody>
      </p:sp>
      <p:sp>
        <p:nvSpPr>
          <p:cNvPr id="3" name="Content Placeholder 2"/>
          <p:cNvSpPr>
            <a:spLocks noGrp="1"/>
          </p:cNvSpPr>
          <p:nvPr>
            <p:ph idx="1"/>
          </p:nvPr>
        </p:nvSpPr>
        <p:spPr/>
        <p:txBody>
          <a:bodyPr>
            <a:normAutofit fontScale="92500" lnSpcReduction="10000"/>
          </a:bodyPr>
          <a:lstStyle/>
          <a:p>
            <a:pPr marL="0" indent="0">
              <a:buNone/>
            </a:pPr>
            <a:r>
              <a:rPr lang="en-HK" dirty="0"/>
              <a:t>The function of eggs is important in food preparation. It has many uses, here are some examples:</a:t>
            </a:r>
          </a:p>
          <a:p>
            <a:r>
              <a:rPr lang="en-HK" dirty="0"/>
              <a:t>Egg as the main ingredient of a dish to provide protein, such as poached/boiled/fried/scrambled egg, omelette, egg salad</a:t>
            </a:r>
          </a:p>
          <a:p>
            <a:r>
              <a:rPr lang="en-HK" dirty="0"/>
              <a:t>Eggs are viscous and they coagulate to a solid or semisolid state; therefore, they bind ingredients such as those in meatloaf or croquettes</a:t>
            </a:r>
          </a:p>
          <a:p>
            <a:r>
              <a:rPr lang="en-HK" dirty="0"/>
              <a:t>Egg yolks contain phospholipid emulsifiers, including lecithin</a:t>
            </a:r>
            <a:r>
              <a:rPr lang="en-US" altLang="zh-TW" dirty="0"/>
              <a:t>,</a:t>
            </a:r>
            <a:r>
              <a:rPr lang="en-HK" altLang="zh-TW" strike="sngStrike" dirty="0"/>
              <a:t> </a:t>
            </a:r>
            <a:r>
              <a:rPr lang="en-US" dirty="0"/>
              <a:t>emulsifiers </a:t>
            </a:r>
            <a:r>
              <a:rPr lang="en-HK" dirty="0"/>
              <a:t>allow two ordinarily immiscible liquids, such as in the preparation of mayonnaise</a:t>
            </a:r>
          </a:p>
          <a:p>
            <a:r>
              <a:rPr lang="en-HK" dirty="0"/>
              <a:t>Egg whites increase six to eight times in volume when beaten to a foam, as the egg white foam is heated, the protein coagulates around air cells, maintaining a stable foam structure, e.g. egg white is used in angel food cake, and meringues</a:t>
            </a:r>
          </a:p>
          <a:p>
            <a:r>
              <a:rPr lang="en-HK" dirty="0"/>
              <a:t>Egg forms a gel as it coagulates, e.g. in custards</a:t>
            </a:r>
          </a:p>
        </p:txBody>
      </p:sp>
      <p:sp>
        <p:nvSpPr>
          <p:cNvPr id="4" name="Slide Number Placeholder 3">
            <a:extLst>
              <a:ext uri="{FF2B5EF4-FFF2-40B4-BE49-F238E27FC236}">
                <a16:creationId xmlns:a16="http://schemas.microsoft.com/office/drawing/2014/main" xmlns="" id="{D75F46E2-2183-404A-BB98-3107515592AE}"/>
              </a:ext>
            </a:extLst>
          </p:cNvPr>
          <p:cNvSpPr>
            <a:spLocks noGrp="1"/>
          </p:cNvSpPr>
          <p:nvPr>
            <p:ph type="sldNum" sz="quarter" idx="12"/>
          </p:nvPr>
        </p:nvSpPr>
        <p:spPr/>
        <p:txBody>
          <a:bodyPr/>
          <a:lstStyle/>
          <a:p>
            <a:fld id="{34C99D79-8A4B-4031-B1E0-AF26F8EDF2BC}" type="slidenum">
              <a:rPr lang="en-HK" smtClean="0"/>
              <a:t>24</a:t>
            </a:fld>
            <a:endParaRPr lang="en-HK"/>
          </a:p>
        </p:txBody>
      </p:sp>
    </p:spTree>
    <p:extLst>
      <p:ext uri="{BB962C8B-B14F-4D97-AF65-F5344CB8AC3E}">
        <p14:creationId xmlns:p14="http://schemas.microsoft.com/office/powerpoint/2010/main" val="67180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Egg in Cooking</a:t>
            </a:r>
          </a:p>
        </p:txBody>
      </p:sp>
      <p:sp>
        <p:nvSpPr>
          <p:cNvPr id="3" name="Content Placeholder 2"/>
          <p:cNvSpPr>
            <a:spLocks noGrp="1"/>
          </p:cNvSpPr>
          <p:nvPr>
            <p:ph idx="1"/>
          </p:nvPr>
        </p:nvSpPr>
        <p:spPr/>
        <p:txBody>
          <a:bodyPr>
            <a:normAutofit/>
          </a:bodyPr>
          <a:lstStyle/>
          <a:p>
            <a:pPr marL="0" indent="0">
              <a:buNone/>
            </a:pPr>
            <a:r>
              <a:rPr lang="en-HK" dirty="0"/>
              <a:t>The function of eggs is important in food preparation. It has many uses, here are some examples:</a:t>
            </a:r>
          </a:p>
          <a:p>
            <a:r>
              <a:rPr lang="en-HK" dirty="0"/>
              <a:t>Eggs coagulate and thicken mixtures such as custards and hollandaise sauce</a:t>
            </a:r>
          </a:p>
          <a:p>
            <a:r>
              <a:rPr lang="en-HK" dirty="0"/>
              <a:t>Egg yolk carotenoids add yellowish colour to baked products; egg glazed on bakery products improve their appearance</a:t>
            </a:r>
          </a:p>
          <a:p>
            <a:r>
              <a:rPr lang="en-HK" dirty="0"/>
              <a:t>Fat from yolk provides flavour, inhibits crystal formation in sugars, and inhibits staling</a:t>
            </a:r>
          </a:p>
          <a:p>
            <a:r>
              <a:rPr lang="en-HK" dirty="0"/>
              <a:t>Eggs provide nutritional value in cooked or baked food mixtures</a:t>
            </a:r>
            <a:endParaRPr lang="en-US" dirty="0"/>
          </a:p>
        </p:txBody>
      </p:sp>
      <p:sp>
        <p:nvSpPr>
          <p:cNvPr id="4" name="Slide Number Placeholder 3">
            <a:extLst>
              <a:ext uri="{FF2B5EF4-FFF2-40B4-BE49-F238E27FC236}">
                <a16:creationId xmlns:a16="http://schemas.microsoft.com/office/drawing/2014/main" xmlns="" id="{10738798-2662-4B70-B751-E2BCD6E7623A}"/>
              </a:ext>
            </a:extLst>
          </p:cNvPr>
          <p:cNvSpPr>
            <a:spLocks noGrp="1"/>
          </p:cNvSpPr>
          <p:nvPr>
            <p:ph type="sldNum" sz="quarter" idx="12"/>
          </p:nvPr>
        </p:nvSpPr>
        <p:spPr/>
        <p:txBody>
          <a:bodyPr/>
          <a:lstStyle/>
          <a:p>
            <a:fld id="{34C99D79-8A4B-4031-B1E0-AF26F8EDF2BC}" type="slidenum">
              <a:rPr lang="en-HK" smtClean="0"/>
              <a:t>25</a:t>
            </a:fld>
            <a:endParaRPr lang="en-HK"/>
          </a:p>
        </p:txBody>
      </p:sp>
    </p:spTree>
    <p:extLst>
      <p:ext uri="{BB962C8B-B14F-4D97-AF65-F5344CB8AC3E}">
        <p14:creationId xmlns:p14="http://schemas.microsoft.com/office/powerpoint/2010/main" val="283471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Egg in Cooking</a:t>
            </a:r>
          </a:p>
        </p:txBody>
      </p:sp>
      <p:sp>
        <p:nvSpPr>
          <p:cNvPr id="3" name="Content Placeholder 2"/>
          <p:cNvSpPr>
            <a:spLocks noGrp="1"/>
          </p:cNvSpPr>
          <p:nvPr>
            <p:ph idx="1"/>
          </p:nvPr>
        </p:nvSpPr>
        <p:spPr/>
        <p:txBody>
          <a:bodyPr>
            <a:normAutofit/>
          </a:bodyPr>
          <a:lstStyle/>
          <a:p>
            <a:pPr marL="0" indent="0">
              <a:buNone/>
            </a:pPr>
            <a:r>
              <a:rPr lang="en-HK" dirty="0"/>
              <a:t>Functional properties of eggs at a glance:</a:t>
            </a:r>
          </a:p>
          <a:p>
            <a:r>
              <a:rPr lang="en-HK" dirty="0"/>
              <a:t>Coagulation</a:t>
            </a:r>
          </a:p>
          <a:p>
            <a:r>
              <a:rPr lang="en-HK" dirty="0"/>
              <a:t>Emulsification</a:t>
            </a:r>
          </a:p>
          <a:p>
            <a:r>
              <a:rPr lang="en-HK" dirty="0"/>
              <a:t>Foaming</a:t>
            </a:r>
          </a:p>
          <a:p>
            <a:r>
              <a:rPr lang="en-HK" dirty="0"/>
              <a:t>Binding</a:t>
            </a:r>
          </a:p>
          <a:p>
            <a:r>
              <a:rPr lang="en-HK" dirty="0"/>
              <a:t>Coating</a:t>
            </a:r>
          </a:p>
          <a:p>
            <a:r>
              <a:rPr lang="en-HK" dirty="0"/>
              <a:t>Glazing</a:t>
            </a:r>
          </a:p>
          <a:p>
            <a:r>
              <a:rPr lang="en-HK" dirty="0"/>
              <a:t>Thickening</a:t>
            </a:r>
            <a:endParaRPr lang="en-US" dirty="0"/>
          </a:p>
        </p:txBody>
      </p:sp>
      <p:sp>
        <p:nvSpPr>
          <p:cNvPr id="4" name="Slide Number Placeholder 3">
            <a:extLst>
              <a:ext uri="{FF2B5EF4-FFF2-40B4-BE49-F238E27FC236}">
                <a16:creationId xmlns:a16="http://schemas.microsoft.com/office/drawing/2014/main" xmlns="" id="{776FDBE7-8C2D-4803-B789-53A072AD2512}"/>
              </a:ext>
            </a:extLst>
          </p:cNvPr>
          <p:cNvSpPr>
            <a:spLocks noGrp="1"/>
          </p:cNvSpPr>
          <p:nvPr>
            <p:ph type="sldNum" sz="quarter" idx="12"/>
          </p:nvPr>
        </p:nvSpPr>
        <p:spPr/>
        <p:txBody>
          <a:bodyPr/>
          <a:lstStyle/>
          <a:p>
            <a:fld id="{34C99D79-8A4B-4031-B1E0-AF26F8EDF2BC}" type="slidenum">
              <a:rPr lang="en-HK" smtClean="0"/>
              <a:t>26</a:t>
            </a:fld>
            <a:endParaRPr lang="en-HK"/>
          </a:p>
        </p:txBody>
      </p:sp>
    </p:spTree>
    <p:extLst>
      <p:ext uri="{BB962C8B-B14F-4D97-AF65-F5344CB8AC3E}">
        <p14:creationId xmlns:p14="http://schemas.microsoft.com/office/powerpoint/2010/main" val="364304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Egg in Cooking</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Eggs can be used in different ways:</a:t>
            </a:r>
            <a:endParaRPr lang="en-HK" dirty="0"/>
          </a:p>
          <a:p>
            <a:r>
              <a:rPr lang="en-US" dirty="0"/>
              <a:t>Breakfast – e.g. poached/scrambled/hard-boiled/fried egg, Sunny Side Up, Egg Benedict  </a:t>
            </a:r>
          </a:p>
          <a:p>
            <a:r>
              <a:rPr lang="en-US" dirty="0"/>
              <a:t>Appetizer/soup – e.g. smoked egg, Devil Egg, Chinese Egg Flower Soup</a:t>
            </a:r>
          </a:p>
          <a:p>
            <a:r>
              <a:rPr lang="en-US" dirty="0"/>
              <a:t>Main course – e.g. </a:t>
            </a:r>
            <a:r>
              <a:rPr lang="en-US" dirty="0" err="1"/>
              <a:t>omelette</a:t>
            </a:r>
            <a:r>
              <a:rPr lang="en-US" dirty="0"/>
              <a:t>, steamed egg, quiche, Scotch Egg, egg croquette, Scrambled Egg with Ham, Egg Curry</a:t>
            </a:r>
          </a:p>
          <a:p>
            <a:r>
              <a:rPr lang="en-US" dirty="0"/>
              <a:t>Dessert – e.g. meringue, ice cream, pudding, cold sweets, soufflé, egg tart, egg custard</a:t>
            </a:r>
          </a:p>
          <a:p>
            <a:r>
              <a:rPr lang="en-US" dirty="0"/>
              <a:t>Snack – e.g. sandwich, Egg Puff, French toast, Tea Egg</a:t>
            </a:r>
          </a:p>
          <a:p>
            <a:r>
              <a:rPr lang="en-US" dirty="0"/>
              <a:t>Bakery products – e.g. cakes, biscuits and bread</a:t>
            </a:r>
          </a:p>
          <a:p>
            <a:r>
              <a:rPr lang="en-US" dirty="0"/>
              <a:t>Sauce /spread– e.g. custard sauce, Kaya, mayonnaise</a:t>
            </a:r>
          </a:p>
          <a:p>
            <a:r>
              <a:rPr lang="en-US" dirty="0"/>
              <a:t>Noodles and pasta- e.g. egg noodles, fresh egg pasta</a:t>
            </a:r>
          </a:p>
          <a:p>
            <a:endParaRPr lang="en-US" dirty="0"/>
          </a:p>
        </p:txBody>
      </p:sp>
      <p:sp>
        <p:nvSpPr>
          <p:cNvPr id="4" name="Slide Number Placeholder 3">
            <a:extLst>
              <a:ext uri="{FF2B5EF4-FFF2-40B4-BE49-F238E27FC236}">
                <a16:creationId xmlns:a16="http://schemas.microsoft.com/office/drawing/2014/main" xmlns="" id="{0308C4BF-B2AF-4B1B-B13C-B1D0DD63534D}"/>
              </a:ext>
            </a:extLst>
          </p:cNvPr>
          <p:cNvSpPr>
            <a:spLocks noGrp="1"/>
          </p:cNvSpPr>
          <p:nvPr>
            <p:ph type="sldNum" sz="quarter" idx="12"/>
          </p:nvPr>
        </p:nvSpPr>
        <p:spPr/>
        <p:txBody>
          <a:bodyPr/>
          <a:lstStyle/>
          <a:p>
            <a:fld id="{34C99D79-8A4B-4031-B1E0-AF26F8EDF2BC}" type="slidenum">
              <a:rPr lang="en-HK" smtClean="0"/>
              <a:t>27</a:t>
            </a:fld>
            <a:endParaRPr lang="en-HK"/>
          </a:p>
        </p:txBody>
      </p:sp>
    </p:spTree>
    <p:extLst>
      <p:ext uri="{BB962C8B-B14F-4D97-AF65-F5344CB8AC3E}">
        <p14:creationId xmlns:p14="http://schemas.microsoft.com/office/powerpoint/2010/main" val="277936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and Nutrition Labelling of Eggs</a:t>
            </a:r>
          </a:p>
        </p:txBody>
      </p:sp>
      <p:sp>
        <p:nvSpPr>
          <p:cNvPr id="3" name="Text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A8865F38-8980-4865-B42A-75CB15F1518A}"/>
              </a:ext>
            </a:extLst>
          </p:cNvPr>
          <p:cNvSpPr>
            <a:spLocks noGrp="1"/>
          </p:cNvSpPr>
          <p:nvPr>
            <p:ph type="sldNum" sz="quarter" idx="12"/>
          </p:nvPr>
        </p:nvSpPr>
        <p:spPr/>
        <p:txBody>
          <a:bodyPr/>
          <a:lstStyle/>
          <a:p>
            <a:fld id="{34C99D79-8A4B-4031-B1E0-AF26F8EDF2BC}" type="slidenum">
              <a:rPr lang="en-HK" smtClean="0"/>
              <a:t>28</a:t>
            </a:fld>
            <a:endParaRPr lang="en-HK"/>
          </a:p>
        </p:txBody>
      </p:sp>
    </p:spTree>
    <p:extLst>
      <p:ext uri="{BB962C8B-B14F-4D97-AF65-F5344CB8AC3E}">
        <p14:creationId xmlns:p14="http://schemas.microsoft.com/office/powerpoint/2010/main" val="7597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and Nutrition Labelling of Eggs</a:t>
            </a:r>
          </a:p>
        </p:txBody>
      </p:sp>
      <p:sp>
        <p:nvSpPr>
          <p:cNvPr id="3" name="Content Placeholder 2"/>
          <p:cNvSpPr>
            <a:spLocks noGrp="1"/>
          </p:cNvSpPr>
          <p:nvPr>
            <p:ph idx="1"/>
          </p:nvPr>
        </p:nvSpPr>
        <p:spPr/>
        <p:txBody>
          <a:bodyPr/>
          <a:lstStyle/>
          <a:p>
            <a:r>
              <a:rPr lang="en-US" dirty="0"/>
              <a:t>Eggs that are not sold as prepackaged products in Hong Kong</a:t>
            </a:r>
            <a:r>
              <a:rPr lang="en-US"/>
              <a:t>, is </a:t>
            </a:r>
            <a:r>
              <a:rPr lang="en-US" dirty="0"/>
              <a:t>not bound to follow the nutrition labelling regulation in Hong Kong</a:t>
            </a:r>
          </a:p>
          <a:p>
            <a:r>
              <a:rPr lang="en-US" dirty="0"/>
              <a:t>Eggs that are sold in cartoon boxes usually include information such as size, country of origin, and type</a:t>
            </a:r>
          </a:p>
          <a:p>
            <a:r>
              <a:rPr lang="en-US" dirty="0"/>
              <a:t>In Hong Kong, egg sizes are generally differentiated as small, medium, large, and extra large, and the classification is not legally bound</a:t>
            </a:r>
          </a:p>
        </p:txBody>
      </p:sp>
      <p:sp>
        <p:nvSpPr>
          <p:cNvPr id="4" name="Slide Number Placeholder 3">
            <a:extLst>
              <a:ext uri="{FF2B5EF4-FFF2-40B4-BE49-F238E27FC236}">
                <a16:creationId xmlns:a16="http://schemas.microsoft.com/office/drawing/2014/main" xmlns="" id="{35F3ED0A-BDF2-4255-8799-BEA5B30098A3}"/>
              </a:ext>
            </a:extLst>
          </p:cNvPr>
          <p:cNvSpPr>
            <a:spLocks noGrp="1"/>
          </p:cNvSpPr>
          <p:nvPr>
            <p:ph type="sldNum" sz="quarter" idx="12"/>
          </p:nvPr>
        </p:nvSpPr>
        <p:spPr/>
        <p:txBody>
          <a:bodyPr/>
          <a:lstStyle/>
          <a:p>
            <a:fld id="{34C99D79-8A4B-4031-B1E0-AF26F8EDF2BC}" type="slidenum">
              <a:rPr lang="en-HK" smtClean="0"/>
              <a:t>29</a:t>
            </a:fld>
            <a:endParaRPr lang="en-HK"/>
          </a:p>
        </p:txBody>
      </p:sp>
    </p:spTree>
    <p:extLst>
      <p:ext uri="{BB962C8B-B14F-4D97-AF65-F5344CB8AC3E}">
        <p14:creationId xmlns:p14="http://schemas.microsoft.com/office/powerpoint/2010/main" val="67272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Eggs</a:t>
            </a:r>
          </a:p>
        </p:txBody>
      </p:sp>
      <p:sp>
        <p:nvSpPr>
          <p:cNvPr id="3" name="Text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E4591A30-427D-49CE-8F2A-6503A5CA38E8}"/>
              </a:ext>
            </a:extLst>
          </p:cNvPr>
          <p:cNvSpPr>
            <a:spLocks noGrp="1"/>
          </p:cNvSpPr>
          <p:nvPr>
            <p:ph type="sldNum" sz="quarter" idx="12"/>
          </p:nvPr>
        </p:nvSpPr>
        <p:spPr/>
        <p:txBody>
          <a:bodyPr/>
          <a:lstStyle/>
          <a:p>
            <a:fld id="{34C99D79-8A4B-4031-B1E0-AF26F8EDF2BC}" type="slidenum">
              <a:rPr lang="en-HK" smtClean="0"/>
              <a:t>3</a:t>
            </a:fld>
            <a:endParaRPr lang="en-HK"/>
          </a:p>
        </p:txBody>
      </p:sp>
    </p:spTree>
    <p:extLst>
      <p:ext uri="{BB962C8B-B14F-4D97-AF65-F5344CB8AC3E}">
        <p14:creationId xmlns:p14="http://schemas.microsoft.com/office/powerpoint/2010/main" val="30385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Provost, J., Kelly, B., </a:t>
            </a:r>
            <a:r>
              <a:rPr lang="en-US" dirty="0" err="1"/>
              <a:t>Bodwin</a:t>
            </a:r>
            <a:r>
              <a:rPr lang="en-US" dirty="0"/>
              <a:t>, J., &amp; </a:t>
            </a:r>
            <a:r>
              <a:rPr lang="en-US" dirty="0" err="1"/>
              <a:t>Wallert</a:t>
            </a:r>
            <a:r>
              <a:rPr lang="en-US" dirty="0"/>
              <a:t>, M. (2016). </a:t>
            </a:r>
            <a:r>
              <a:rPr lang="en-US" i="1" dirty="0"/>
              <a:t>The Science of Cooking.</a:t>
            </a:r>
            <a:r>
              <a:rPr lang="en-US" dirty="0"/>
              <a:t> John Wiley &amp; Sons.</a:t>
            </a:r>
          </a:p>
          <a:p>
            <a:r>
              <a:rPr lang="en-US" dirty="0"/>
              <a:t>Vickie A. </a:t>
            </a:r>
            <a:r>
              <a:rPr lang="en-US" dirty="0" err="1"/>
              <a:t>Vaclavik</a:t>
            </a:r>
            <a:r>
              <a:rPr lang="en-US" dirty="0"/>
              <a:t>, Elizabeth W. Christian. </a:t>
            </a:r>
            <a:r>
              <a:rPr lang="en-US" i="1" dirty="0"/>
              <a:t>Essentials of food science.</a:t>
            </a:r>
            <a:r>
              <a:rPr lang="en-US" dirty="0"/>
              <a:t> New York, NY: Springer, c2008.</a:t>
            </a:r>
          </a:p>
          <a:p>
            <a:endParaRPr lang="en-US" dirty="0"/>
          </a:p>
        </p:txBody>
      </p:sp>
      <p:sp>
        <p:nvSpPr>
          <p:cNvPr id="4" name="Slide Number Placeholder 3">
            <a:extLst>
              <a:ext uri="{FF2B5EF4-FFF2-40B4-BE49-F238E27FC236}">
                <a16:creationId xmlns:a16="http://schemas.microsoft.com/office/drawing/2014/main" xmlns="" id="{A3436261-4895-4206-8F46-81CB709834CB}"/>
              </a:ext>
            </a:extLst>
          </p:cNvPr>
          <p:cNvSpPr>
            <a:spLocks noGrp="1"/>
          </p:cNvSpPr>
          <p:nvPr>
            <p:ph type="sldNum" sz="quarter" idx="12"/>
          </p:nvPr>
        </p:nvSpPr>
        <p:spPr/>
        <p:txBody>
          <a:bodyPr/>
          <a:lstStyle/>
          <a:p>
            <a:fld id="{34C99D79-8A4B-4031-B1E0-AF26F8EDF2BC}" type="slidenum">
              <a:rPr lang="en-HK" smtClean="0"/>
              <a:t>30</a:t>
            </a:fld>
            <a:endParaRPr lang="en-HK"/>
          </a:p>
        </p:txBody>
      </p:sp>
    </p:spTree>
    <p:extLst>
      <p:ext uri="{BB962C8B-B14F-4D97-AF65-F5344CB8AC3E}">
        <p14:creationId xmlns:p14="http://schemas.microsoft.com/office/powerpoint/2010/main" val="413932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Eggs</a:t>
            </a:r>
          </a:p>
        </p:txBody>
      </p:sp>
      <p:sp>
        <p:nvSpPr>
          <p:cNvPr id="3" name="Content Placeholder 2"/>
          <p:cNvSpPr>
            <a:spLocks noGrp="1"/>
          </p:cNvSpPr>
          <p:nvPr>
            <p:ph idx="1"/>
          </p:nvPr>
        </p:nvSpPr>
        <p:spPr/>
        <p:txBody>
          <a:bodyPr/>
          <a:lstStyle/>
          <a:p>
            <a:pPr marL="0" indent="0">
              <a:buNone/>
            </a:pPr>
            <a:r>
              <a:rPr lang="en-US" dirty="0"/>
              <a:t>Eggs commonly used in our diet:</a:t>
            </a:r>
          </a:p>
          <a:p>
            <a:r>
              <a:rPr lang="en-US" dirty="0"/>
              <a:t>Hen’s egg, commonly referred as egg</a:t>
            </a:r>
          </a:p>
          <a:p>
            <a:r>
              <a:rPr lang="en-US" dirty="0"/>
              <a:t>Duck’s eggs</a:t>
            </a:r>
          </a:p>
          <a:p>
            <a:r>
              <a:rPr lang="en-US" dirty="0"/>
              <a:t>Quail’s eggs</a:t>
            </a:r>
          </a:p>
          <a:p>
            <a:r>
              <a:rPr lang="en-US" dirty="0"/>
              <a:t>Pigeon’s eggs</a:t>
            </a:r>
          </a:p>
          <a:p>
            <a:r>
              <a:rPr lang="en-US" dirty="0"/>
              <a:t>Preserved eggs</a:t>
            </a:r>
          </a:p>
          <a:p>
            <a:r>
              <a:rPr lang="en-US" dirty="0"/>
              <a:t>Salted eggs</a:t>
            </a:r>
          </a:p>
        </p:txBody>
      </p:sp>
      <p:sp>
        <p:nvSpPr>
          <p:cNvPr id="4" name="Slide Number Placeholder 3">
            <a:extLst>
              <a:ext uri="{FF2B5EF4-FFF2-40B4-BE49-F238E27FC236}">
                <a16:creationId xmlns:a16="http://schemas.microsoft.com/office/drawing/2014/main" xmlns="" id="{1CADB847-9361-46AD-9E25-4342CEB92F65}"/>
              </a:ext>
            </a:extLst>
          </p:cNvPr>
          <p:cNvSpPr>
            <a:spLocks noGrp="1"/>
          </p:cNvSpPr>
          <p:nvPr>
            <p:ph type="sldNum" sz="quarter" idx="12"/>
          </p:nvPr>
        </p:nvSpPr>
        <p:spPr/>
        <p:txBody>
          <a:bodyPr/>
          <a:lstStyle/>
          <a:p>
            <a:fld id="{34C99D79-8A4B-4031-B1E0-AF26F8EDF2BC}" type="slidenum">
              <a:rPr lang="en-HK" smtClean="0"/>
              <a:t>4</a:t>
            </a:fld>
            <a:endParaRPr lang="en-HK"/>
          </a:p>
        </p:txBody>
      </p:sp>
    </p:spTree>
    <p:extLst>
      <p:ext uri="{BB962C8B-B14F-4D97-AF65-F5344CB8AC3E}">
        <p14:creationId xmlns:p14="http://schemas.microsoft.com/office/powerpoint/2010/main" val="270225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Structures of Eggs</a:t>
            </a:r>
          </a:p>
        </p:txBody>
      </p:sp>
      <p:sp>
        <p:nvSpPr>
          <p:cNvPr id="3" name="Text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7FC0FB01-F0AD-4483-A397-B213B70138E8}"/>
              </a:ext>
            </a:extLst>
          </p:cNvPr>
          <p:cNvSpPr>
            <a:spLocks noGrp="1"/>
          </p:cNvSpPr>
          <p:nvPr>
            <p:ph type="sldNum" sz="quarter" idx="12"/>
          </p:nvPr>
        </p:nvSpPr>
        <p:spPr/>
        <p:txBody>
          <a:bodyPr/>
          <a:lstStyle/>
          <a:p>
            <a:fld id="{34C99D79-8A4B-4031-B1E0-AF26F8EDF2BC}" type="slidenum">
              <a:rPr lang="en-HK" smtClean="0"/>
              <a:t>5</a:t>
            </a:fld>
            <a:endParaRPr lang="en-HK"/>
          </a:p>
        </p:txBody>
      </p:sp>
    </p:spTree>
    <p:extLst>
      <p:ext uri="{BB962C8B-B14F-4D97-AF65-F5344CB8AC3E}">
        <p14:creationId xmlns:p14="http://schemas.microsoft.com/office/powerpoint/2010/main" val="20282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Eggs</a:t>
            </a:r>
          </a:p>
        </p:txBody>
      </p:sp>
      <p:sp>
        <p:nvSpPr>
          <p:cNvPr id="34" name="TextBox 33"/>
          <p:cNvSpPr txBox="1"/>
          <p:nvPr/>
        </p:nvSpPr>
        <p:spPr>
          <a:xfrm>
            <a:off x="5768473" y="1276290"/>
            <a:ext cx="1362874" cy="369332"/>
          </a:xfrm>
          <a:prstGeom prst="rect">
            <a:avLst/>
          </a:prstGeom>
          <a:noFill/>
        </p:spPr>
        <p:txBody>
          <a:bodyPr wrap="none" rtlCol="0">
            <a:spAutoFit/>
          </a:bodyPr>
          <a:lstStyle/>
          <a:p>
            <a:r>
              <a:rPr lang="en-US" sz="1800" dirty="0"/>
              <a:t>Shell (</a:t>
            </a:r>
            <a:r>
              <a:rPr lang="zh-TW" altLang="en-US" sz="1800" dirty="0"/>
              <a:t>外殼</a:t>
            </a:r>
            <a:r>
              <a:rPr lang="en-US" altLang="zh-TW" sz="1800" dirty="0"/>
              <a:t>)</a:t>
            </a:r>
            <a:endParaRPr lang="en-US" sz="1800" dirty="0"/>
          </a:p>
        </p:txBody>
      </p:sp>
      <p:sp>
        <p:nvSpPr>
          <p:cNvPr id="47" name="TextBox 46"/>
          <p:cNvSpPr txBox="1"/>
          <p:nvPr/>
        </p:nvSpPr>
        <p:spPr>
          <a:xfrm>
            <a:off x="5754453" y="4636261"/>
            <a:ext cx="1302536" cy="369332"/>
          </a:xfrm>
          <a:prstGeom prst="rect">
            <a:avLst/>
          </a:prstGeom>
          <a:noFill/>
        </p:spPr>
        <p:txBody>
          <a:bodyPr wrap="none" rtlCol="0">
            <a:spAutoFit/>
          </a:bodyPr>
          <a:lstStyle/>
          <a:p>
            <a:r>
              <a:rPr lang="en-US" sz="1800" dirty="0"/>
              <a:t>Yolk (</a:t>
            </a:r>
            <a:r>
              <a:rPr lang="zh-TW" altLang="en-US" sz="1800" dirty="0"/>
              <a:t>蛋黃</a:t>
            </a:r>
            <a:r>
              <a:rPr lang="en-US" altLang="zh-TW" sz="1800" dirty="0"/>
              <a:t>)</a:t>
            </a:r>
            <a:endParaRPr lang="en-US" sz="1800" dirty="0"/>
          </a:p>
        </p:txBody>
      </p:sp>
      <p:sp>
        <p:nvSpPr>
          <p:cNvPr id="48" name="TextBox 47"/>
          <p:cNvSpPr txBox="1"/>
          <p:nvPr/>
        </p:nvSpPr>
        <p:spPr>
          <a:xfrm>
            <a:off x="6235247" y="2373397"/>
            <a:ext cx="1960730" cy="923330"/>
          </a:xfrm>
          <a:prstGeom prst="rect">
            <a:avLst/>
          </a:prstGeom>
          <a:noFill/>
        </p:spPr>
        <p:txBody>
          <a:bodyPr wrap="square" rtlCol="0">
            <a:spAutoFit/>
          </a:bodyPr>
          <a:lstStyle/>
          <a:p>
            <a:r>
              <a:rPr lang="en-US" sz="1800" dirty="0"/>
              <a:t>Outer membrane </a:t>
            </a:r>
          </a:p>
          <a:p>
            <a:r>
              <a:rPr lang="en-US" sz="1800" dirty="0"/>
              <a:t>(</a:t>
            </a:r>
            <a:r>
              <a:rPr lang="zh-TW" altLang="en-US" sz="1800" dirty="0"/>
              <a:t>外殼膜</a:t>
            </a:r>
            <a:r>
              <a:rPr lang="en-US" altLang="zh-TW" sz="1800" dirty="0"/>
              <a:t>)</a:t>
            </a:r>
            <a:endParaRPr lang="en-US" sz="1800" dirty="0"/>
          </a:p>
        </p:txBody>
      </p:sp>
      <p:sp>
        <p:nvSpPr>
          <p:cNvPr id="49" name="TextBox 48"/>
          <p:cNvSpPr txBox="1"/>
          <p:nvPr/>
        </p:nvSpPr>
        <p:spPr>
          <a:xfrm>
            <a:off x="5618883" y="5168141"/>
            <a:ext cx="1658596" cy="369332"/>
          </a:xfrm>
          <a:prstGeom prst="rect">
            <a:avLst/>
          </a:prstGeom>
          <a:noFill/>
        </p:spPr>
        <p:txBody>
          <a:bodyPr wrap="none" rtlCol="0">
            <a:spAutoFit/>
          </a:bodyPr>
          <a:lstStyle/>
          <a:p>
            <a:r>
              <a:rPr lang="en-US" sz="1800" dirty="0"/>
              <a:t>Chalaza (</a:t>
            </a:r>
            <a:r>
              <a:rPr lang="zh-TW" altLang="en-US" sz="1800" dirty="0"/>
              <a:t>繫帶</a:t>
            </a:r>
            <a:r>
              <a:rPr lang="en-US" altLang="zh-TW" sz="1800" dirty="0"/>
              <a:t>)</a:t>
            </a:r>
            <a:endParaRPr lang="en-US" sz="1800" dirty="0"/>
          </a:p>
        </p:txBody>
      </p:sp>
      <p:sp>
        <p:nvSpPr>
          <p:cNvPr id="50" name="TextBox 49"/>
          <p:cNvSpPr txBox="1"/>
          <p:nvPr/>
        </p:nvSpPr>
        <p:spPr>
          <a:xfrm>
            <a:off x="1539605" y="1580118"/>
            <a:ext cx="1768369" cy="369332"/>
          </a:xfrm>
          <a:prstGeom prst="rect">
            <a:avLst/>
          </a:prstGeom>
          <a:noFill/>
        </p:spPr>
        <p:txBody>
          <a:bodyPr wrap="none" rtlCol="0">
            <a:spAutoFit/>
          </a:bodyPr>
          <a:lstStyle/>
          <a:p>
            <a:r>
              <a:rPr lang="en-US" sz="1800" dirty="0"/>
              <a:t>Air space (</a:t>
            </a:r>
            <a:r>
              <a:rPr lang="zh-TW" altLang="en-US" sz="1800" dirty="0"/>
              <a:t>氣室</a:t>
            </a:r>
            <a:r>
              <a:rPr lang="en-US" altLang="zh-TW" sz="1800" dirty="0"/>
              <a:t>)</a:t>
            </a:r>
            <a:endParaRPr lang="en-US" sz="1800" dirty="0"/>
          </a:p>
        </p:txBody>
      </p:sp>
      <p:sp>
        <p:nvSpPr>
          <p:cNvPr id="51" name="TextBox 50"/>
          <p:cNvSpPr txBox="1"/>
          <p:nvPr/>
        </p:nvSpPr>
        <p:spPr>
          <a:xfrm>
            <a:off x="365437" y="5195276"/>
            <a:ext cx="1842877" cy="369332"/>
          </a:xfrm>
          <a:prstGeom prst="rect">
            <a:avLst/>
          </a:prstGeom>
          <a:noFill/>
        </p:spPr>
        <p:txBody>
          <a:bodyPr wrap="none" rtlCol="0">
            <a:spAutoFit/>
          </a:bodyPr>
          <a:lstStyle/>
          <a:p>
            <a:r>
              <a:rPr lang="en-US" sz="1800" dirty="0"/>
              <a:t>Egg white (</a:t>
            </a:r>
            <a:r>
              <a:rPr lang="zh-TW" altLang="en-US" sz="1800" dirty="0"/>
              <a:t>蛋白</a:t>
            </a:r>
            <a:r>
              <a:rPr lang="en-US" altLang="zh-TW" sz="1800" dirty="0"/>
              <a:t>)</a:t>
            </a:r>
            <a:endParaRPr lang="en-US" sz="1800" dirty="0"/>
          </a:p>
        </p:txBody>
      </p:sp>
      <p:sp>
        <p:nvSpPr>
          <p:cNvPr id="53" name="TextBox 52"/>
          <p:cNvSpPr txBox="1"/>
          <p:nvPr/>
        </p:nvSpPr>
        <p:spPr>
          <a:xfrm>
            <a:off x="914400" y="3259918"/>
            <a:ext cx="1843774" cy="646331"/>
          </a:xfrm>
          <a:prstGeom prst="rect">
            <a:avLst/>
          </a:prstGeom>
          <a:noFill/>
        </p:spPr>
        <p:txBody>
          <a:bodyPr wrap="none" rtlCol="0">
            <a:spAutoFit/>
          </a:bodyPr>
          <a:lstStyle/>
          <a:p>
            <a:pPr algn="ctr"/>
            <a:r>
              <a:rPr lang="en-US" sz="1800" dirty="0"/>
              <a:t>Thick albumen </a:t>
            </a:r>
          </a:p>
          <a:p>
            <a:pPr algn="r"/>
            <a:r>
              <a:rPr lang="en-US" sz="1800" dirty="0"/>
              <a:t>(</a:t>
            </a:r>
            <a:r>
              <a:rPr lang="zh-TW" altLang="en-US" sz="1800" dirty="0"/>
              <a:t>厚蛋白</a:t>
            </a:r>
            <a:r>
              <a:rPr lang="en-US" altLang="zh-TW" sz="1800" dirty="0"/>
              <a:t>)</a:t>
            </a:r>
            <a:endParaRPr lang="en-US" sz="1800" dirty="0"/>
          </a:p>
        </p:txBody>
      </p:sp>
      <p:sp>
        <p:nvSpPr>
          <p:cNvPr id="54" name="TextBox 53"/>
          <p:cNvSpPr txBox="1"/>
          <p:nvPr/>
        </p:nvSpPr>
        <p:spPr>
          <a:xfrm>
            <a:off x="1155970" y="4170697"/>
            <a:ext cx="1642181" cy="646331"/>
          </a:xfrm>
          <a:prstGeom prst="rect">
            <a:avLst/>
          </a:prstGeom>
          <a:noFill/>
        </p:spPr>
        <p:txBody>
          <a:bodyPr wrap="none" rtlCol="0">
            <a:spAutoFit/>
          </a:bodyPr>
          <a:lstStyle/>
          <a:p>
            <a:pPr algn="r"/>
            <a:r>
              <a:rPr lang="en-US" sz="1800" dirty="0"/>
              <a:t>Thin albumen </a:t>
            </a:r>
          </a:p>
          <a:p>
            <a:pPr algn="r"/>
            <a:r>
              <a:rPr lang="en-US" sz="1800" dirty="0"/>
              <a:t>(</a:t>
            </a:r>
            <a:r>
              <a:rPr lang="zh-TW" altLang="en-US" sz="1800" dirty="0"/>
              <a:t>薄蛋白</a:t>
            </a:r>
            <a:r>
              <a:rPr lang="en-US" altLang="zh-TW" sz="1800" dirty="0"/>
              <a:t>)</a:t>
            </a:r>
            <a:endParaRPr lang="en-US" sz="1800" dirty="0"/>
          </a:p>
        </p:txBody>
      </p:sp>
      <p:sp>
        <p:nvSpPr>
          <p:cNvPr id="55" name="TextBox 54"/>
          <p:cNvSpPr txBox="1"/>
          <p:nvPr/>
        </p:nvSpPr>
        <p:spPr>
          <a:xfrm>
            <a:off x="1027471" y="2416634"/>
            <a:ext cx="1769202" cy="369332"/>
          </a:xfrm>
          <a:prstGeom prst="rect">
            <a:avLst/>
          </a:prstGeom>
          <a:noFill/>
        </p:spPr>
        <p:txBody>
          <a:bodyPr wrap="none" rtlCol="0">
            <a:spAutoFit/>
          </a:bodyPr>
          <a:lstStyle/>
          <a:p>
            <a:pPr algn="r"/>
            <a:r>
              <a:rPr lang="en-US" sz="1800" dirty="0"/>
              <a:t>Chalazae (</a:t>
            </a:r>
            <a:r>
              <a:rPr lang="zh-TW" altLang="en-US" sz="1800" dirty="0"/>
              <a:t>繫帶</a:t>
            </a:r>
            <a:r>
              <a:rPr lang="en-US" altLang="zh-TW" sz="1800" dirty="0"/>
              <a:t>)</a:t>
            </a:r>
            <a:endParaRPr lang="en-US" sz="1800" dirty="0"/>
          </a:p>
        </p:txBody>
      </p:sp>
      <p:grpSp>
        <p:nvGrpSpPr>
          <p:cNvPr id="17" name="Group 16">
            <a:extLst>
              <a:ext uri="{FF2B5EF4-FFF2-40B4-BE49-F238E27FC236}">
                <a16:creationId xmlns:a16="http://schemas.microsoft.com/office/drawing/2014/main" xmlns="" id="{CFCECCD3-C9BF-47D2-BB9B-6BBDF97EE45C}"/>
              </a:ext>
            </a:extLst>
          </p:cNvPr>
          <p:cNvGrpSpPr/>
          <p:nvPr/>
        </p:nvGrpSpPr>
        <p:grpSpPr>
          <a:xfrm>
            <a:off x="2936447" y="1936471"/>
            <a:ext cx="2841600" cy="3914640"/>
            <a:chOff x="3187774" y="1936471"/>
            <a:chExt cx="2841600" cy="3914640"/>
          </a:xfrm>
        </p:grpSpPr>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xmlns="" id="{03C196BD-7A2E-4951-8B0E-DB5A006F5928}"/>
                    </a:ext>
                  </a:extLst>
                </p14:cNvPr>
                <p14:cNvContentPartPr/>
                <p14:nvPr/>
              </p14:nvContentPartPr>
              <p14:xfrm>
                <a:off x="3187774" y="1936471"/>
                <a:ext cx="2841600" cy="3914640"/>
              </p14:xfrm>
            </p:contentPart>
          </mc:Choice>
          <mc:Fallback xmlns="">
            <p:pic>
              <p:nvPicPr>
                <p:cNvPr id="18" name="Ink 17">
                  <a:extLst>
                    <a:ext uri="{FF2B5EF4-FFF2-40B4-BE49-F238E27FC236}">
                      <a16:creationId xmlns:a16="http://schemas.microsoft.com/office/drawing/2014/main" id="{03C196BD-7A2E-4951-8B0E-DB5A006F5928}"/>
                    </a:ext>
                  </a:extLst>
                </p:cNvPr>
                <p:cNvPicPr/>
                <p:nvPr/>
              </p:nvPicPr>
              <p:blipFill>
                <a:blip r:embed="rId3"/>
                <a:stretch>
                  <a:fillRect/>
                </a:stretch>
              </p:blipFill>
              <p:spPr>
                <a:xfrm>
                  <a:off x="3175897" y="1924591"/>
                  <a:ext cx="2864995" cy="3938400"/>
                </a:xfrm>
                <a:prstGeom prst="rect">
                  <a:avLst/>
                </a:prstGeom>
              </p:spPr>
            </p:pic>
          </mc:Fallback>
        </mc:AlternateContent>
        <p:sp>
          <p:nvSpPr>
            <p:cNvPr id="19" name="Oval 18">
              <a:extLst>
                <a:ext uri="{FF2B5EF4-FFF2-40B4-BE49-F238E27FC236}">
                  <a16:creationId xmlns:a16="http://schemas.microsoft.com/office/drawing/2014/main" xmlns="" id="{BE77D5EC-C212-4427-BDCB-7E4CA27DA124}"/>
                </a:ext>
              </a:extLst>
            </p:cNvPr>
            <p:cNvSpPr/>
            <p:nvPr/>
          </p:nvSpPr>
          <p:spPr>
            <a:xfrm>
              <a:off x="3694174" y="2788891"/>
              <a:ext cx="1828800" cy="2209800"/>
            </a:xfrm>
            <a:prstGeom prst="ellipse">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0" name="Oval 19">
              <a:extLst>
                <a:ext uri="{FF2B5EF4-FFF2-40B4-BE49-F238E27FC236}">
                  <a16:creationId xmlns:a16="http://schemas.microsoft.com/office/drawing/2014/main" xmlns="" id="{31A35064-5376-4AB1-A83D-0B824D950C73}"/>
                </a:ext>
              </a:extLst>
            </p:cNvPr>
            <p:cNvSpPr/>
            <p:nvPr/>
          </p:nvSpPr>
          <p:spPr>
            <a:xfrm>
              <a:off x="4114800" y="3429000"/>
              <a:ext cx="990600" cy="990600"/>
            </a:xfrm>
            <a:prstGeom prst="ellipse">
              <a:avLst/>
            </a:prstGeom>
            <a:solidFill>
              <a:srgbClr val="FFCC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1" name="Double Wave 20">
              <a:extLst>
                <a:ext uri="{FF2B5EF4-FFF2-40B4-BE49-F238E27FC236}">
                  <a16:creationId xmlns:a16="http://schemas.microsoft.com/office/drawing/2014/main" xmlns="" id="{0819D795-34F3-4C80-A4CE-4708F07FF819}"/>
                </a:ext>
              </a:extLst>
            </p:cNvPr>
            <p:cNvSpPr/>
            <p:nvPr/>
          </p:nvSpPr>
          <p:spPr>
            <a:xfrm rot="16200000">
              <a:off x="4221990" y="2926590"/>
              <a:ext cx="852420" cy="152400"/>
            </a:xfrm>
            <a:prstGeom prst="doubleWave">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2" name="Double Wave 21">
              <a:extLst>
                <a:ext uri="{FF2B5EF4-FFF2-40B4-BE49-F238E27FC236}">
                  <a16:creationId xmlns:a16="http://schemas.microsoft.com/office/drawing/2014/main" xmlns="" id="{1CC9DDCA-BD10-449B-BF11-F2D1BC25465C}"/>
                </a:ext>
              </a:extLst>
            </p:cNvPr>
            <p:cNvSpPr/>
            <p:nvPr/>
          </p:nvSpPr>
          <p:spPr>
            <a:xfrm rot="16200000">
              <a:off x="3967904" y="4975200"/>
              <a:ext cx="1260000" cy="151200"/>
            </a:xfrm>
            <a:prstGeom prst="doubleWave">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grpSp>
      <p:cxnSp>
        <p:nvCxnSpPr>
          <p:cNvPr id="6" name="Straight Arrow Connector 5">
            <a:extLst>
              <a:ext uri="{FF2B5EF4-FFF2-40B4-BE49-F238E27FC236}">
                <a16:creationId xmlns:a16="http://schemas.microsoft.com/office/drawing/2014/main" xmlns="" id="{07B7E432-C5FE-4DE0-A491-4BE64EB8C090}"/>
              </a:ext>
            </a:extLst>
          </p:cNvPr>
          <p:cNvCxnSpPr>
            <a:cxnSpLocks/>
            <a:stCxn id="50" idx="3"/>
          </p:cNvCxnSpPr>
          <p:nvPr/>
        </p:nvCxnSpPr>
        <p:spPr>
          <a:xfrm>
            <a:off x="3307974" y="1764784"/>
            <a:ext cx="963003" cy="4755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B352DF66-B51F-4779-9D11-1639E32591EE}"/>
              </a:ext>
            </a:extLst>
          </p:cNvPr>
          <p:cNvCxnSpPr>
            <a:cxnSpLocks/>
          </p:cNvCxnSpPr>
          <p:nvPr/>
        </p:nvCxnSpPr>
        <p:spPr>
          <a:xfrm>
            <a:off x="2796355" y="2656944"/>
            <a:ext cx="1524318" cy="3928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062CE074-24F2-4EF9-811F-460BF57914B6}"/>
              </a:ext>
            </a:extLst>
          </p:cNvPr>
          <p:cNvCxnSpPr>
            <a:cxnSpLocks/>
          </p:cNvCxnSpPr>
          <p:nvPr/>
        </p:nvCxnSpPr>
        <p:spPr>
          <a:xfrm>
            <a:off x="2705463" y="3564470"/>
            <a:ext cx="777010" cy="849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E45F77FD-9284-404C-941C-4F02E0864725}"/>
              </a:ext>
            </a:extLst>
          </p:cNvPr>
          <p:cNvCxnSpPr>
            <a:cxnSpLocks/>
          </p:cNvCxnSpPr>
          <p:nvPr/>
        </p:nvCxnSpPr>
        <p:spPr>
          <a:xfrm flipV="1">
            <a:off x="2796355" y="4419601"/>
            <a:ext cx="646492" cy="822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843A3149-E4F3-4EB6-9395-2280FBEEB3A0}"/>
              </a:ext>
            </a:extLst>
          </p:cNvPr>
          <p:cNvCxnSpPr>
            <a:cxnSpLocks/>
            <a:stCxn id="34" idx="1"/>
          </p:cNvCxnSpPr>
          <p:nvPr/>
        </p:nvCxnSpPr>
        <p:spPr>
          <a:xfrm flipH="1">
            <a:off x="4854073" y="1460956"/>
            <a:ext cx="914400" cy="5441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70CE1AFC-77E1-47AB-A5EE-29D015712F34}"/>
              </a:ext>
            </a:extLst>
          </p:cNvPr>
          <p:cNvCxnSpPr>
            <a:cxnSpLocks/>
          </p:cNvCxnSpPr>
          <p:nvPr/>
        </p:nvCxnSpPr>
        <p:spPr>
          <a:xfrm flipH="1">
            <a:off x="5662574" y="2727340"/>
            <a:ext cx="572673" cy="3789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A502833B-BD3A-4E54-970A-A23DFBB5A146}"/>
              </a:ext>
            </a:extLst>
          </p:cNvPr>
          <p:cNvCxnSpPr>
            <a:cxnSpLocks/>
          </p:cNvCxnSpPr>
          <p:nvPr/>
        </p:nvCxnSpPr>
        <p:spPr>
          <a:xfrm flipH="1" flipV="1">
            <a:off x="4829681" y="4151218"/>
            <a:ext cx="948366" cy="6167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89883A2F-8D4C-42F7-8060-4F0079288228}"/>
              </a:ext>
            </a:extLst>
          </p:cNvPr>
          <p:cNvCxnSpPr>
            <a:cxnSpLocks/>
            <a:stCxn id="49" idx="1"/>
          </p:cNvCxnSpPr>
          <p:nvPr/>
        </p:nvCxnSpPr>
        <p:spPr>
          <a:xfrm flipH="1" flipV="1">
            <a:off x="4423485" y="5195276"/>
            <a:ext cx="1195398" cy="1575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xmlns="" id="{A53203F2-4B5B-4E5A-B7BC-AC93B678F417}"/>
              </a:ext>
            </a:extLst>
          </p:cNvPr>
          <p:cNvCxnSpPr>
            <a:cxnSpLocks/>
          </p:cNvCxnSpPr>
          <p:nvPr/>
        </p:nvCxnSpPr>
        <p:spPr>
          <a:xfrm flipH="1">
            <a:off x="5580629" y="3614594"/>
            <a:ext cx="689745" cy="20594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BDA8CCA9-23DC-46F6-B164-8F690369230C}"/>
              </a:ext>
            </a:extLst>
          </p:cNvPr>
          <p:cNvSpPr txBox="1"/>
          <p:nvPr/>
        </p:nvSpPr>
        <p:spPr>
          <a:xfrm>
            <a:off x="6290704" y="3298994"/>
            <a:ext cx="1905273" cy="646331"/>
          </a:xfrm>
          <a:prstGeom prst="rect">
            <a:avLst/>
          </a:prstGeom>
          <a:noFill/>
        </p:spPr>
        <p:txBody>
          <a:bodyPr wrap="square" rtlCol="0">
            <a:spAutoFit/>
          </a:bodyPr>
          <a:lstStyle/>
          <a:p>
            <a:r>
              <a:rPr lang="en-US" sz="1800" dirty="0"/>
              <a:t>Inner membrane </a:t>
            </a:r>
          </a:p>
          <a:p>
            <a:r>
              <a:rPr lang="en-US" sz="1800" dirty="0"/>
              <a:t>(</a:t>
            </a:r>
            <a:r>
              <a:rPr lang="zh-TW" altLang="en-US" sz="1800" dirty="0"/>
              <a:t>內殼膜</a:t>
            </a:r>
            <a:r>
              <a:rPr lang="en-US" altLang="zh-TW" sz="1800" dirty="0"/>
              <a:t>)</a:t>
            </a:r>
            <a:endParaRPr lang="en-US" sz="1800" dirty="0"/>
          </a:p>
        </p:txBody>
      </p:sp>
      <p:sp>
        <p:nvSpPr>
          <p:cNvPr id="57" name="TextBox 56">
            <a:extLst>
              <a:ext uri="{FF2B5EF4-FFF2-40B4-BE49-F238E27FC236}">
                <a16:creationId xmlns:a16="http://schemas.microsoft.com/office/drawing/2014/main" xmlns="" id="{3958D898-97B4-459E-A945-E2D337D098F6}"/>
              </a:ext>
            </a:extLst>
          </p:cNvPr>
          <p:cNvSpPr txBox="1"/>
          <p:nvPr/>
        </p:nvSpPr>
        <p:spPr>
          <a:xfrm>
            <a:off x="6477000" y="4185655"/>
            <a:ext cx="1951496" cy="369332"/>
          </a:xfrm>
          <a:prstGeom prst="rect">
            <a:avLst/>
          </a:prstGeom>
          <a:noFill/>
        </p:spPr>
        <p:txBody>
          <a:bodyPr wrap="none" rtlCol="0">
            <a:spAutoFit/>
          </a:bodyPr>
          <a:lstStyle/>
          <a:p>
            <a:r>
              <a:rPr lang="en-US" sz="1800" dirty="0"/>
              <a:t>Membrane (</a:t>
            </a:r>
            <a:r>
              <a:rPr lang="zh-TW" altLang="en-US" sz="1800" dirty="0"/>
              <a:t>內膜</a:t>
            </a:r>
            <a:r>
              <a:rPr lang="en-US" altLang="zh-TW" sz="1800" dirty="0"/>
              <a:t>)</a:t>
            </a:r>
            <a:endParaRPr lang="en-US" sz="1800" dirty="0"/>
          </a:p>
        </p:txBody>
      </p:sp>
      <p:cxnSp>
        <p:nvCxnSpPr>
          <p:cNvPr id="58" name="Connector: Elbow 57">
            <a:extLst>
              <a:ext uri="{FF2B5EF4-FFF2-40B4-BE49-F238E27FC236}">
                <a16:creationId xmlns:a16="http://schemas.microsoft.com/office/drawing/2014/main" xmlns="" id="{BD01BC32-B5B7-4EA4-A23D-3DD26AFA27FD}"/>
              </a:ext>
            </a:extLst>
          </p:cNvPr>
          <p:cNvCxnSpPr>
            <a:stCxn id="53" idx="1"/>
            <a:endCxn id="54" idx="1"/>
          </p:cNvCxnSpPr>
          <p:nvPr/>
        </p:nvCxnSpPr>
        <p:spPr>
          <a:xfrm rot="10800000" flipH="1" flipV="1">
            <a:off x="914400" y="3583083"/>
            <a:ext cx="241570" cy="910779"/>
          </a:xfrm>
          <a:prstGeom prst="bentConnector3">
            <a:avLst>
              <a:gd name="adj1" fmla="val -94631"/>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305ADF6E-B651-47E3-913F-176CF38FAA6A}"/>
              </a:ext>
            </a:extLst>
          </p:cNvPr>
          <p:cNvCxnSpPr/>
          <p:nvPr/>
        </p:nvCxnSpPr>
        <p:spPr>
          <a:xfrm>
            <a:off x="1027471" y="449386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xmlns="" id="{48376E17-59BE-4188-A815-F517388359D8}"/>
              </a:ext>
            </a:extLst>
          </p:cNvPr>
          <p:cNvCxnSpPr>
            <a:cxnSpLocks/>
            <a:endCxn id="51" idx="1"/>
          </p:cNvCxnSpPr>
          <p:nvPr/>
        </p:nvCxnSpPr>
        <p:spPr>
          <a:xfrm rot="5400000">
            <a:off x="-156195" y="4560104"/>
            <a:ext cx="1341470" cy="298206"/>
          </a:xfrm>
          <a:prstGeom prst="bentConnector4">
            <a:avLst>
              <a:gd name="adj1" fmla="val 487"/>
              <a:gd name="adj2" fmla="val 176658"/>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xmlns="" id="{B396DFB1-5714-4442-BB59-D8A7AAE57855}"/>
              </a:ext>
            </a:extLst>
          </p:cNvPr>
          <p:cNvCxnSpPr>
            <a:cxnSpLocks/>
            <a:stCxn id="48" idx="3"/>
            <a:endCxn id="56" idx="3"/>
          </p:cNvCxnSpPr>
          <p:nvPr/>
        </p:nvCxnSpPr>
        <p:spPr>
          <a:xfrm>
            <a:off x="8195977" y="2835062"/>
            <a:ext cx="12700" cy="787098"/>
          </a:xfrm>
          <a:prstGeom prst="bentConnector3">
            <a:avLst>
              <a:gd name="adj1" fmla="val 180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xmlns="" id="{6C53B966-DBC3-43FB-9C03-ADFA0ACB186A}"/>
              </a:ext>
            </a:extLst>
          </p:cNvPr>
          <p:cNvCxnSpPr>
            <a:cxnSpLocks/>
            <a:stCxn id="57" idx="3"/>
          </p:cNvCxnSpPr>
          <p:nvPr/>
        </p:nvCxnSpPr>
        <p:spPr>
          <a:xfrm flipV="1">
            <a:off x="8428496" y="3200400"/>
            <a:ext cx="12700" cy="1169921"/>
          </a:xfrm>
          <a:prstGeom prst="bentConnector4">
            <a:avLst>
              <a:gd name="adj1" fmla="val 1529646"/>
              <a:gd name="adj2" fmla="val 100086"/>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xmlns="" id="{3CA6BF4E-8169-442F-A096-E162B44EC0E2}"/>
              </a:ext>
            </a:extLst>
          </p:cNvPr>
          <p:cNvSpPr>
            <a:spLocks noGrp="1"/>
          </p:cNvSpPr>
          <p:nvPr>
            <p:ph type="sldNum" sz="quarter" idx="12"/>
          </p:nvPr>
        </p:nvSpPr>
        <p:spPr/>
        <p:txBody>
          <a:bodyPr/>
          <a:lstStyle/>
          <a:p>
            <a:fld id="{34C99D79-8A4B-4031-B1E0-AF26F8EDF2BC}" type="slidenum">
              <a:rPr lang="en-HK" smtClean="0"/>
              <a:t>6</a:t>
            </a:fld>
            <a:endParaRPr lang="en-HK"/>
          </a:p>
        </p:txBody>
      </p:sp>
    </p:spTree>
    <p:extLst>
      <p:ext uri="{BB962C8B-B14F-4D97-AF65-F5344CB8AC3E}">
        <p14:creationId xmlns:p14="http://schemas.microsoft.com/office/powerpoint/2010/main" val="23271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Eggs</a:t>
            </a:r>
          </a:p>
        </p:txBody>
      </p:sp>
      <p:sp>
        <p:nvSpPr>
          <p:cNvPr id="3" name="Content Placeholder 2"/>
          <p:cNvSpPr>
            <a:spLocks noGrp="1"/>
          </p:cNvSpPr>
          <p:nvPr>
            <p:ph idx="1"/>
          </p:nvPr>
        </p:nvSpPr>
        <p:spPr/>
        <p:txBody>
          <a:bodyPr>
            <a:normAutofit lnSpcReduction="10000"/>
          </a:bodyPr>
          <a:lstStyle/>
          <a:p>
            <a:pPr marL="0" indent="0">
              <a:buNone/>
            </a:pPr>
            <a:r>
              <a:rPr lang="en-US" dirty="0"/>
              <a:t>Air space</a:t>
            </a:r>
          </a:p>
          <a:p>
            <a:r>
              <a:rPr lang="en-US" dirty="0"/>
              <a:t>Pocket of air formed at large end of egg</a:t>
            </a:r>
          </a:p>
          <a:p>
            <a:r>
              <a:rPr lang="en-US" dirty="0"/>
              <a:t>Increases in size as egg ages</a:t>
            </a:r>
          </a:p>
          <a:p>
            <a:pPr marL="0" indent="0">
              <a:buNone/>
            </a:pPr>
            <a:r>
              <a:rPr lang="en-US" dirty="0"/>
              <a:t>Chalazae</a:t>
            </a:r>
          </a:p>
          <a:p>
            <a:r>
              <a:rPr lang="en-US" dirty="0"/>
              <a:t>Twisted, cordlike strands of egg white</a:t>
            </a:r>
          </a:p>
          <a:p>
            <a:r>
              <a:rPr lang="en-US" dirty="0"/>
              <a:t>Anchor yolk in center of egg</a:t>
            </a:r>
          </a:p>
          <a:p>
            <a:r>
              <a:rPr lang="en-US" dirty="0"/>
              <a:t>Prominent chalazae indicate freshness</a:t>
            </a:r>
          </a:p>
          <a:p>
            <a:pPr marL="0" indent="0">
              <a:buNone/>
            </a:pPr>
            <a:r>
              <a:rPr lang="en-US" dirty="0"/>
              <a:t>Shell</a:t>
            </a:r>
          </a:p>
          <a:p>
            <a:r>
              <a:rPr lang="en-US" dirty="0"/>
              <a:t>Outer covering of egg, composed largely of calcium carbonate</a:t>
            </a:r>
          </a:p>
          <a:p>
            <a:r>
              <a:rPr lang="en-US" dirty="0"/>
              <a:t>May be white or brown depending on breed of hen</a:t>
            </a:r>
          </a:p>
        </p:txBody>
      </p:sp>
      <p:sp>
        <p:nvSpPr>
          <p:cNvPr id="4" name="Slide Number Placeholder 3">
            <a:extLst>
              <a:ext uri="{FF2B5EF4-FFF2-40B4-BE49-F238E27FC236}">
                <a16:creationId xmlns:a16="http://schemas.microsoft.com/office/drawing/2014/main" xmlns="" id="{5E84245E-509E-4D12-964E-7E740B6B8407}"/>
              </a:ext>
            </a:extLst>
          </p:cNvPr>
          <p:cNvSpPr>
            <a:spLocks noGrp="1"/>
          </p:cNvSpPr>
          <p:nvPr>
            <p:ph type="sldNum" sz="quarter" idx="12"/>
          </p:nvPr>
        </p:nvSpPr>
        <p:spPr/>
        <p:txBody>
          <a:bodyPr/>
          <a:lstStyle/>
          <a:p>
            <a:fld id="{34C99D79-8A4B-4031-B1E0-AF26F8EDF2BC}" type="slidenum">
              <a:rPr lang="en-HK" smtClean="0"/>
              <a:t>7</a:t>
            </a:fld>
            <a:endParaRPr lang="en-HK"/>
          </a:p>
        </p:txBody>
      </p:sp>
    </p:spTree>
    <p:extLst>
      <p:ext uri="{BB962C8B-B14F-4D97-AF65-F5344CB8AC3E}">
        <p14:creationId xmlns:p14="http://schemas.microsoft.com/office/powerpoint/2010/main" val="391003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Eggs</a:t>
            </a:r>
          </a:p>
        </p:txBody>
      </p:sp>
      <p:sp>
        <p:nvSpPr>
          <p:cNvPr id="3" name="Content Placeholder 2"/>
          <p:cNvSpPr>
            <a:spLocks noGrp="1"/>
          </p:cNvSpPr>
          <p:nvPr>
            <p:ph idx="1"/>
          </p:nvPr>
        </p:nvSpPr>
        <p:spPr/>
        <p:txBody>
          <a:bodyPr>
            <a:normAutofit/>
          </a:bodyPr>
          <a:lstStyle/>
          <a:p>
            <a:pPr marL="0" indent="0">
              <a:buNone/>
            </a:pPr>
            <a:r>
              <a:rPr lang="en-US" dirty="0"/>
              <a:t>Shell membrane</a:t>
            </a:r>
          </a:p>
          <a:p>
            <a:r>
              <a:rPr lang="en-US" dirty="0"/>
              <a:t>Inner and outer shell membranes that surround the albumen</a:t>
            </a:r>
          </a:p>
          <a:p>
            <a:r>
              <a:rPr lang="en-US" dirty="0"/>
              <a:t>Air cell forms between these two membranes</a:t>
            </a:r>
          </a:p>
          <a:p>
            <a:r>
              <a:rPr lang="en-US" dirty="0"/>
              <a:t>Provide protective barrier against bacterial penetration</a:t>
            </a:r>
          </a:p>
          <a:p>
            <a:pPr marL="0" indent="0">
              <a:buNone/>
            </a:pPr>
            <a:r>
              <a:rPr lang="en-US" dirty="0"/>
              <a:t>Thick albumen</a:t>
            </a:r>
          </a:p>
          <a:p>
            <a:r>
              <a:rPr lang="en-US" dirty="0"/>
              <a:t>Source of riboflavin and protein</a:t>
            </a:r>
          </a:p>
          <a:p>
            <a:r>
              <a:rPr lang="en-US" dirty="0"/>
              <a:t>Stands higher and spreads less in higher-grade eggs</a:t>
            </a:r>
          </a:p>
          <a:p>
            <a:r>
              <a:rPr lang="en-US" dirty="0"/>
              <a:t>Thins and becomes indistinguishable from thin albumen in lower-grade eggs</a:t>
            </a:r>
          </a:p>
        </p:txBody>
      </p:sp>
      <p:sp>
        <p:nvSpPr>
          <p:cNvPr id="4" name="Slide Number Placeholder 3">
            <a:extLst>
              <a:ext uri="{FF2B5EF4-FFF2-40B4-BE49-F238E27FC236}">
                <a16:creationId xmlns:a16="http://schemas.microsoft.com/office/drawing/2014/main" xmlns="" id="{E3414E54-0790-408B-9705-994171AC1CA2}"/>
              </a:ext>
            </a:extLst>
          </p:cNvPr>
          <p:cNvSpPr>
            <a:spLocks noGrp="1"/>
          </p:cNvSpPr>
          <p:nvPr>
            <p:ph type="sldNum" sz="quarter" idx="12"/>
          </p:nvPr>
        </p:nvSpPr>
        <p:spPr/>
        <p:txBody>
          <a:bodyPr/>
          <a:lstStyle/>
          <a:p>
            <a:fld id="{34C99D79-8A4B-4031-B1E0-AF26F8EDF2BC}" type="slidenum">
              <a:rPr lang="en-HK" smtClean="0"/>
              <a:t>8</a:t>
            </a:fld>
            <a:endParaRPr lang="en-HK"/>
          </a:p>
        </p:txBody>
      </p:sp>
    </p:spTree>
    <p:extLst>
      <p:ext uri="{BB962C8B-B14F-4D97-AF65-F5344CB8AC3E}">
        <p14:creationId xmlns:p14="http://schemas.microsoft.com/office/powerpoint/2010/main" val="369853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Eggs</a:t>
            </a:r>
          </a:p>
        </p:txBody>
      </p:sp>
      <p:sp>
        <p:nvSpPr>
          <p:cNvPr id="3" name="Content Placeholder 2"/>
          <p:cNvSpPr>
            <a:spLocks noGrp="1"/>
          </p:cNvSpPr>
          <p:nvPr>
            <p:ph idx="1"/>
          </p:nvPr>
        </p:nvSpPr>
        <p:spPr/>
        <p:txBody>
          <a:bodyPr>
            <a:normAutofit/>
          </a:bodyPr>
          <a:lstStyle/>
          <a:p>
            <a:pPr marL="0" indent="0">
              <a:buNone/>
            </a:pPr>
            <a:r>
              <a:rPr lang="en-US" dirty="0"/>
              <a:t>Thin albumen</a:t>
            </a:r>
          </a:p>
          <a:p>
            <a:r>
              <a:rPr lang="en-US" dirty="0"/>
              <a:t>Nearest to shell</a:t>
            </a:r>
          </a:p>
          <a:p>
            <a:r>
              <a:rPr lang="en-US" dirty="0"/>
              <a:t>Spreads around thick albumen of high-quality egg</a:t>
            </a:r>
          </a:p>
          <a:p>
            <a:pPr marL="0" indent="0">
              <a:buNone/>
            </a:pPr>
            <a:r>
              <a:rPr lang="en-US" dirty="0"/>
              <a:t>Yolk</a:t>
            </a:r>
          </a:p>
          <a:p>
            <a:r>
              <a:rPr lang="en-US" dirty="0"/>
              <a:t>Yellow portion of egg</a:t>
            </a:r>
          </a:p>
          <a:p>
            <a:r>
              <a:rPr lang="en-US" dirty="0" err="1"/>
              <a:t>Colour</a:t>
            </a:r>
            <a:r>
              <a:rPr lang="en-US" dirty="0"/>
              <a:t> varies with feed of the hen, but does not indicate nutritive content</a:t>
            </a:r>
          </a:p>
          <a:p>
            <a:r>
              <a:rPr lang="en-US" dirty="0"/>
              <a:t>Source of egg vitamins, minerals and fat</a:t>
            </a:r>
          </a:p>
        </p:txBody>
      </p:sp>
      <p:sp>
        <p:nvSpPr>
          <p:cNvPr id="4" name="Slide Number Placeholder 3">
            <a:extLst>
              <a:ext uri="{FF2B5EF4-FFF2-40B4-BE49-F238E27FC236}">
                <a16:creationId xmlns:a16="http://schemas.microsoft.com/office/drawing/2014/main" xmlns="" id="{F4B860A1-E5A8-4BD8-98BA-10CEABFA64C9}"/>
              </a:ext>
            </a:extLst>
          </p:cNvPr>
          <p:cNvSpPr>
            <a:spLocks noGrp="1"/>
          </p:cNvSpPr>
          <p:nvPr>
            <p:ph type="sldNum" sz="quarter" idx="12"/>
          </p:nvPr>
        </p:nvSpPr>
        <p:spPr/>
        <p:txBody>
          <a:bodyPr/>
          <a:lstStyle/>
          <a:p>
            <a:fld id="{34C99D79-8A4B-4031-B1E0-AF26F8EDF2BC}" type="slidenum">
              <a:rPr lang="en-HK" smtClean="0"/>
              <a:t>9</a:t>
            </a:fld>
            <a:endParaRPr lang="en-HK"/>
          </a:p>
        </p:txBody>
      </p:sp>
    </p:spTree>
    <p:extLst>
      <p:ext uri="{BB962C8B-B14F-4D97-AF65-F5344CB8AC3E}">
        <p14:creationId xmlns:p14="http://schemas.microsoft.com/office/powerpoint/2010/main" val="71247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2.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700CCB-20BA-4760-AB9F-AC3B63ED32E0}">
  <ds:schemaRef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40262f94-9f35-4ac3-9a90-690165a166b7"/>
    <ds:schemaRef ds:uri="http://purl.org/dc/elements/1.1/"/>
    <ds:schemaRef ds:uri="http://purl.org/dc/terms/"/>
    <ds:schemaRef ds:uri="http://schemas.microsoft.com/office/infopath/2007/PartnerControls"/>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Fresh food presentation (widescreen)</Template>
  <TotalTime>1249</TotalTime>
  <Words>1500</Words>
  <Application>Microsoft Office PowerPoint</Application>
  <PresentationFormat>如螢幕大小 (4:3)</PresentationFormat>
  <Paragraphs>235</Paragraphs>
  <Slides>30</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30</vt:i4>
      </vt:variant>
    </vt:vector>
  </HeadingPairs>
  <TitlesOfParts>
    <vt:vector size="35" baseType="lpstr">
      <vt:lpstr>微軟正黑體</vt:lpstr>
      <vt:lpstr>Arial</vt:lpstr>
      <vt:lpstr>Constantia</vt:lpstr>
      <vt:lpstr>Wingdings</vt:lpstr>
      <vt:lpstr>Cooking 16x9</vt:lpstr>
      <vt:lpstr>Understanding Ingredients</vt:lpstr>
      <vt:lpstr>Topics</vt:lpstr>
      <vt:lpstr>Types of Eggs</vt:lpstr>
      <vt:lpstr>Types of Eggs</vt:lpstr>
      <vt:lpstr>Structures of Eggs</vt:lpstr>
      <vt:lpstr>Structure of Eggs</vt:lpstr>
      <vt:lpstr>Structure of Eggs</vt:lpstr>
      <vt:lpstr>Structure of Eggs</vt:lpstr>
      <vt:lpstr>Structure of Eggs</vt:lpstr>
      <vt:lpstr>Nutritive Value of Eggs</vt:lpstr>
      <vt:lpstr>Nutritive Value of Eggs</vt:lpstr>
      <vt:lpstr>Nutritive Value of Eggs</vt:lpstr>
      <vt:lpstr>Nutritive Value of Eggs</vt:lpstr>
      <vt:lpstr>Nutritive Value of Eggs</vt:lpstr>
      <vt:lpstr>Nutritive Value of Eggs</vt:lpstr>
      <vt:lpstr>Choice and Storage of Eggs</vt:lpstr>
      <vt:lpstr>Choice and Storage of Eggs</vt:lpstr>
      <vt:lpstr>Choice and Storage of Eggs</vt:lpstr>
      <vt:lpstr>Choice and Storage of Eggs</vt:lpstr>
      <vt:lpstr>Choice and Storage of Eggs</vt:lpstr>
      <vt:lpstr>Choice and Storage of Eggs</vt:lpstr>
      <vt:lpstr>Choice and Storage of Eggs</vt:lpstr>
      <vt:lpstr>Uses of Egg in Cooking / Diet </vt:lpstr>
      <vt:lpstr>Uses of Egg in Cooking</vt:lpstr>
      <vt:lpstr>Uses of Egg in Cooking</vt:lpstr>
      <vt:lpstr>Uses of Egg in Cooking</vt:lpstr>
      <vt:lpstr>Uses of Egg in Cooking</vt:lpstr>
      <vt:lpstr>Food and Nutrition Labelling of Eggs</vt:lpstr>
      <vt:lpstr>Food and Nutrition Labelling of Eggs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tuunc06-p04</dc:creator>
  <cp:lastModifiedBy>POON, Suk-mei Cindy</cp:lastModifiedBy>
  <cp:revision>104</cp:revision>
  <dcterms:created xsi:type="dcterms:W3CDTF">2017-09-14T05:33:51Z</dcterms:created>
  <dcterms:modified xsi:type="dcterms:W3CDTF">2018-01-15T03:07:35Z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