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6" r:id="rId5"/>
    <p:sldId id="258" r:id="rId6"/>
    <p:sldId id="272" r:id="rId7"/>
    <p:sldId id="296" r:id="rId8"/>
    <p:sldId id="293" r:id="rId9"/>
    <p:sldId id="295" r:id="rId10"/>
    <p:sldId id="299" r:id="rId11"/>
    <p:sldId id="300" r:id="rId12"/>
    <p:sldId id="301" r:id="rId13"/>
    <p:sldId id="283" r:id="rId14"/>
    <p:sldId id="282" r:id="rId15"/>
    <p:sldId id="298" r:id="rId16"/>
    <p:sldId id="302" r:id="rId17"/>
    <p:sldId id="297" r:id="rId18"/>
    <p:sldId id="303" r:id="rId19"/>
    <p:sldId id="304" r:id="rId20"/>
    <p:sldId id="306" r:id="rId21"/>
    <p:sldId id="308" r:id="rId22"/>
    <p:sldId id="305" r:id="rId23"/>
    <p:sldId id="307" r:id="rId24"/>
    <p:sldId id="284" r:id="rId25"/>
    <p:sldId id="285" r:id="rId26"/>
    <p:sldId id="286" r:id="rId27"/>
    <p:sldId id="287" r:id="rId28"/>
    <p:sldId id="288" r:id="rId29"/>
    <p:sldId id="289" r:id="rId30"/>
    <p:sldId id="315" r:id="rId31"/>
    <p:sldId id="290" r:id="rId32"/>
    <p:sldId id="309" r:id="rId33"/>
    <p:sldId id="311" r:id="rId34"/>
    <p:sldId id="313" r:id="rId35"/>
    <p:sldId id="281" r:id="rId36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FFCC"/>
    <a:srgbClr val="00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492" autoAdjust="0"/>
  </p:normalViewPr>
  <p:slideViewPr>
    <p:cSldViewPr>
      <p:cViewPr varScale="1">
        <p:scale>
          <a:sx n="59" d="100"/>
          <a:sy n="59" d="100"/>
        </p:scale>
        <p:origin x="84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baseline="0" dirty="0"/>
              <a:t>Comparison of composition of dietary fat </a:t>
            </a:r>
            <a:br>
              <a:rPr lang="en-US" sz="1862" b="0" i="0" u="none" strike="noStrike" baseline="0" dirty="0"/>
            </a:br>
            <a:r>
              <a:rPr lang="en-US" sz="1862" b="0" i="0" u="none" strike="noStrike" baseline="0" dirty="0"/>
              <a:t>(Source: Canola Council of Canada)</a:t>
            </a:r>
            <a:endParaRPr lang="en-US" i="0" u="non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Saturated Fat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Canola oil</c:v>
                </c:pt>
                <c:pt idx="1">
                  <c:v>Safflower oil</c:v>
                </c:pt>
                <c:pt idx="2">
                  <c:v>Sunflower oil</c:v>
                </c:pt>
                <c:pt idx="3">
                  <c:v>Corn oil</c:v>
                </c:pt>
                <c:pt idx="4">
                  <c:v>Olive oil</c:v>
                </c:pt>
                <c:pt idx="5">
                  <c:v>Soybean oil</c:v>
                </c:pt>
                <c:pt idx="6">
                  <c:v>Peanut oil</c:v>
                </c:pt>
                <c:pt idx="7">
                  <c:v>Cottonseed oil</c:v>
                </c:pt>
                <c:pt idx="8">
                  <c:v>Lard</c:v>
                </c:pt>
                <c:pt idx="9">
                  <c:v>Beef tallow</c:v>
                </c:pt>
                <c:pt idx="10">
                  <c:v>Palm oil</c:v>
                </c:pt>
                <c:pt idx="11">
                  <c:v>Butterfat</c:v>
                </c:pt>
                <c:pt idx="12">
                  <c:v>Coconut oil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7</c:v>
                </c:pt>
                <c:pt idx="1">
                  <c:v>10</c:v>
                </c:pt>
                <c:pt idx="2">
                  <c:v>12</c:v>
                </c:pt>
                <c:pt idx="3">
                  <c:v>13</c:v>
                </c:pt>
                <c:pt idx="4">
                  <c:v>15</c:v>
                </c:pt>
                <c:pt idx="5">
                  <c:v>15</c:v>
                </c:pt>
                <c:pt idx="6">
                  <c:v>19</c:v>
                </c:pt>
                <c:pt idx="7">
                  <c:v>27</c:v>
                </c:pt>
                <c:pt idx="8">
                  <c:v>43</c:v>
                </c:pt>
                <c:pt idx="9">
                  <c:v>48</c:v>
                </c:pt>
                <c:pt idx="10">
                  <c:v>51</c:v>
                </c:pt>
                <c:pt idx="11">
                  <c:v>68</c:v>
                </c:pt>
                <c:pt idx="12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5A-4144-8CBC-445D4BB845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Polyunsaturated Fat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Canola oil</c:v>
                </c:pt>
                <c:pt idx="1">
                  <c:v>Safflower oil</c:v>
                </c:pt>
                <c:pt idx="2">
                  <c:v>Sunflower oil</c:v>
                </c:pt>
                <c:pt idx="3">
                  <c:v>Corn oil</c:v>
                </c:pt>
                <c:pt idx="4">
                  <c:v>Olive oil</c:v>
                </c:pt>
                <c:pt idx="5">
                  <c:v>Soybean oil</c:v>
                </c:pt>
                <c:pt idx="6">
                  <c:v>Peanut oil</c:v>
                </c:pt>
                <c:pt idx="7">
                  <c:v>Cottonseed oil</c:v>
                </c:pt>
                <c:pt idx="8">
                  <c:v>Lard</c:v>
                </c:pt>
                <c:pt idx="9">
                  <c:v>Beef tallow</c:v>
                </c:pt>
                <c:pt idx="10">
                  <c:v>Palm oil</c:v>
                </c:pt>
                <c:pt idx="11">
                  <c:v>Butterfat</c:v>
                </c:pt>
                <c:pt idx="12">
                  <c:v>Coconut oil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21</c:v>
                </c:pt>
                <c:pt idx="1">
                  <c:v>76</c:v>
                </c:pt>
                <c:pt idx="2">
                  <c:v>71</c:v>
                </c:pt>
                <c:pt idx="3">
                  <c:v>57</c:v>
                </c:pt>
                <c:pt idx="4">
                  <c:v>9</c:v>
                </c:pt>
                <c:pt idx="5">
                  <c:v>54</c:v>
                </c:pt>
                <c:pt idx="6">
                  <c:v>33</c:v>
                </c:pt>
                <c:pt idx="7">
                  <c:v>54</c:v>
                </c:pt>
                <c:pt idx="8">
                  <c:v>9</c:v>
                </c:pt>
                <c:pt idx="9">
                  <c:v>2</c:v>
                </c:pt>
                <c:pt idx="10">
                  <c:v>10</c:v>
                </c:pt>
                <c:pt idx="11">
                  <c:v>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5A-4144-8CBC-445D4BB845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Alpha Linolenic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Canola oil</c:v>
                </c:pt>
                <c:pt idx="1">
                  <c:v>Safflower oil</c:v>
                </c:pt>
                <c:pt idx="2">
                  <c:v>Sunflower oil</c:v>
                </c:pt>
                <c:pt idx="3">
                  <c:v>Corn oil</c:v>
                </c:pt>
                <c:pt idx="4">
                  <c:v>Olive oil</c:v>
                </c:pt>
                <c:pt idx="5">
                  <c:v>Soybean oil</c:v>
                </c:pt>
                <c:pt idx="6">
                  <c:v>Peanut oil</c:v>
                </c:pt>
                <c:pt idx="7">
                  <c:v>Cottonseed oil</c:v>
                </c:pt>
                <c:pt idx="8">
                  <c:v>Lard</c:v>
                </c:pt>
                <c:pt idx="9">
                  <c:v>Beef tallow</c:v>
                </c:pt>
                <c:pt idx="10">
                  <c:v>Palm oil</c:v>
                </c:pt>
                <c:pt idx="11">
                  <c:v>Butterfat</c:v>
                </c:pt>
                <c:pt idx="12">
                  <c:v>Coconut oil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5A-4144-8CBC-445D4BB845E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Monounsaturated Fat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Canola oil</c:v>
                </c:pt>
                <c:pt idx="1">
                  <c:v>Safflower oil</c:v>
                </c:pt>
                <c:pt idx="2">
                  <c:v>Sunflower oil</c:v>
                </c:pt>
                <c:pt idx="3">
                  <c:v>Corn oil</c:v>
                </c:pt>
                <c:pt idx="4">
                  <c:v>Olive oil</c:v>
                </c:pt>
                <c:pt idx="5">
                  <c:v>Soybean oil</c:v>
                </c:pt>
                <c:pt idx="6">
                  <c:v>Peanut oil</c:v>
                </c:pt>
                <c:pt idx="7">
                  <c:v>Cottonseed oil</c:v>
                </c:pt>
                <c:pt idx="8">
                  <c:v>Lard</c:v>
                </c:pt>
                <c:pt idx="9">
                  <c:v>Beef tallow</c:v>
                </c:pt>
                <c:pt idx="10">
                  <c:v>Palm oil</c:v>
                </c:pt>
                <c:pt idx="11">
                  <c:v>Butterfat</c:v>
                </c:pt>
                <c:pt idx="12">
                  <c:v>Coconut oil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61</c:v>
                </c:pt>
                <c:pt idx="1">
                  <c:v>14</c:v>
                </c:pt>
                <c:pt idx="2">
                  <c:v>16</c:v>
                </c:pt>
                <c:pt idx="3">
                  <c:v>29</c:v>
                </c:pt>
                <c:pt idx="4">
                  <c:v>75</c:v>
                </c:pt>
                <c:pt idx="5">
                  <c:v>23</c:v>
                </c:pt>
                <c:pt idx="6">
                  <c:v>48</c:v>
                </c:pt>
                <c:pt idx="7">
                  <c:v>19</c:v>
                </c:pt>
                <c:pt idx="8">
                  <c:v>47</c:v>
                </c:pt>
                <c:pt idx="9">
                  <c:v>49</c:v>
                </c:pt>
                <c:pt idx="10">
                  <c:v>39</c:v>
                </c:pt>
                <c:pt idx="11">
                  <c:v>28</c:v>
                </c:pt>
                <c:pt idx="1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A-4144-8CBC-445D4BB845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63861896"/>
        <c:axId val="390172360"/>
      </c:barChart>
      <c:catAx>
        <c:axId val="363861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390172360"/>
        <c:crosses val="autoZero"/>
        <c:auto val="1"/>
        <c:lblAlgn val="ctr"/>
        <c:lblOffset val="100"/>
        <c:noMultiLvlLbl val="0"/>
      </c:catAx>
      <c:valAx>
        <c:axId val="390172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363861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10/29/2019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10/29/2019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2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567E-6865-4C8D-BBF9-AB057A9D63D0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06A5-FBB5-4386-9CF1-70CDDE46A7FD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A28EE-2360-4DDA-A086-174A8E66B4A0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CD81-ABE0-4356-957E-CB7D0100FD72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E957-9825-4D92-B3BE-D66B611867A1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6C9B-322B-4D76-AF50-15BE7C817FB7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4A5E-0314-4FB4-B9BC-2C07C75F82AA}" type="datetime1">
              <a:rPr lang="en-US" smtClean="0"/>
              <a:t>10/29/2019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C27A8-B718-4A3D-B5D0-C305C1636DDD}" type="datetime1">
              <a:rPr lang="en-US" smtClean="0"/>
              <a:t>10/29/2019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7B16-A312-4CE1-91B8-2BE1A923BA5E}" type="datetime1">
              <a:rPr lang="en-US" smtClean="0"/>
              <a:t>10/29/2019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F630-BEDE-4F3C-8F2C-4AF2F118B00F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1672-2412-46E6-B240-9808CC067448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073CF73-2FBB-4D8C-BBC2-4E3E1B63646D}" type="datetime1">
              <a:rPr lang="en-US" smtClean="0"/>
              <a:t>10/29/2019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Ingredients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Fats and Oils</a:t>
            </a: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Lipid is the term that includes fats and oils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554641"/>
              </p:ext>
            </p:extLst>
          </p:nvPr>
        </p:nvGraphicFramePr>
        <p:xfrm>
          <a:off x="914400" y="2286000"/>
          <a:ext cx="7315200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Animal 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Plant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  <a:r>
                        <a:rPr lang="en-US" baseline="0" dirty="0"/>
                        <a:t> proportion of saturated fatty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proportion of polyunsaturated fatty acid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Higher melting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</a:t>
                      </a:r>
                      <a:r>
                        <a:rPr lang="en-US" baseline="0" dirty="0"/>
                        <a:t> melting point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Solid at room temperature </a:t>
                      </a:r>
                      <a:r>
                        <a:rPr lang="en-US" baseline="0" dirty="0"/>
                        <a:t>(exception is salmon fish oil)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Liquid at room temperature (exception</a:t>
                      </a:r>
                      <a:r>
                        <a:rPr lang="en-US" baseline="0" dirty="0"/>
                        <a:t>s are palm oil, coconut oil)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Saturated</a:t>
                      </a:r>
                      <a:r>
                        <a:rPr lang="en-US" baseline="0" dirty="0"/>
                        <a:t> fatty acids are precursors for making cholesterol in our body, they may increase risk of cardiovascular diseases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Monounsaturated fatty acids</a:t>
                      </a:r>
                      <a:r>
                        <a:rPr lang="en-US" baseline="0" dirty="0"/>
                        <a:t> are found to help reduce blood cholesterol, it may be helpful to prevent cardiovascular diseases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5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Fats and oils are triglycerides, the major constituent of lipids</a:t>
            </a:r>
          </a:p>
          <a:p>
            <a:r>
              <a:rPr lang="en-US" dirty="0"/>
              <a:t>In general, lipid includes the triglycerides, phospholipids and sterols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1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Glycerides</a:t>
            </a:r>
          </a:p>
          <a:p>
            <a:r>
              <a:rPr lang="en-US" dirty="0"/>
              <a:t>Include </a:t>
            </a:r>
            <a:r>
              <a:rPr lang="en-US" dirty="0" err="1"/>
              <a:t>monoglycerides</a:t>
            </a:r>
            <a:r>
              <a:rPr lang="en-US" dirty="0"/>
              <a:t>, </a:t>
            </a:r>
            <a:r>
              <a:rPr lang="en-US" dirty="0" err="1"/>
              <a:t>diglycerides</a:t>
            </a:r>
            <a:r>
              <a:rPr lang="en-US" dirty="0"/>
              <a:t>, and triglycerides</a:t>
            </a:r>
          </a:p>
          <a:p>
            <a:r>
              <a:rPr lang="en-US" dirty="0"/>
              <a:t>The first two act as emulsifiers in foods</a:t>
            </a:r>
          </a:p>
          <a:p>
            <a:r>
              <a:rPr lang="en-US" dirty="0"/>
              <a:t>More than 95% of fatty substance in food is triglycerides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 descr="fa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774275"/>
            <a:ext cx="5676900" cy="194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1295400" y="3774275"/>
            <a:ext cx="1066800" cy="1712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62200" y="3774275"/>
            <a:ext cx="4038600" cy="7215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6" idx="4"/>
          </p:cNvCxnSpPr>
          <p:nvPr/>
        </p:nvCxnSpPr>
        <p:spPr>
          <a:xfrm flipH="1" flipV="1">
            <a:off x="1828800" y="5486400"/>
            <a:ext cx="228600" cy="4127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57400" y="5746185"/>
            <a:ext cx="1092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Glycerol</a:t>
            </a:r>
          </a:p>
        </p:txBody>
      </p:sp>
      <p:cxnSp>
        <p:nvCxnSpPr>
          <p:cNvPr id="19" name="Straight Connector 18"/>
          <p:cNvCxnSpPr>
            <a:stCxn id="7" idx="6"/>
          </p:cNvCxnSpPr>
          <p:nvPr/>
        </p:nvCxnSpPr>
        <p:spPr>
          <a:xfrm>
            <a:off x="6400800" y="4135038"/>
            <a:ext cx="495300" cy="132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86399" y="4061936"/>
            <a:ext cx="13697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Fatty acid </a:t>
            </a:r>
            <a:br>
              <a:rPr lang="en-US" sz="2100" dirty="0"/>
            </a:br>
            <a:r>
              <a:rPr lang="en-US" sz="2100" dirty="0"/>
              <a:t>chain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66800" y="3429000"/>
            <a:ext cx="7162800" cy="2286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2"/>
            <a:endCxn id="3" idx="2"/>
          </p:cNvCxnSpPr>
          <p:nvPr/>
        </p:nvCxnSpPr>
        <p:spPr>
          <a:xfrm flipH="1">
            <a:off x="4572000" y="5715000"/>
            <a:ext cx="7620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64085" y="6267390"/>
            <a:ext cx="14870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Triglyceride</a:t>
            </a:r>
          </a:p>
        </p:txBody>
      </p:sp>
    </p:spTree>
    <p:extLst>
      <p:ext uri="{BB962C8B-B14F-4D97-AF65-F5344CB8AC3E}">
        <p14:creationId xmlns:p14="http://schemas.microsoft.com/office/powerpoint/2010/main" val="205122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Phospholipids</a:t>
            </a:r>
          </a:p>
          <a:p>
            <a:r>
              <a:rPr lang="en-US" dirty="0"/>
              <a:t>The structure of phospholipids is similar to triglycerides but contain only two fatty acids</a:t>
            </a:r>
          </a:p>
          <a:p>
            <a:r>
              <a:rPr lang="en-US" dirty="0"/>
              <a:t>It also contains lecithin, the same component that is found in egg yolk</a:t>
            </a:r>
          </a:p>
          <a:p>
            <a:r>
              <a:rPr lang="en-US" dirty="0"/>
              <a:t>The primary </a:t>
            </a:r>
            <a:r>
              <a:rPr lang="en-US" dirty="0" smtClean="0"/>
              <a:t>source </a:t>
            </a:r>
            <a:r>
              <a:rPr lang="en-US" dirty="0"/>
              <a:t>of lecithin is soybean</a:t>
            </a:r>
          </a:p>
          <a:p>
            <a:r>
              <a:rPr lang="en-US" dirty="0"/>
              <a:t>A phospholipid forms a bridge between fat and water, therefore emulsification can be seen between two immiscible substances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4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Sterols </a:t>
            </a:r>
          </a:p>
          <a:p>
            <a:r>
              <a:rPr lang="en-US" dirty="0"/>
              <a:t>Sterols are round in shape</a:t>
            </a:r>
          </a:p>
          <a:p>
            <a:r>
              <a:rPr lang="en-US" dirty="0"/>
              <a:t>Cholesterol is the primary animal sterol</a:t>
            </a:r>
          </a:p>
          <a:p>
            <a:r>
              <a:rPr lang="en-US" dirty="0"/>
              <a:t>Cholesterol is vital to animal cell membrane structure and function as a precursor to fat-soluble vitamins and steroid hormones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3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Fatty acids</a:t>
            </a:r>
          </a:p>
          <a:p>
            <a:r>
              <a:rPr lang="en-US" dirty="0"/>
              <a:t>Fatty acids are long hydrocarbon chains with a methyl group (CH</a:t>
            </a:r>
            <a:r>
              <a:rPr lang="en-US" baseline="-25000" dirty="0"/>
              <a:t>3</a:t>
            </a:r>
            <a:r>
              <a:rPr lang="en-US" dirty="0"/>
              <a:t>) at one end of the chain and a carboxylic acid group (COOH) at the other</a:t>
            </a:r>
          </a:p>
          <a:p>
            <a:r>
              <a:rPr lang="en-US" dirty="0"/>
              <a:t>Most natural fatty acids contain from 4 to 24 carbon atoms and most contain an even number of carbon atoms in the chain</a:t>
            </a:r>
          </a:p>
          <a:p>
            <a:r>
              <a:rPr lang="en-US" dirty="0"/>
              <a:t>Animal fats typically have 18 carbons in the fatty acid chain</a:t>
            </a:r>
          </a:p>
          <a:p>
            <a:r>
              <a:rPr lang="en-US" dirty="0"/>
              <a:t>These long chains are made of various fatty acids and are chiefly saturated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Fatty acids (cont’d)</a:t>
            </a:r>
          </a:p>
          <a:p>
            <a:r>
              <a:rPr lang="en-US" dirty="0"/>
              <a:t>In saturated fatty acids, there is only single carbon-to-carbon bonds</a:t>
            </a:r>
            <a:r>
              <a:rPr lang="en-US" altLang="zh-TW" dirty="0"/>
              <a:t>,</a:t>
            </a:r>
            <a:r>
              <a:rPr lang="zh-TW" altLang="en-US" dirty="0"/>
              <a:t> </a:t>
            </a:r>
            <a:r>
              <a:rPr lang="en-US" dirty="0"/>
              <a:t>they have a linear shape</a:t>
            </a:r>
          </a:p>
          <a:p>
            <a:r>
              <a:rPr lang="en-US" dirty="0"/>
              <a:t>Generally, saturated fatty acids are solid at room temperature and have low melting points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1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659284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6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Fatty acids (cont’d)</a:t>
            </a:r>
          </a:p>
          <a:p>
            <a:r>
              <a:rPr lang="en-US" dirty="0"/>
              <a:t>Fatty acids may also be unsaturated, containing one or more carbon-to-carbon double bonds</a:t>
            </a:r>
          </a:p>
          <a:p>
            <a:r>
              <a:rPr lang="en-US" dirty="0"/>
              <a:t>Monounsaturated fatty acids contain only one double bond, such as oleic acid</a:t>
            </a:r>
          </a:p>
          <a:p>
            <a:r>
              <a:rPr lang="en-US" dirty="0"/>
              <a:t>Polyunsaturated fatty acids contain two or more double bonds, such as linoleic and </a:t>
            </a:r>
            <a:r>
              <a:rPr lang="en-US" dirty="0" err="1"/>
              <a:t>linolenic</a:t>
            </a:r>
            <a:r>
              <a:rPr lang="en-US" dirty="0"/>
              <a:t> acids</a:t>
            </a:r>
          </a:p>
          <a:p>
            <a:r>
              <a:rPr lang="en-US" dirty="0"/>
              <a:t>Generally, unsaturated fatty acids are liquid at room temperature and have low melting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5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Fats and Oils</a:t>
            </a:r>
          </a:p>
          <a:p>
            <a:r>
              <a:rPr lang="en-US" dirty="0"/>
              <a:t>Structures of Fats and Oils</a:t>
            </a:r>
          </a:p>
          <a:p>
            <a:r>
              <a:rPr lang="en-US" dirty="0"/>
              <a:t>Nutritive Value of Fats and Oils</a:t>
            </a:r>
          </a:p>
          <a:p>
            <a:r>
              <a:rPr lang="en-US" dirty="0"/>
              <a:t>Choice and Storage of Fats and Oils</a:t>
            </a:r>
          </a:p>
          <a:p>
            <a:r>
              <a:rPr lang="en-US" dirty="0"/>
              <a:t>Uses of Fats and Oils in Cooking / Diet </a:t>
            </a:r>
          </a:p>
          <a:p>
            <a:r>
              <a:rPr lang="en-US" dirty="0"/>
              <a:t>Food and Nutrition Labelling of Fats and Oils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Fatty acids (cont’d)</a:t>
            </a:r>
          </a:p>
          <a:p>
            <a:r>
              <a:rPr lang="en-US" dirty="0"/>
              <a:t>The double bonds in fatty acids occur in either </a:t>
            </a:r>
            <a:r>
              <a:rPr lang="en-US" dirty="0" err="1"/>
              <a:t>cis</a:t>
            </a:r>
            <a:r>
              <a:rPr lang="en-US" dirty="0"/>
              <a:t> or the trans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1600200" y="289560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               </a:t>
            </a:r>
            <a:r>
              <a:rPr lang="en-US" dirty="0" err="1" smtClean="0"/>
              <a:t>H</a:t>
            </a:r>
            <a:endParaRPr lang="en-US" dirty="0" smtClean="0"/>
          </a:p>
          <a:p>
            <a:pPr algn="ctr"/>
            <a:r>
              <a:rPr lang="en-US" dirty="0" smtClean="0"/>
              <a:t>\          /</a:t>
            </a:r>
          </a:p>
          <a:p>
            <a:pPr algn="ctr"/>
            <a:r>
              <a:rPr lang="en-US" dirty="0" smtClean="0"/>
              <a:t>C </a:t>
            </a:r>
            <a:r>
              <a:rPr lang="en-US" dirty="0"/>
              <a:t>= C</a:t>
            </a:r>
          </a:p>
          <a:p>
            <a:pPr algn="ctr"/>
            <a:r>
              <a:rPr lang="en-US" dirty="0"/>
              <a:t>/          \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4495800" y="2895600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              </a:t>
            </a:r>
            <a:r>
              <a:rPr lang="en-US" dirty="0" err="1" smtClean="0">
                <a:solidFill>
                  <a:schemeClr val="bg1"/>
                </a:solidFill>
              </a:rPr>
              <a:t>H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\          /</a:t>
            </a:r>
          </a:p>
          <a:p>
            <a:pPr algn="ctr"/>
            <a:r>
              <a:rPr lang="en-US" dirty="0"/>
              <a:t>C = C</a:t>
            </a:r>
          </a:p>
          <a:p>
            <a:pPr algn="ctr"/>
            <a:r>
              <a:rPr lang="en-US" dirty="0"/>
              <a:t>/          \</a:t>
            </a:r>
          </a:p>
          <a:p>
            <a:pPr marL="1524000"/>
            <a:r>
              <a:rPr lang="en-US" dirty="0" smtClean="0"/>
              <a:t>H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4926449"/>
            <a:ext cx="22097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Cis</a:t>
            </a:r>
            <a:r>
              <a:rPr lang="en-US" sz="1400" dirty="0"/>
              <a:t> - the hydrogen atoms attached to the carbon atoms of the double bond are located on the same side of the double bond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1" y="4926449"/>
            <a:ext cx="22097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Trans - the hydrogen atoms are located on opposite sides of the double bond, across from one another</a:t>
            </a:r>
          </a:p>
        </p:txBody>
      </p:sp>
    </p:spTree>
    <p:extLst>
      <p:ext uri="{BB962C8B-B14F-4D97-AF65-F5344CB8AC3E}">
        <p14:creationId xmlns:p14="http://schemas.microsoft.com/office/powerpoint/2010/main" val="70480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Fats and Oils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8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Fat is a nutrient yielding high amount of energy</a:t>
            </a:r>
            <a:endParaRPr lang="en-HK" dirty="0"/>
          </a:p>
          <a:p>
            <a:pPr lvl="0"/>
            <a:r>
              <a:rPr lang="en-US" dirty="0"/>
              <a:t>The amount of energy provided by fats doubles the amount of energy provided by carbohydrates or protein of the same weight</a:t>
            </a:r>
            <a:endParaRPr lang="en-HK" dirty="0"/>
          </a:p>
          <a:p>
            <a:r>
              <a:rPr lang="en-US" dirty="0"/>
              <a:t>People enjoy fat in the diet due to its </a:t>
            </a:r>
            <a:r>
              <a:rPr lang="en-US" dirty="0" err="1"/>
              <a:t>flavour</a:t>
            </a:r>
            <a:r>
              <a:rPr lang="en-US" dirty="0"/>
              <a:t> mouthfeel, palatability, texture, and aroma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Fats and Oils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6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those that are well-packed and check the expiry date when buying</a:t>
            </a:r>
          </a:p>
          <a:p>
            <a:r>
              <a:rPr lang="en-US" dirty="0"/>
              <a:t>Fats should be covered and stored in a refrigerator away from food with strong smells</a:t>
            </a:r>
          </a:p>
          <a:p>
            <a:r>
              <a:rPr lang="en-US" dirty="0"/>
              <a:t>Oils should be stored at room temperature in airtight containers away from sunlight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Fats and Oils in Cooking / Diet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Fats and Oils in Cooking / Diet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of fats and oils to human body:</a:t>
            </a:r>
            <a:endParaRPr lang="en-HK" dirty="0"/>
          </a:p>
          <a:p>
            <a:pPr lvl="0"/>
            <a:r>
              <a:rPr lang="en-US" dirty="0"/>
              <a:t>Provide energy to support daily activities and other physical activities as well as to keep the body warm</a:t>
            </a:r>
            <a:endParaRPr lang="en-HK" dirty="0"/>
          </a:p>
          <a:p>
            <a:pPr lvl="0"/>
            <a:r>
              <a:rPr lang="en-US" dirty="0"/>
              <a:t>Help to absorb fat-soluble vitamins (A, D, E and K)</a:t>
            </a:r>
            <a:endParaRPr lang="en-HK" dirty="0"/>
          </a:p>
          <a:p>
            <a:r>
              <a:rPr lang="en-US" dirty="0"/>
              <a:t>Precursor for synthesizing hormones to support normal function of the body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Fats and Oils in Cooking / Diet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Functions of fats and oils in food preparation:</a:t>
            </a:r>
            <a:endParaRPr lang="en-HK" dirty="0"/>
          </a:p>
          <a:p>
            <a:pPr lvl="0"/>
            <a:r>
              <a:rPr lang="en-US" dirty="0"/>
              <a:t>Add or modify </a:t>
            </a:r>
            <a:r>
              <a:rPr lang="en-US" dirty="0" err="1"/>
              <a:t>flavour</a:t>
            </a:r>
            <a:r>
              <a:rPr lang="en-US" dirty="0"/>
              <a:t>, texture</a:t>
            </a:r>
            <a:endParaRPr lang="en-HK" dirty="0"/>
          </a:p>
          <a:p>
            <a:pPr lvl="0"/>
            <a:r>
              <a:rPr lang="en-US" dirty="0"/>
              <a:t>Aerate (leaven) batters and doughs</a:t>
            </a:r>
            <a:endParaRPr lang="en-HK" dirty="0"/>
          </a:p>
          <a:p>
            <a:pPr lvl="0"/>
            <a:r>
              <a:rPr lang="en-US" dirty="0"/>
              <a:t>Contribute flakiness</a:t>
            </a:r>
            <a:endParaRPr lang="en-HK" dirty="0"/>
          </a:p>
          <a:p>
            <a:pPr lvl="0"/>
            <a:r>
              <a:rPr lang="en-US" dirty="0"/>
              <a:t>Contribute tenderness</a:t>
            </a:r>
            <a:endParaRPr lang="en-HK" dirty="0"/>
          </a:p>
          <a:p>
            <a:pPr lvl="0"/>
            <a:r>
              <a:rPr lang="en-US" dirty="0"/>
              <a:t>Emulsify</a:t>
            </a:r>
            <a:endParaRPr lang="en-HK" dirty="0"/>
          </a:p>
          <a:p>
            <a:pPr lvl="0"/>
            <a:r>
              <a:rPr lang="en-US" dirty="0"/>
              <a:t>Transfer heat, such as in frying</a:t>
            </a:r>
            <a:endParaRPr lang="en-HK" dirty="0"/>
          </a:p>
          <a:p>
            <a:r>
              <a:rPr lang="en-US" dirty="0"/>
              <a:t>Prevent sticking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2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Food and Nutrition Labelling of Fats and Oils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Labelling of fats and oils is controlled in Hong Kong legislation:</a:t>
            </a:r>
          </a:p>
          <a:p>
            <a:r>
              <a:rPr lang="en-HK" dirty="0"/>
              <a:t>List of ingredients</a:t>
            </a:r>
          </a:p>
          <a:p>
            <a:pPr lvl="1"/>
            <a:r>
              <a:rPr lang="en-HK" dirty="0" smtClean="0"/>
              <a:t>Pre-packaged </a:t>
            </a:r>
            <a:r>
              <a:rPr lang="en-HK" dirty="0"/>
              <a:t>food shall be legibly marked or labelled with a list of ingredients</a:t>
            </a:r>
          </a:p>
          <a:p>
            <a:r>
              <a:rPr lang="en-HK" dirty="0"/>
              <a:t>List of allergenic substance</a:t>
            </a:r>
          </a:p>
          <a:p>
            <a:pPr lvl="1"/>
            <a:r>
              <a:rPr lang="en-HK" dirty="0"/>
              <a:t>If fats and oils contains allergenic substance, such as cereals </a:t>
            </a:r>
            <a:r>
              <a:rPr lang="en-US" dirty="0"/>
              <a:t>containing gluten</a:t>
            </a:r>
            <a:r>
              <a:rPr lang="en-HK" dirty="0"/>
              <a:t>, peanuts, fish, </a:t>
            </a:r>
            <a:r>
              <a:rPr lang="en-HK" dirty="0" smtClean="0"/>
              <a:t>soya beans</a:t>
            </a:r>
            <a:r>
              <a:rPr lang="en-HK" dirty="0"/>
              <a:t>, and </a:t>
            </a:r>
            <a:r>
              <a:rPr lang="en-US" dirty="0"/>
              <a:t>tree nuts, </a:t>
            </a:r>
            <a:r>
              <a:rPr lang="en-HK" dirty="0"/>
              <a:t>the name shall be specified in the list of ingredients</a:t>
            </a:r>
          </a:p>
          <a:p>
            <a:r>
              <a:rPr lang="en-HK" dirty="0"/>
              <a:t>Appropriate durability indication</a:t>
            </a:r>
          </a:p>
          <a:p>
            <a:pPr lvl="1"/>
            <a:r>
              <a:rPr lang="en-HK" dirty="0"/>
              <a:t>Indication of “best before” or “use by” date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6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Fats and Oils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Labelling of fats and oils is controlled in Hong Kong legislation:</a:t>
            </a:r>
          </a:p>
          <a:p>
            <a:r>
              <a:rPr lang="en-HK" dirty="0"/>
              <a:t>Nutrition labelling</a:t>
            </a:r>
          </a:p>
          <a:p>
            <a:pPr lvl="1"/>
            <a:r>
              <a:rPr lang="en-HK" dirty="0" smtClean="0"/>
              <a:t>Pre-packaged </a:t>
            </a:r>
            <a:r>
              <a:rPr lang="en-HK" dirty="0"/>
              <a:t>food shall be marked or labelled with its energy value and nutrient content</a:t>
            </a:r>
          </a:p>
          <a:p>
            <a:pPr lvl="1"/>
            <a:r>
              <a:rPr lang="en-HK" dirty="0"/>
              <a:t>Total fat, saturated fatty acids, and trans fatty acids are the nutrients associated with fats and oils that should be labelled on the package</a:t>
            </a:r>
          </a:p>
          <a:p>
            <a:r>
              <a:rPr lang="en-HK" dirty="0"/>
              <a:t>Nutrition claim</a:t>
            </a:r>
          </a:p>
          <a:p>
            <a:pPr lvl="1"/>
            <a:r>
              <a:rPr lang="en-HK" dirty="0"/>
              <a:t>If any nutrition claim is made on the food label or in any advertisement, the nutrient in concern shall be marked or labelled in the nutrition labelling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BDD4B-8C4C-48F6-A9F4-8B5BFB55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Fats and Oils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86013-FAD8-48D7-9945-0037A5E09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HK" dirty="0"/>
              <a:t>Legislative requirement on composition of milk and milk products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C811FD-43D1-4101-A27B-3BC4EC85D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59981"/>
              </p:ext>
            </p:extLst>
          </p:nvPr>
        </p:nvGraphicFramePr>
        <p:xfrm>
          <a:off x="914400" y="2600960"/>
          <a:ext cx="7315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691544793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973645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HK" dirty="0"/>
                        <a:t>Milk and milk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/>
                        <a:t>Legal requirement on fat 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786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Lard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more than 1% of substances other than hog fat </a:t>
                      </a:r>
                    </a:p>
                    <a:p>
                      <a:r>
                        <a:rPr lang="en-US" dirty="0"/>
                        <a:t>Not more than 1% of water</a:t>
                      </a:r>
                      <a:endParaRPr lang="en-H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dirty="0"/>
                        <a:t>Butter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Shall contain not less than 80% of milk fat, not more than 16% of water and not more than 4% of salt (sodium chloride)</a:t>
                      </a:r>
                      <a:endParaRPr lang="en-H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00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Margarine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Shall contain neither more than 16% moisture nor more than 10% butter fat.</a:t>
                      </a:r>
                      <a:endParaRPr lang="en-H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09651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1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Canola Council of Canada</a:t>
            </a:r>
          </a:p>
          <a:p>
            <a:r>
              <a:rPr lang="en-HK" dirty="0"/>
              <a:t>Hong Kong Legislation, Food and Drugs (Composition and Labelling) Regulations., Cap. 132W.</a:t>
            </a:r>
          </a:p>
          <a:p>
            <a:r>
              <a:rPr lang="en-US" dirty="0"/>
              <a:t>Vickie A. </a:t>
            </a:r>
            <a:r>
              <a:rPr lang="en-US" dirty="0" err="1"/>
              <a:t>Vaclavik</a:t>
            </a:r>
            <a:r>
              <a:rPr lang="en-US" dirty="0"/>
              <a:t>, Elizabeth W. Christian. </a:t>
            </a:r>
            <a:r>
              <a:rPr lang="en-US" i="1" dirty="0"/>
              <a:t>Essentials of food science.</a:t>
            </a:r>
            <a:r>
              <a:rPr lang="en-US" dirty="0"/>
              <a:t> New York, NY: Springer, c2008.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Fats and oils in cooking can be grouped into two categories: animal fats and plant oils</a:t>
            </a:r>
          </a:p>
          <a:p>
            <a:pPr lvl="1"/>
            <a:r>
              <a:rPr lang="en-HK" dirty="0"/>
              <a:t>Fats from animal source, e.g. lard, butter, margarine</a:t>
            </a:r>
          </a:p>
          <a:p>
            <a:pPr lvl="1"/>
            <a:r>
              <a:rPr lang="en-US" dirty="0"/>
              <a:t>Oil from plant source, e.g. </a:t>
            </a:r>
            <a:r>
              <a:rPr lang="en-US" dirty="0" smtClean="0"/>
              <a:t>peanut oil, </a:t>
            </a:r>
            <a:r>
              <a:rPr lang="en-US" dirty="0"/>
              <a:t>coconut oil, olive oil, </a:t>
            </a:r>
            <a:r>
              <a:rPr lang="en-HK" dirty="0"/>
              <a:t>corn oil, canola oil, sesame oil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2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fats are visible, some fats are invisible</a:t>
            </a:r>
          </a:p>
          <a:p>
            <a:pPr lvl="1"/>
            <a:r>
              <a:rPr lang="en-HK" dirty="0"/>
              <a:t>Visible fat, e.g. chicken skin, chicken feet, beef steak, salmon</a:t>
            </a:r>
          </a:p>
          <a:p>
            <a:pPr lvl="1"/>
            <a:r>
              <a:rPr lang="en-US" dirty="0"/>
              <a:t>Invisible </a:t>
            </a:r>
            <a:r>
              <a:rPr lang="en-HK" dirty="0"/>
              <a:t>fat</a:t>
            </a:r>
            <a:r>
              <a:rPr lang="en-US" dirty="0"/>
              <a:t>, e.g. deep-fried food, sausage, cream cake, biscuit with cream filling, pastry, chips</a:t>
            </a:r>
            <a:r>
              <a:rPr lang="en-US"/>
              <a:t>, </a:t>
            </a:r>
            <a:r>
              <a:rPr lang="en-US" smtClean="0"/>
              <a:t>peanut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4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categories of fats and oils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Rendered fat</a:t>
            </a:r>
          </a:p>
          <a:p>
            <a:r>
              <a:rPr lang="en-US" dirty="0"/>
              <a:t>Rendered fat is the solid, usable fat derived from animal fat after it is heated and freed from connective tissue</a:t>
            </a:r>
          </a:p>
          <a:p>
            <a:r>
              <a:rPr lang="en-US" dirty="0"/>
              <a:t>Food manufacturers render hog fat and process it to become lard (43% saturated fatty acids), or cattle fat to become tallow (48% saturated fatty acids)</a:t>
            </a:r>
          </a:p>
          <a:p>
            <a:r>
              <a:rPr lang="en-US" dirty="0"/>
              <a:t>Both lard and tallow are used in food manufactures as ingredients because of their textural and </a:t>
            </a:r>
            <a:r>
              <a:rPr lang="en-US" dirty="0" err="1"/>
              <a:t>flavour</a:t>
            </a:r>
            <a:r>
              <a:rPr lang="en-US" dirty="0"/>
              <a:t> characteristics</a:t>
            </a:r>
          </a:p>
          <a:p>
            <a:r>
              <a:rPr lang="en-US" dirty="0"/>
              <a:t>Lard is used in pastry to produce a highly desirable, flaky pie crust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8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categories of fats and oils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Hydrogenated oil</a:t>
            </a:r>
          </a:p>
          <a:p>
            <a:r>
              <a:rPr lang="en-US" dirty="0"/>
              <a:t>Hydrogenation is the process of adding hydrogen to unsaturated fatty acids to reduce the number of double bonds</a:t>
            </a:r>
            <a:r>
              <a:rPr lang="en-US" strike="sngStrike" dirty="0">
                <a:solidFill>
                  <a:srgbClr val="0000CC"/>
                </a:solidFill>
              </a:rPr>
              <a:t>. </a:t>
            </a:r>
            <a:endParaRPr lang="en-US" strike="sngStrike" dirty="0" smtClean="0">
              <a:solidFill>
                <a:srgbClr val="0000CC"/>
              </a:solidFill>
            </a:endParaRPr>
          </a:p>
          <a:p>
            <a:r>
              <a:rPr lang="en-US" dirty="0" smtClean="0"/>
              <a:t>Hydrogenation </a:t>
            </a:r>
            <a:r>
              <a:rPr lang="en-US" dirty="0"/>
              <a:t>serves two purposes:</a:t>
            </a:r>
          </a:p>
          <a:p>
            <a:pPr lvl="1"/>
            <a:r>
              <a:rPr lang="en-US" dirty="0"/>
              <a:t>To convert liquid oils to semisolid</a:t>
            </a:r>
          </a:p>
          <a:p>
            <a:pPr lvl="1"/>
            <a:r>
              <a:rPr lang="en-US" dirty="0"/>
              <a:t>To increase the stability and shelf life of the fat</a:t>
            </a:r>
          </a:p>
          <a:p>
            <a:r>
              <a:rPr lang="en-US" dirty="0"/>
              <a:t>Hydrogenation of unsaturated fatty acid is adding hydrogen gas to oil with </a:t>
            </a:r>
            <a:r>
              <a:rPr lang="en-US" dirty="0" smtClean="0"/>
              <a:t>catalyst, </a:t>
            </a:r>
            <a:r>
              <a:rPr lang="en-US" dirty="0"/>
              <a:t>temperature and pressure control</a:t>
            </a:r>
          </a:p>
          <a:p>
            <a:r>
              <a:rPr lang="en-US" dirty="0"/>
              <a:t>As the reaction progresses, trans fatty acids are produced gradually</a:t>
            </a:r>
          </a:p>
          <a:p>
            <a:r>
              <a:rPr lang="en-US" dirty="0"/>
              <a:t>Trans fatty acids increase the melting point of the fat or oil and create a more solid product</a:t>
            </a:r>
          </a:p>
          <a:p>
            <a:r>
              <a:rPr lang="en-US" dirty="0"/>
              <a:t>Studies have shown that intake of trans fatty acids is associated with increased risk of coronary artery disease</a:t>
            </a:r>
          </a:p>
          <a:p>
            <a:r>
              <a:rPr lang="en-US" dirty="0"/>
              <a:t>Examples of hydrogenated oil: shortening and margarine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7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categories of fats and oils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>
                <a:sym typeface="Webdings" panose="05030102010509060703" pitchFamily="18" charset="2"/>
              </a:rPr>
              <a:t>  </a:t>
            </a:r>
            <a:r>
              <a:rPr lang="en-US" sz="9600" dirty="0">
                <a:solidFill>
                  <a:srgbClr val="FF0000"/>
                </a:solidFill>
                <a:sym typeface="Webdings" panose="05030102010509060703" pitchFamily="18" charset="2"/>
              </a:rPr>
              <a:t></a:t>
            </a:r>
            <a:endParaRPr lang="en-US" sz="96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8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14400" y="4038600"/>
            <a:ext cx="1066800" cy="1600200"/>
            <a:chOff x="1447800" y="2303929"/>
            <a:chExt cx="1066800" cy="1600200"/>
          </a:xfrm>
        </p:grpSpPr>
        <p:sp>
          <p:nvSpPr>
            <p:cNvPr id="3" name="Can 2"/>
            <p:cNvSpPr/>
            <p:nvPr/>
          </p:nvSpPr>
          <p:spPr>
            <a:xfrm>
              <a:off x="1447800" y="2303929"/>
              <a:ext cx="1066800" cy="1600200"/>
            </a:xfrm>
            <a:prstGeom prst="can">
              <a:avLst/>
            </a:prstGeom>
            <a:solidFill>
              <a:srgbClr val="CCFFFF"/>
            </a:solidFill>
            <a:ln>
              <a:solidFill>
                <a:srgbClr val="00CCFF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1447800" y="2743200"/>
              <a:ext cx="1066800" cy="1143000"/>
            </a:xfrm>
            <a:prstGeom prst="can">
              <a:avLst/>
            </a:prstGeom>
            <a:solidFill>
              <a:srgbClr val="FFFFCC"/>
            </a:solidFill>
            <a:ln>
              <a:solidFill>
                <a:srgbClr val="00CCFF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Liquid oil is too soft to spread</a:t>
              </a:r>
            </a:p>
          </p:txBody>
        </p:sp>
      </p:grpSp>
      <p:sp>
        <p:nvSpPr>
          <p:cNvPr id="12" name="Cube 11"/>
          <p:cNvSpPr/>
          <p:nvPr/>
        </p:nvSpPr>
        <p:spPr>
          <a:xfrm>
            <a:off x="2286000" y="4495800"/>
            <a:ext cx="1447800" cy="914400"/>
          </a:xfrm>
          <a:prstGeom prst="cub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Animal fat is too hard to spread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181600" y="4191000"/>
            <a:ext cx="1066800" cy="1600200"/>
            <a:chOff x="1447800" y="2303929"/>
            <a:chExt cx="1066800" cy="1600200"/>
          </a:xfrm>
        </p:grpSpPr>
        <p:sp>
          <p:nvSpPr>
            <p:cNvPr id="14" name="Can 13"/>
            <p:cNvSpPr/>
            <p:nvPr/>
          </p:nvSpPr>
          <p:spPr>
            <a:xfrm>
              <a:off x="1447800" y="2303929"/>
              <a:ext cx="1066800" cy="1600200"/>
            </a:xfrm>
            <a:prstGeom prst="can">
              <a:avLst/>
            </a:prstGeom>
            <a:solidFill>
              <a:srgbClr val="CCFFFF"/>
            </a:solidFill>
            <a:ln>
              <a:solidFill>
                <a:srgbClr val="00CCFF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an 14"/>
            <p:cNvSpPr/>
            <p:nvPr/>
          </p:nvSpPr>
          <p:spPr>
            <a:xfrm>
              <a:off x="1447800" y="2743200"/>
              <a:ext cx="1066800" cy="1143000"/>
            </a:xfrm>
            <a:prstGeom prst="can">
              <a:avLst/>
            </a:prstGeom>
            <a:solidFill>
              <a:srgbClr val="FFFFCC"/>
            </a:solidFill>
            <a:ln>
              <a:solidFill>
                <a:srgbClr val="00CCFF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Add hydrogen into </a:t>
              </a:r>
              <a:br>
                <a:rPr lang="en-US" sz="1400" dirty="0"/>
              </a:br>
              <a:r>
                <a:rPr lang="en-US" sz="1400" dirty="0"/>
                <a:t>liquid oil</a:t>
              </a:r>
            </a:p>
          </p:txBody>
        </p:sp>
      </p:grpSp>
      <p:sp>
        <p:nvSpPr>
          <p:cNvPr id="21" name="Freeform 20"/>
          <p:cNvSpPr/>
          <p:nvPr/>
        </p:nvSpPr>
        <p:spPr>
          <a:xfrm>
            <a:off x="5993994" y="3452331"/>
            <a:ext cx="487488" cy="2078893"/>
          </a:xfrm>
          <a:custGeom>
            <a:avLst/>
            <a:gdLst>
              <a:gd name="connsiteX0" fmla="*/ 487488 w 487488"/>
              <a:gd name="connsiteY0" fmla="*/ 102175 h 2078893"/>
              <a:gd name="connsiteX1" fmla="*/ 57182 w 487488"/>
              <a:gd name="connsiteY1" fmla="*/ 223198 h 2078893"/>
              <a:gd name="connsiteX2" fmla="*/ 16841 w 487488"/>
              <a:gd name="connsiteY2" fmla="*/ 2078893 h 2078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7488" h="2078893">
                <a:moveTo>
                  <a:pt x="487488" y="102175"/>
                </a:moveTo>
                <a:cubicBezTo>
                  <a:pt x="311555" y="-2040"/>
                  <a:pt x="135623" y="-106255"/>
                  <a:pt x="57182" y="223198"/>
                </a:cubicBezTo>
                <a:cubicBezTo>
                  <a:pt x="-21259" y="552651"/>
                  <a:pt x="-2209" y="1315772"/>
                  <a:pt x="16841" y="207889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019800" y="3483707"/>
            <a:ext cx="487488" cy="2078893"/>
          </a:xfrm>
          <a:custGeom>
            <a:avLst/>
            <a:gdLst>
              <a:gd name="connsiteX0" fmla="*/ 487488 w 487488"/>
              <a:gd name="connsiteY0" fmla="*/ 102175 h 2078893"/>
              <a:gd name="connsiteX1" fmla="*/ 57182 w 487488"/>
              <a:gd name="connsiteY1" fmla="*/ 223198 h 2078893"/>
              <a:gd name="connsiteX2" fmla="*/ 16841 w 487488"/>
              <a:gd name="connsiteY2" fmla="*/ 2078893 h 2078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7488" h="2078893">
                <a:moveTo>
                  <a:pt x="487488" y="102175"/>
                </a:moveTo>
                <a:cubicBezTo>
                  <a:pt x="311555" y="-2040"/>
                  <a:pt x="135623" y="-106255"/>
                  <a:pt x="57182" y="223198"/>
                </a:cubicBezTo>
                <a:cubicBezTo>
                  <a:pt x="-21259" y="552651"/>
                  <a:pt x="-2209" y="1315772"/>
                  <a:pt x="16841" y="207889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993994" y="5562600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798765" y="4961964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105956" y="5175089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844484" y="5235161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083097" y="5356407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126176" y="5049371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649255" y="5297913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882337" y="5348342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918659" y="5461523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739004" y="5403252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811392" y="5466450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an 35"/>
          <p:cNvSpPr/>
          <p:nvPr/>
        </p:nvSpPr>
        <p:spPr>
          <a:xfrm>
            <a:off x="7086600" y="4191000"/>
            <a:ext cx="1066800" cy="1600200"/>
          </a:xfrm>
          <a:prstGeom prst="can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loud Callout 37"/>
          <p:cNvSpPr/>
          <p:nvPr/>
        </p:nvSpPr>
        <p:spPr>
          <a:xfrm rot="16200000">
            <a:off x="6972298" y="4604569"/>
            <a:ext cx="1295403" cy="1051997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530231 w 1676400"/>
              <a:gd name="connsiteY0" fmla="*/ 1671638 h 1485900"/>
              <a:gd name="connsiteX1" fmla="*/ 488956 w 1676400"/>
              <a:gd name="connsiteY1" fmla="*/ 1712913 h 1485900"/>
              <a:gd name="connsiteX2" fmla="*/ 447681 w 1676400"/>
              <a:gd name="connsiteY2" fmla="*/ 1671638 h 1485900"/>
              <a:gd name="connsiteX3" fmla="*/ 488956 w 1676400"/>
              <a:gd name="connsiteY3" fmla="*/ 1630363 h 1485900"/>
              <a:gd name="connsiteX4" fmla="*/ 530231 w 1676400"/>
              <a:gd name="connsiteY4" fmla="*/ 1671638 h 1485900"/>
              <a:gd name="connsiteX0" fmla="*/ 589882 w 1676400"/>
              <a:gd name="connsiteY0" fmla="*/ 1622772 h 1485900"/>
              <a:gd name="connsiteX1" fmla="*/ 507332 w 1676400"/>
              <a:gd name="connsiteY1" fmla="*/ 1705322 h 1485900"/>
              <a:gd name="connsiteX2" fmla="*/ 424782 w 1676400"/>
              <a:gd name="connsiteY2" fmla="*/ 1622772 h 1485900"/>
              <a:gd name="connsiteX3" fmla="*/ 507332 w 1676400"/>
              <a:gd name="connsiteY3" fmla="*/ 1540222 h 1485900"/>
              <a:gd name="connsiteX4" fmla="*/ 589882 w 1676400"/>
              <a:gd name="connsiteY4" fmla="*/ 1622772 h 1485900"/>
              <a:gd name="connsiteX0" fmla="*/ 678590 w 1676400"/>
              <a:gd name="connsiteY0" fmla="*/ 1496640 h 1485900"/>
              <a:gd name="connsiteX1" fmla="*/ 554765 w 1676400"/>
              <a:gd name="connsiteY1" fmla="*/ 1620465 h 1485900"/>
              <a:gd name="connsiteX2" fmla="*/ 430940 w 1676400"/>
              <a:gd name="connsiteY2" fmla="*/ 1496640 h 1485900"/>
              <a:gd name="connsiteX3" fmla="*/ 554765 w 1676400"/>
              <a:gd name="connsiteY3" fmla="*/ 1372815 h 1485900"/>
              <a:gd name="connsiteX4" fmla="*/ 678590 w 1676400"/>
              <a:gd name="connsiteY4" fmla="*/ 1496640 h 14859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531628 w 1678573"/>
              <a:gd name="connsiteY0" fmla="*/ 1666788 h 1708063"/>
              <a:gd name="connsiteX1" fmla="*/ 490353 w 1678573"/>
              <a:gd name="connsiteY1" fmla="*/ 1708063 h 1708063"/>
              <a:gd name="connsiteX2" fmla="*/ 449078 w 1678573"/>
              <a:gd name="connsiteY2" fmla="*/ 1666788 h 1708063"/>
              <a:gd name="connsiteX3" fmla="*/ 490353 w 1678573"/>
              <a:gd name="connsiteY3" fmla="*/ 1625513 h 1708063"/>
              <a:gd name="connsiteX4" fmla="*/ 531628 w 1678573"/>
              <a:gd name="connsiteY4" fmla="*/ 1666788 h 1708063"/>
              <a:gd name="connsiteX0" fmla="*/ 591279 w 1678573"/>
              <a:gd name="connsiteY0" fmla="*/ 1617922 h 1708063"/>
              <a:gd name="connsiteX1" fmla="*/ 508729 w 1678573"/>
              <a:gd name="connsiteY1" fmla="*/ 1700472 h 1708063"/>
              <a:gd name="connsiteX2" fmla="*/ 426179 w 1678573"/>
              <a:gd name="connsiteY2" fmla="*/ 1617922 h 1708063"/>
              <a:gd name="connsiteX3" fmla="*/ 508729 w 1678573"/>
              <a:gd name="connsiteY3" fmla="*/ 1535372 h 1708063"/>
              <a:gd name="connsiteX4" fmla="*/ 591279 w 1678573"/>
              <a:gd name="connsiteY4" fmla="*/ 1617922 h 1708063"/>
              <a:gd name="connsiteX0" fmla="*/ 679987 w 1678573"/>
              <a:gd name="connsiteY0" fmla="*/ 1491790 h 1708063"/>
              <a:gd name="connsiteX1" fmla="*/ 556162 w 1678573"/>
              <a:gd name="connsiteY1" fmla="*/ 1615615 h 1708063"/>
              <a:gd name="connsiteX2" fmla="*/ 432337 w 1678573"/>
              <a:gd name="connsiteY2" fmla="*/ 1491790 h 1708063"/>
              <a:gd name="connsiteX3" fmla="*/ 556162 w 1678573"/>
              <a:gd name="connsiteY3" fmla="*/ 1367965 h 1708063"/>
              <a:gd name="connsiteX4" fmla="*/ 679987 w 1678573"/>
              <a:gd name="connsiteY4" fmla="*/ 1491790 h 1708063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531628 w 1678573"/>
              <a:gd name="connsiteY0" fmla="*/ 1666788 h 1708063"/>
              <a:gd name="connsiteX1" fmla="*/ 490353 w 1678573"/>
              <a:gd name="connsiteY1" fmla="*/ 1708063 h 1708063"/>
              <a:gd name="connsiteX2" fmla="*/ 449078 w 1678573"/>
              <a:gd name="connsiteY2" fmla="*/ 1666788 h 1708063"/>
              <a:gd name="connsiteX3" fmla="*/ 490353 w 1678573"/>
              <a:gd name="connsiteY3" fmla="*/ 1625513 h 1708063"/>
              <a:gd name="connsiteX4" fmla="*/ 531628 w 1678573"/>
              <a:gd name="connsiteY4" fmla="*/ 1666788 h 1708063"/>
              <a:gd name="connsiteX0" fmla="*/ 591279 w 1678573"/>
              <a:gd name="connsiteY0" fmla="*/ 1617922 h 1708063"/>
              <a:gd name="connsiteX1" fmla="*/ 508729 w 1678573"/>
              <a:gd name="connsiteY1" fmla="*/ 1700472 h 1708063"/>
              <a:gd name="connsiteX2" fmla="*/ 426179 w 1678573"/>
              <a:gd name="connsiteY2" fmla="*/ 1617922 h 1708063"/>
              <a:gd name="connsiteX3" fmla="*/ 508729 w 1678573"/>
              <a:gd name="connsiteY3" fmla="*/ 1535372 h 1708063"/>
              <a:gd name="connsiteX4" fmla="*/ 591279 w 1678573"/>
              <a:gd name="connsiteY4" fmla="*/ 1617922 h 1708063"/>
              <a:gd name="connsiteX0" fmla="*/ 556162 w 1678573"/>
              <a:gd name="connsiteY0" fmla="*/ 1367965 h 1708063"/>
              <a:gd name="connsiteX1" fmla="*/ 556162 w 1678573"/>
              <a:gd name="connsiteY1" fmla="*/ 1615615 h 1708063"/>
              <a:gd name="connsiteX2" fmla="*/ 432337 w 1678573"/>
              <a:gd name="connsiteY2" fmla="*/ 1491790 h 1708063"/>
              <a:gd name="connsiteX3" fmla="*/ 556162 w 1678573"/>
              <a:gd name="connsiteY3" fmla="*/ 1367965 h 1708063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531628 w 1678573"/>
              <a:gd name="connsiteY0" fmla="*/ 1666788 h 1708063"/>
              <a:gd name="connsiteX1" fmla="*/ 490353 w 1678573"/>
              <a:gd name="connsiteY1" fmla="*/ 1708063 h 1708063"/>
              <a:gd name="connsiteX2" fmla="*/ 449078 w 1678573"/>
              <a:gd name="connsiteY2" fmla="*/ 1666788 h 1708063"/>
              <a:gd name="connsiteX3" fmla="*/ 490353 w 1678573"/>
              <a:gd name="connsiteY3" fmla="*/ 1625513 h 1708063"/>
              <a:gd name="connsiteX4" fmla="*/ 531628 w 1678573"/>
              <a:gd name="connsiteY4" fmla="*/ 1666788 h 1708063"/>
              <a:gd name="connsiteX0" fmla="*/ 591279 w 1678573"/>
              <a:gd name="connsiteY0" fmla="*/ 1617922 h 1708063"/>
              <a:gd name="connsiteX1" fmla="*/ 508729 w 1678573"/>
              <a:gd name="connsiteY1" fmla="*/ 1700472 h 1708063"/>
              <a:gd name="connsiteX2" fmla="*/ 426179 w 1678573"/>
              <a:gd name="connsiteY2" fmla="*/ 1617922 h 1708063"/>
              <a:gd name="connsiteX3" fmla="*/ 508729 w 1678573"/>
              <a:gd name="connsiteY3" fmla="*/ 1535372 h 1708063"/>
              <a:gd name="connsiteX4" fmla="*/ 591279 w 1678573"/>
              <a:gd name="connsiteY4" fmla="*/ 1617922 h 1708063"/>
              <a:gd name="connsiteX0" fmla="*/ 556162 w 1678573"/>
              <a:gd name="connsiteY0" fmla="*/ 1367965 h 1708063"/>
              <a:gd name="connsiteX1" fmla="*/ 556162 w 1678573"/>
              <a:gd name="connsiteY1" fmla="*/ 1615615 h 1708063"/>
              <a:gd name="connsiteX2" fmla="*/ 556162 w 1678573"/>
              <a:gd name="connsiteY2" fmla="*/ 1367965 h 1708063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531628 w 1678573"/>
              <a:gd name="connsiteY0" fmla="*/ 1666788 h 1708063"/>
              <a:gd name="connsiteX1" fmla="*/ 490353 w 1678573"/>
              <a:gd name="connsiteY1" fmla="*/ 1708063 h 1708063"/>
              <a:gd name="connsiteX2" fmla="*/ 449078 w 1678573"/>
              <a:gd name="connsiteY2" fmla="*/ 1666788 h 1708063"/>
              <a:gd name="connsiteX3" fmla="*/ 490353 w 1678573"/>
              <a:gd name="connsiteY3" fmla="*/ 1625513 h 1708063"/>
              <a:gd name="connsiteX4" fmla="*/ 531628 w 1678573"/>
              <a:gd name="connsiteY4" fmla="*/ 1666788 h 1708063"/>
              <a:gd name="connsiteX0" fmla="*/ 508729 w 1678573"/>
              <a:gd name="connsiteY0" fmla="*/ 1535372 h 1708063"/>
              <a:gd name="connsiteX1" fmla="*/ 508729 w 1678573"/>
              <a:gd name="connsiteY1" fmla="*/ 1700472 h 1708063"/>
              <a:gd name="connsiteX2" fmla="*/ 426179 w 1678573"/>
              <a:gd name="connsiteY2" fmla="*/ 1617922 h 1708063"/>
              <a:gd name="connsiteX3" fmla="*/ 508729 w 1678573"/>
              <a:gd name="connsiteY3" fmla="*/ 1535372 h 1708063"/>
              <a:gd name="connsiteX0" fmla="*/ 556162 w 1678573"/>
              <a:gd name="connsiteY0" fmla="*/ 1367965 h 1708063"/>
              <a:gd name="connsiteX1" fmla="*/ 556162 w 1678573"/>
              <a:gd name="connsiteY1" fmla="*/ 1615615 h 1708063"/>
              <a:gd name="connsiteX2" fmla="*/ 556162 w 1678573"/>
              <a:gd name="connsiteY2" fmla="*/ 1367965 h 1708063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692"/>
              <a:gd name="connsiteX1" fmla="*/ 5659 w 43256"/>
              <a:gd name="connsiteY1" fmla="*/ 6766 h 49692"/>
              <a:gd name="connsiteX2" fmla="*/ 14041 w 43256"/>
              <a:gd name="connsiteY2" fmla="*/ 5061 h 49692"/>
              <a:gd name="connsiteX3" fmla="*/ 22492 w 43256"/>
              <a:gd name="connsiteY3" fmla="*/ 3291 h 49692"/>
              <a:gd name="connsiteX4" fmla="*/ 25785 w 43256"/>
              <a:gd name="connsiteY4" fmla="*/ 59 h 49692"/>
              <a:gd name="connsiteX5" fmla="*/ 29869 w 43256"/>
              <a:gd name="connsiteY5" fmla="*/ 2340 h 49692"/>
              <a:gd name="connsiteX6" fmla="*/ 35499 w 43256"/>
              <a:gd name="connsiteY6" fmla="*/ 549 h 49692"/>
              <a:gd name="connsiteX7" fmla="*/ 38354 w 43256"/>
              <a:gd name="connsiteY7" fmla="*/ 5435 h 49692"/>
              <a:gd name="connsiteX8" fmla="*/ 42018 w 43256"/>
              <a:gd name="connsiteY8" fmla="*/ 10177 h 49692"/>
              <a:gd name="connsiteX9" fmla="*/ 41854 w 43256"/>
              <a:gd name="connsiteY9" fmla="*/ 15319 h 49692"/>
              <a:gd name="connsiteX10" fmla="*/ 43052 w 43256"/>
              <a:gd name="connsiteY10" fmla="*/ 23181 h 49692"/>
              <a:gd name="connsiteX11" fmla="*/ 37440 w 43256"/>
              <a:gd name="connsiteY11" fmla="*/ 30063 h 49692"/>
              <a:gd name="connsiteX12" fmla="*/ 35431 w 43256"/>
              <a:gd name="connsiteY12" fmla="*/ 35960 h 49692"/>
              <a:gd name="connsiteX13" fmla="*/ 28591 w 43256"/>
              <a:gd name="connsiteY13" fmla="*/ 36674 h 49692"/>
              <a:gd name="connsiteX14" fmla="*/ 23703 w 43256"/>
              <a:gd name="connsiteY14" fmla="*/ 42965 h 49692"/>
              <a:gd name="connsiteX15" fmla="*/ 16516 w 43256"/>
              <a:gd name="connsiteY15" fmla="*/ 39125 h 49692"/>
              <a:gd name="connsiteX16" fmla="*/ 5840 w 43256"/>
              <a:gd name="connsiteY16" fmla="*/ 35331 h 49692"/>
              <a:gd name="connsiteX17" fmla="*/ 1146 w 43256"/>
              <a:gd name="connsiteY17" fmla="*/ 31109 h 49692"/>
              <a:gd name="connsiteX18" fmla="*/ 2149 w 43256"/>
              <a:gd name="connsiteY18" fmla="*/ 25410 h 49692"/>
              <a:gd name="connsiteX19" fmla="*/ 31 w 43256"/>
              <a:gd name="connsiteY19" fmla="*/ 19563 h 49692"/>
              <a:gd name="connsiteX20" fmla="*/ 3899 w 43256"/>
              <a:gd name="connsiteY20" fmla="*/ 14366 h 49692"/>
              <a:gd name="connsiteX21" fmla="*/ 3936 w 43256"/>
              <a:gd name="connsiteY21" fmla="*/ 14229 h 49692"/>
              <a:gd name="connsiteX0" fmla="*/ 531628 w 1678573"/>
              <a:gd name="connsiteY0" fmla="*/ 1666788 h 1709210"/>
              <a:gd name="connsiteX1" fmla="*/ 490353 w 1678573"/>
              <a:gd name="connsiteY1" fmla="*/ 1708063 h 1709210"/>
              <a:gd name="connsiteX2" fmla="*/ 490353 w 1678573"/>
              <a:gd name="connsiteY2" fmla="*/ 1625513 h 1709210"/>
              <a:gd name="connsiteX3" fmla="*/ 531628 w 1678573"/>
              <a:gd name="connsiteY3" fmla="*/ 1666788 h 1709210"/>
              <a:gd name="connsiteX0" fmla="*/ 508729 w 1678573"/>
              <a:gd name="connsiteY0" fmla="*/ 1535372 h 1709210"/>
              <a:gd name="connsiteX1" fmla="*/ 508729 w 1678573"/>
              <a:gd name="connsiteY1" fmla="*/ 1700472 h 1709210"/>
              <a:gd name="connsiteX2" fmla="*/ 426179 w 1678573"/>
              <a:gd name="connsiteY2" fmla="*/ 1617922 h 1709210"/>
              <a:gd name="connsiteX3" fmla="*/ 508729 w 1678573"/>
              <a:gd name="connsiteY3" fmla="*/ 1535372 h 1709210"/>
              <a:gd name="connsiteX0" fmla="*/ 556162 w 1678573"/>
              <a:gd name="connsiteY0" fmla="*/ 1367965 h 1709210"/>
              <a:gd name="connsiteX1" fmla="*/ 556162 w 1678573"/>
              <a:gd name="connsiteY1" fmla="*/ 1615615 h 1709210"/>
              <a:gd name="connsiteX2" fmla="*/ 556162 w 1678573"/>
              <a:gd name="connsiteY2" fmla="*/ 1367965 h 1709210"/>
              <a:gd name="connsiteX0" fmla="*/ 4729 w 43256"/>
              <a:gd name="connsiteY0" fmla="*/ 26036 h 49692"/>
              <a:gd name="connsiteX1" fmla="*/ 2196 w 43256"/>
              <a:gd name="connsiteY1" fmla="*/ 25239 h 49692"/>
              <a:gd name="connsiteX2" fmla="*/ 6964 w 43256"/>
              <a:gd name="connsiteY2" fmla="*/ 34758 h 49692"/>
              <a:gd name="connsiteX3" fmla="*/ 5856 w 43256"/>
              <a:gd name="connsiteY3" fmla="*/ 35139 h 49692"/>
              <a:gd name="connsiteX4" fmla="*/ 16514 w 43256"/>
              <a:gd name="connsiteY4" fmla="*/ 38949 h 49692"/>
              <a:gd name="connsiteX5" fmla="*/ 15846 w 43256"/>
              <a:gd name="connsiteY5" fmla="*/ 37209 h 49692"/>
              <a:gd name="connsiteX6" fmla="*/ 28863 w 43256"/>
              <a:gd name="connsiteY6" fmla="*/ 34610 h 49692"/>
              <a:gd name="connsiteX7" fmla="*/ 28596 w 43256"/>
              <a:gd name="connsiteY7" fmla="*/ 36519 h 49692"/>
              <a:gd name="connsiteX8" fmla="*/ 34165 w 43256"/>
              <a:gd name="connsiteY8" fmla="*/ 22813 h 49692"/>
              <a:gd name="connsiteX9" fmla="*/ 37416 w 43256"/>
              <a:gd name="connsiteY9" fmla="*/ 29949 h 49692"/>
              <a:gd name="connsiteX10" fmla="*/ 41834 w 43256"/>
              <a:gd name="connsiteY10" fmla="*/ 15213 h 49692"/>
              <a:gd name="connsiteX11" fmla="*/ 40386 w 43256"/>
              <a:gd name="connsiteY11" fmla="*/ 17889 h 49692"/>
              <a:gd name="connsiteX12" fmla="*/ 38360 w 43256"/>
              <a:gd name="connsiteY12" fmla="*/ 5285 h 49692"/>
              <a:gd name="connsiteX13" fmla="*/ 38436 w 43256"/>
              <a:gd name="connsiteY13" fmla="*/ 6549 h 49692"/>
              <a:gd name="connsiteX14" fmla="*/ 29114 w 43256"/>
              <a:gd name="connsiteY14" fmla="*/ 3811 h 49692"/>
              <a:gd name="connsiteX15" fmla="*/ 29856 w 43256"/>
              <a:gd name="connsiteY15" fmla="*/ 2199 h 49692"/>
              <a:gd name="connsiteX16" fmla="*/ 22177 w 43256"/>
              <a:gd name="connsiteY16" fmla="*/ 4579 h 49692"/>
              <a:gd name="connsiteX17" fmla="*/ 22536 w 43256"/>
              <a:gd name="connsiteY17" fmla="*/ 3189 h 49692"/>
              <a:gd name="connsiteX18" fmla="*/ 14036 w 43256"/>
              <a:gd name="connsiteY18" fmla="*/ 5051 h 49692"/>
              <a:gd name="connsiteX19" fmla="*/ 15336 w 43256"/>
              <a:gd name="connsiteY19" fmla="*/ 6399 h 49692"/>
              <a:gd name="connsiteX20" fmla="*/ 4163 w 43256"/>
              <a:gd name="connsiteY20" fmla="*/ 15648 h 49692"/>
              <a:gd name="connsiteX21" fmla="*/ 3936 w 43256"/>
              <a:gd name="connsiteY21" fmla="*/ 14229 h 49692"/>
              <a:gd name="connsiteX0" fmla="*/ 3936 w 43256"/>
              <a:gd name="connsiteY0" fmla="*/ 14229 h 49696"/>
              <a:gd name="connsiteX1" fmla="*/ 5659 w 43256"/>
              <a:gd name="connsiteY1" fmla="*/ 6766 h 49696"/>
              <a:gd name="connsiteX2" fmla="*/ 14041 w 43256"/>
              <a:gd name="connsiteY2" fmla="*/ 5061 h 49696"/>
              <a:gd name="connsiteX3" fmla="*/ 22492 w 43256"/>
              <a:gd name="connsiteY3" fmla="*/ 3291 h 49696"/>
              <a:gd name="connsiteX4" fmla="*/ 25785 w 43256"/>
              <a:gd name="connsiteY4" fmla="*/ 59 h 49696"/>
              <a:gd name="connsiteX5" fmla="*/ 29869 w 43256"/>
              <a:gd name="connsiteY5" fmla="*/ 2340 h 49696"/>
              <a:gd name="connsiteX6" fmla="*/ 35499 w 43256"/>
              <a:gd name="connsiteY6" fmla="*/ 549 h 49696"/>
              <a:gd name="connsiteX7" fmla="*/ 38354 w 43256"/>
              <a:gd name="connsiteY7" fmla="*/ 5435 h 49696"/>
              <a:gd name="connsiteX8" fmla="*/ 42018 w 43256"/>
              <a:gd name="connsiteY8" fmla="*/ 10177 h 49696"/>
              <a:gd name="connsiteX9" fmla="*/ 41854 w 43256"/>
              <a:gd name="connsiteY9" fmla="*/ 15319 h 49696"/>
              <a:gd name="connsiteX10" fmla="*/ 43052 w 43256"/>
              <a:gd name="connsiteY10" fmla="*/ 23181 h 49696"/>
              <a:gd name="connsiteX11" fmla="*/ 37440 w 43256"/>
              <a:gd name="connsiteY11" fmla="*/ 30063 h 49696"/>
              <a:gd name="connsiteX12" fmla="*/ 35431 w 43256"/>
              <a:gd name="connsiteY12" fmla="*/ 35960 h 49696"/>
              <a:gd name="connsiteX13" fmla="*/ 28591 w 43256"/>
              <a:gd name="connsiteY13" fmla="*/ 36674 h 49696"/>
              <a:gd name="connsiteX14" fmla="*/ 23703 w 43256"/>
              <a:gd name="connsiteY14" fmla="*/ 42965 h 49696"/>
              <a:gd name="connsiteX15" fmla="*/ 16516 w 43256"/>
              <a:gd name="connsiteY15" fmla="*/ 39125 h 49696"/>
              <a:gd name="connsiteX16" fmla="*/ 5840 w 43256"/>
              <a:gd name="connsiteY16" fmla="*/ 35331 h 49696"/>
              <a:gd name="connsiteX17" fmla="*/ 1146 w 43256"/>
              <a:gd name="connsiteY17" fmla="*/ 31109 h 49696"/>
              <a:gd name="connsiteX18" fmla="*/ 2149 w 43256"/>
              <a:gd name="connsiteY18" fmla="*/ 25410 h 49696"/>
              <a:gd name="connsiteX19" fmla="*/ 31 w 43256"/>
              <a:gd name="connsiteY19" fmla="*/ 19563 h 49696"/>
              <a:gd name="connsiteX20" fmla="*/ 3899 w 43256"/>
              <a:gd name="connsiteY20" fmla="*/ 14366 h 49696"/>
              <a:gd name="connsiteX21" fmla="*/ 3936 w 43256"/>
              <a:gd name="connsiteY21" fmla="*/ 14229 h 49696"/>
              <a:gd name="connsiteX0" fmla="*/ 531628 w 1678573"/>
              <a:gd name="connsiteY0" fmla="*/ 1666788 h 1709362"/>
              <a:gd name="connsiteX1" fmla="*/ 490353 w 1678573"/>
              <a:gd name="connsiteY1" fmla="*/ 1708063 h 1709362"/>
              <a:gd name="connsiteX2" fmla="*/ 490353 w 1678573"/>
              <a:gd name="connsiteY2" fmla="*/ 1625513 h 1709362"/>
              <a:gd name="connsiteX3" fmla="*/ 531628 w 1678573"/>
              <a:gd name="connsiteY3" fmla="*/ 1666788 h 1709362"/>
              <a:gd name="connsiteX0" fmla="*/ 426179 w 1678573"/>
              <a:gd name="connsiteY0" fmla="*/ 1617922 h 1709362"/>
              <a:gd name="connsiteX1" fmla="*/ 508729 w 1678573"/>
              <a:gd name="connsiteY1" fmla="*/ 1535372 h 1709362"/>
              <a:gd name="connsiteX2" fmla="*/ 508729 w 1678573"/>
              <a:gd name="connsiteY2" fmla="*/ 1700472 h 1709362"/>
              <a:gd name="connsiteX3" fmla="*/ 517619 w 1678573"/>
              <a:gd name="connsiteY3" fmla="*/ 1709362 h 1709362"/>
              <a:gd name="connsiteX0" fmla="*/ 556162 w 1678573"/>
              <a:gd name="connsiteY0" fmla="*/ 1367965 h 1709362"/>
              <a:gd name="connsiteX1" fmla="*/ 556162 w 1678573"/>
              <a:gd name="connsiteY1" fmla="*/ 1615615 h 1709362"/>
              <a:gd name="connsiteX2" fmla="*/ 556162 w 1678573"/>
              <a:gd name="connsiteY2" fmla="*/ 1367965 h 1709362"/>
              <a:gd name="connsiteX0" fmla="*/ 4729 w 43256"/>
              <a:gd name="connsiteY0" fmla="*/ 26036 h 49696"/>
              <a:gd name="connsiteX1" fmla="*/ 2196 w 43256"/>
              <a:gd name="connsiteY1" fmla="*/ 25239 h 49696"/>
              <a:gd name="connsiteX2" fmla="*/ 6964 w 43256"/>
              <a:gd name="connsiteY2" fmla="*/ 34758 h 49696"/>
              <a:gd name="connsiteX3" fmla="*/ 5856 w 43256"/>
              <a:gd name="connsiteY3" fmla="*/ 35139 h 49696"/>
              <a:gd name="connsiteX4" fmla="*/ 16514 w 43256"/>
              <a:gd name="connsiteY4" fmla="*/ 38949 h 49696"/>
              <a:gd name="connsiteX5" fmla="*/ 15846 w 43256"/>
              <a:gd name="connsiteY5" fmla="*/ 37209 h 49696"/>
              <a:gd name="connsiteX6" fmla="*/ 28863 w 43256"/>
              <a:gd name="connsiteY6" fmla="*/ 34610 h 49696"/>
              <a:gd name="connsiteX7" fmla="*/ 28596 w 43256"/>
              <a:gd name="connsiteY7" fmla="*/ 36519 h 49696"/>
              <a:gd name="connsiteX8" fmla="*/ 34165 w 43256"/>
              <a:gd name="connsiteY8" fmla="*/ 22813 h 49696"/>
              <a:gd name="connsiteX9" fmla="*/ 37416 w 43256"/>
              <a:gd name="connsiteY9" fmla="*/ 29949 h 49696"/>
              <a:gd name="connsiteX10" fmla="*/ 41834 w 43256"/>
              <a:gd name="connsiteY10" fmla="*/ 15213 h 49696"/>
              <a:gd name="connsiteX11" fmla="*/ 40386 w 43256"/>
              <a:gd name="connsiteY11" fmla="*/ 17889 h 49696"/>
              <a:gd name="connsiteX12" fmla="*/ 38360 w 43256"/>
              <a:gd name="connsiteY12" fmla="*/ 5285 h 49696"/>
              <a:gd name="connsiteX13" fmla="*/ 38436 w 43256"/>
              <a:gd name="connsiteY13" fmla="*/ 6549 h 49696"/>
              <a:gd name="connsiteX14" fmla="*/ 29114 w 43256"/>
              <a:gd name="connsiteY14" fmla="*/ 3811 h 49696"/>
              <a:gd name="connsiteX15" fmla="*/ 29856 w 43256"/>
              <a:gd name="connsiteY15" fmla="*/ 2199 h 49696"/>
              <a:gd name="connsiteX16" fmla="*/ 22177 w 43256"/>
              <a:gd name="connsiteY16" fmla="*/ 4579 h 49696"/>
              <a:gd name="connsiteX17" fmla="*/ 22536 w 43256"/>
              <a:gd name="connsiteY17" fmla="*/ 3189 h 49696"/>
              <a:gd name="connsiteX18" fmla="*/ 14036 w 43256"/>
              <a:gd name="connsiteY18" fmla="*/ 5051 h 49696"/>
              <a:gd name="connsiteX19" fmla="*/ 15336 w 43256"/>
              <a:gd name="connsiteY19" fmla="*/ 6399 h 49696"/>
              <a:gd name="connsiteX20" fmla="*/ 4163 w 43256"/>
              <a:gd name="connsiteY20" fmla="*/ 15648 h 49696"/>
              <a:gd name="connsiteX21" fmla="*/ 3936 w 43256"/>
              <a:gd name="connsiteY21" fmla="*/ 14229 h 49696"/>
              <a:gd name="connsiteX0" fmla="*/ 3936 w 43256"/>
              <a:gd name="connsiteY0" fmla="*/ 14229 h 52317"/>
              <a:gd name="connsiteX1" fmla="*/ 5659 w 43256"/>
              <a:gd name="connsiteY1" fmla="*/ 6766 h 52317"/>
              <a:gd name="connsiteX2" fmla="*/ 14041 w 43256"/>
              <a:gd name="connsiteY2" fmla="*/ 5061 h 52317"/>
              <a:gd name="connsiteX3" fmla="*/ 22492 w 43256"/>
              <a:gd name="connsiteY3" fmla="*/ 3291 h 52317"/>
              <a:gd name="connsiteX4" fmla="*/ 25785 w 43256"/>
              <a:gd name="connsiteY4" fmla="*/ 59 h 52317"/>
              <a:gd name="connsiteX5" fmla="*/ 29869 w 43256"/>
              <a:gd name="connsiteY5" fmla="*/ 2340 h 52317"/>
              <a:gd name="connsiteX6" fmla="*/ 35499 w 43256"/>
              <a:gd name="connsiteY6" fmla="*/ 549 h 52317"/>
              <a:gd name="connsiteX7" fmla="*/ 38354 w 43256"/>
              <a:gd name="connsiteY7" fmla="*/ 5435 h 52317"/>
              <a:gd name="connsiteX8" fmla="*/ 42018 w 43256"/>
              <a:gd name="connsiteY8" fmla="*/ 10177 h 52317"/>
              <a:gd name="connsiteX9" fmla="*/ 41854 w 43256"/>
              <a:gd name="connsiteY9" fmla="*/ 15319 h 52317"/>
              <a:gd name="connsiteX10" fmla="*/ 43052 w 43256"/>
              <a:gd name="connsiteY10" fmla="*/ 23181 h 52317"/>
              <a:gd name="connsiteX11" fmla="*/ 37440 w 43256"/>
              <a:gd name="connsiteY11" fmla="*/ 30063 h 52317"/>
              <a:gd name="connsiteX12" fmla="*/ 35431 w 43256"/>
              <a:gd name="connsiteY12" fmla="*/ 35960 h 52317"/>
              <a:gd name="connsiteX13" fmla="*/ 28591 w 43256"/>
              <a:gd name="connsiteY13" fmla="*/ 36674 h 52317"/>
              <a:gd name="connsiteX14" fmla="*/ 23703 w 43256"/>
              <a:gd name="connsiteY14" fmla="*/ 42965 h 52317"/>
              <a:gd name="connsiteX15" fmla="*/ 16516 w 43256"/>
              <a:gd name="connsiteY15" fmla="*/ 39125 h 52317"/>
              <a:gd name="connsiteX16" fmla="*/ 5840 w 43256"/>
              <a:gd name="connsiteY16" fmla="*/ 35331 h 52317"/>
              <a:gd name="connsiteX17" fmla="*/ 1146 w 43256"/>
              <a:gd name="connsiteY17" fmla="*/ 31109 h 52317"/>
              <a:gd name="connsiteX18" fmla="*/ 2149 w 43256"/>
              <a:gd name="connsiteY18" fmla="*/ 25410 h 52317"/>
              <a:gd name="connsiteX19" fmla="*/ 31 w 43256"/>
              <a:gd name="connsiteY19" fmla="*/ 19563 h 52317"/>
              <a:gd name="connsiteX20" fmla="*/ 3899 w 43256"/>
              <a:gd name="connsiteY20" fmla="*/ 14366 h 52317"/>
              <a:gd name="connsiteX21" fmla="*/ 3936 w 43256"/>
              <a:gd name="connsiteY21" fmla="*/ 14229 h 52317"/>
              <a:gd name="connsiteX0" fmla="*/ 490353 w 1678573"/>
              <a:gd name="connsiteY0" fmla="*/ 1625513 h 1799503"/>
              <a:gd name="connsiteX1" fmla="*/ 531628 w 1678573"/>
              <a:gd name="connsiteY1" fmla="*/ 1666788 h 1799503"/>
              <a:gd name="connsiteX2" fmla="*/ 581793 w 1678573"/>
              <a:gd name="connsiteY2" fmla="*/ 1799503 h 1799503"/>
              <a:gd name="connsiteX0" fmla="*/ 426179 w 1678573"/>
              <a:gd name="connsiteY0" fmla="*/ 1617922 h 1799503"/>
              <a:gd name="connsiteX1" fmla="*/ 508729 w 1678573"/>
              <a:gd name="connsiteY1" fmla="*/ 1535372 h 1799503"/>
              <a:gd name="connsiteX2" fmla="*/ 508729 w 1678573"/>
              <a:gd name="connsiteY2" fmla="*/ 1700472 h 1799503"/>
              <a:gd name="connsiteX3" fmla="*/ 517619 w 1678573"/>
              <a:gd name="connsiteY3" fmla="*/ 1709362 h 1799503"/>
              <a:gd name="connsiteX0" fmla="*/ 556162 w 1678573"/>
              <a:gd name="connsiteY0" fmla="*/ 1367965 h 1799503"/>
              <a:gd name="connsiteX1" fmla="*/ 556162 w 1678573"/>
              <a:gd name="connsiteY1" fmla="*/ 1615615 h 1799503"/>
              <a:gd name="connsiteX2" fmla="*/ 556162 w 1678573"/>
              <a:gd name="connsiteY2" fmla="*/ 1367965 h 1799503"/>
              <a:gd name="connsiteX0" fmla="*/ 4729 w 43256"/>
              <a:gd name="connsiteY0" fmla="*/ 26036 h 52317"/>
              <a:gd name="connsiteX1" fmla="*/ 2196 w 43256"/>
              <a:gd name="connsiteY1" fmla="*/ 25239 h 52317"/>
              <a:gd name="connsiteX2" fmla="*/ 6964 w 43256"/>
              <a:gd name="connsiteY2" fmla="*/ 34758 h 52317"/>
              <a:gd name="connsiteX3" fmla="*/ 5856 w 43256"/>
              <a:gd name="connsiteY3" fmla="*/ 35139 h 52317"/>
              <a:gd name="connsiteX4" fmla="*/ 16514 w 43256"/>
              <a:gd name="connsiteY4" fmla="*/ 38949 h 52317"/>
              <a:gd name="connsiteX5" fmla="*/ 15846 w 43256"/>
              <a:gd name="connsiteY5" fmla="*/ 37209 h 52317"/>
              <a:gd name="connsiteX6" fmla="*/ 28863 w 43256"/>
              <a:gd name="connsiteY6" fmla="*/ 34610 h 52317"/>
              <a:gd name="connsiteX7" fmla="*/ 28596 w 43256"/>
              <a:gd name="connsiteY7" fmla="*/ 36519 h 52317"/>
              <a:gd name="connsiteX8" fmla="*/ 34165 w 43256"/>
              <a:gd name="connsiteY8" fmla="*/ 22813 h 52317"/>
              <a:gd name="connsiteX9" fmla="*/ 37416 w 43256"/>
              <a:gd name="connsiteY9" fmla="*/ 29949 h 52317"/>
              <a:gd name="connsiteX10" fmla="*/ 41834 w 43256"/>
              <a:gd name="connsiteY10" fmla="*/ 15213 h 52317"/>
              <a:gd name="connsiteX11" fmla="*/ 40386 w 43256"/>
              <a:gd name="connsiteY11" fmla="*/ 17889 h 52317"/>
              <a:gd name="connsiteX12" fmla="*/ 38360 w 43256"/>
              <a:gd name="connsiteY12" fmla="*/ 5285 h 52317"/>
              <a:gd name="connsiteX13" fmla="*/ 38436 w 43256"/>
              <a:gd name="connsiteY13" fmla="*/ 6549 h 52317"/>
              <a:gd name="connsiteX14" fmla="*/ 29114 w 43256"/>
              <a:gd name="connsiteY14" fmla="*/ 3811 h 52317"/>
              <a:gd name="connsiteX15" fmla="*/ 29856 w 43256"/>
              <a:gd name="connsiteY15" fmla="*/ 2199 h 52317"/>
              <a:gd name="connsiteX16" fmla="*/ 22177 w 43256"/>
              <a:gd name="connsiteY16" fmla="*/ 4579 h 52317"/>
              <a:gd name="connsiteX17" fmla="*/ 22536 w 43256"/>
              <a:gd name="connsiteY17" fmla="*/ 3189 h 52317"/>
              <a:gd name="connsiteX18" fmla="*/ 14036 w 43256"/>
              <a:gd name="connsiteY18" fmla="*/ 5051 h 52317"/>
              <a:gd name="connsiteX19" fmla="*/ 15336 w 43256"/>
              <a:gd name="connsiteY19" fmla="*/ 6399 h 52317"/>
              <a:gd name="connsiteX20" fmla="*/ 4163 w 43256"/>
              <a:gd name="connsiteY20" fmla="*/ 15648 h 52317"/>
              <a:gd name="connsiteX21" fmla="*/ 3936 w 43256"/>
              <a:gd name="connsiteY21" fmla="*/ 14229 h 52317"/>
              <a:gd name="connsiteX0" fmla="*/ 3936 w 43256"/>
              <a:gd name="connsiteY0" fmla="*/ 14229 h 49696"/>
              <a:gd name="connsiteX1" fmla="*/ 5659 w 43256"/>
              <a:gd name="connsiteY1" fmla="*/ 6766 h 49696"/>
              <a:gd name="connsiteX2" fmla="*/ 14041 w 43256"/>
              <a:gd name="connsiteY2" fmla="*/ 5061 h 49696"/>
              <a:gd name="connsiteX3" fmla="*/ 22492 w 43256"/>
              <a:gd name="connsiteY3" fmla="*/ 3291 h 49696"/>
              <a:gd name="connsiteX4" fmla="*/ 25785 w 43256"/>
              <a:gd name="connsiteY4" fmla="*/ 59 h 49696"/>
              <a:gd name="connsiteX5" fmla="*/ 29869 w 43256"/>
              <a:gd name="connsiteY5" fmla="*/ 2340 h 49696"/>
              <a:gd name="connsiteX6" fmla="*/ 35499 w 43256"/>
              <a:gd name="connsiteY6" fmla="*/ 549 h 49696"/>
              <a:gd name="connsiteX7" fmla="*/ 38354 w 43256"/>
              <a:gd name="connsiteY7" fmla="*/ 5435 h 49696"/>
              <a:gd name="connsiteX8" fmla="*/ 42018 w 43256"/>
              <a:gd name="connsiteY8" fmla="*/ 10177 h 49696"/>
              <a:gd name="connsiteX9" fmla="*/ 41854 w 43256"/>
              <a:gd name="connsiteY9" fmla="*/ 15319 h 49696"/>
              <a:gd name="connsiteX10" fmla="*/ 43052 w 43256"/>
              <a:gd name="connsiteY10" fmla="*/ 23181 h 49696"/>
              <a:gd name="connsiteX11" fmla="*/ 37440 w 43256"/>
              <a:gd name="connsiteY11" fmla="*/ 30063 h 49696"/>
              <a:gd name="connsiteX12" fmla="*/ 35431 w 43256"/>
              <a:gd name="connsiteY12" fmla="*/ 35960 h 49696"/>
              <a:gd name="connsiteX13" fmla="*/ 28591 w 43256"/>
              <a:gd name="connsiteY13" fmla="*/ 36674 h 49696"/>
              <a:gd name="connsiteX14" fmla="*/ 23703 w 43256"/>
              <a:gd name="connsiteY14" fmla="*/ 42965 h 49696"/>
              <a:gd name="connsiteX15" fmla="*/ 16516 w 43256"/>
              <a:gd name="connsiteY15" fmla="*/ 39125 h 49696"/>
              <a:gd name="connsiteX16" fmla="*/ 5840 w 43256"/>
              <a:gd name="connsiteY16" fmla="*/ 35331 h 49696"/>
              <a:gd name="connsiteX17" fmla="*/ 1146 w 43256"/>
              <a:gd name="connsiteY17" fmla="*/ 31109 h 49696"/>
              <a:gd name="connsiteX18" fmla="*/ 2149 w 43256"/>
              <a:gd name="connsiteY18" fmla="*/ 25410 h 49696"/>
              <a:gd name="connsiteX19" fmla="*/ 31 w 43256"/>
              <a:gd name="connsiteY19" fmla="*/ 19563 h 49696"/>
              <a:gd name="connsiteX20" fmla="*/ 3899 w 43256"/>
              <a:gd name="connsiteY20" fmla="*/ 14366 h 49696"/>
              <a:gd name="connsiteX21" fmla="*/ 3936 w 43256"/>
              <a:gd name="connsiteY21" fmla="*/ 14229 h 49696"/>
              <a:gd name="connsiteX0" fmla="*/ 490353 w 1678573"/>
              <a:gd name="connsiteY0" fmla="*/ 1625513 h 1709362"/>
              <a:gd name="connsiteX1" fmla="*/ 531628 w 1678573"/>
              <a:gd name="connsiteY1" fmla="*/ 1666788 h 1709362"/>
              <a:gd name="connsiteX0" fmla="*/ 426179 w 1678573"/>
              <a:gd name="connsiteY0" fmla="*/ 1617922 h 1709362"/>
              <a:gd name="connsiteX1" fmla="*/ 508729 w 1678573"/>
              <a:gd name="connsiteY1" fmla="*/ 1535372 h 1709362"/>
              <a:gd name="connsiteX2" fmla="*/ 508729 w 1678573"/>
              <a:gd name="connsiteY2" fmla="*/ 1700472 h 1709362"/>
              <a:gd name="connsiteX3" fmla="*/ 517619 w 1678573"/>
              <a:gd name="connsiteY3" fmla="*/ 1709362 h 1709362"/>
              <a:gd name="connsiteX0" fmla="*/ 556162 w 1678573"/>
              <a:gd name="connsiteY0" fmla="*/ 1367965 h 1709362"/>
              <a:gd name="connsiteX1" fmla="*/ 556162 w 1678573"/>
              <a:gd name="connsiteY1" fmla="*/ 1615615 h 1709362"/>
              <a:gd name="connsiteX2" fmla="*/ 556162 w 1678573"/>
              <a:gd name="connsiteY2" fmla="*/ 1367965 h 1709362"/>
              <a:gd name="connsiteX0" fmla="*/ 4729 w 43256"/>
              <a:gd name="connsiteY0" fmla="*/ 26036 h 49696"/>
              <a:gd name="connsiteX1" fmla="*/ 2196 w 43256"/>
              <a:gd name="connsiteY1" fmla="*/ 25239 h 49696"/>
              <a:gd name="connsiteX2" fmla="*/ 6964 w 43256"/>
              <a:gd name="connsiteY2" fmla="*/ 34758 h 49696"/>
              <a:gd name="connsiteX3" fmla="*/ 5856 w 43256"/>
              <a:gd name="connsiteY3" fmla="*/ 35139 h 49696"/>
              <a:gd name="connsiteX4" fmla="*/ 16514 w 43256"/>
              <a:gd name="connsiteY4" fmla="*/ 38949 h 49696"/>
              <a:gd name="connsiteX5" fmla="*/ 15846 w 43256"/>
              <a:gd name="connsiteY5" fmla="*/ 37209 h 49696"/>
              <a:gd name="connsiteX6" fmla="*/ 28863 w 43256"/>
              <a:gd name="connsiteY6" fmla="*/ 34610 h 49696"/>
              <a:gd name="connsiteX7" fmla="*/ 28596 w 43256"/>
              <a:gd name="connsiteY7" fmla="*/ 36519 h 49696"/>
              <a:gd name="connsiteX8" fmla="*/ 34165 w 43256"/>
              <a:gd name="connsiteY8" fmla="*/ 22813 h 49696"/>
              <a:gd name="connsiteX9" fmla="*/ 37416 w 43256"/>
              <a:gd name="connsiteY9" fmla="*/ 29949 h 49696"/>
              <a:gd name="connsiteX10" fmla="*/ 41834 w 43256"/>
              <a:gd name="connsiteY10" fmla="*/ 15213 h 49696"/>
              <a:gd name="connsiteX11" fmla="*/ 40386 w 43256"/>
              <a:gd name="connsiteY11" fmla="*/ 17889 h 49696"/>
              <a:gd name="connsiteX12" fmla="*/ 38360 w 43256"/>
              <a:gd name="connsiteY12" fmla="*/ 5285 h 49696"/>
              <a:gd name="connsiteX13" fmla="*/ 38436 w 43256"/>
              <a:gd name="connsiteY13" fmla="*/ 6549 h 49696"/>
              <a:gd name="connsiteX14" fmla="*/ 29114 w 43256"/>
              <a:gd name="connsiteY14" fmla="*/ 3811 h 49696"/>
              <a:gd name="connsiteX15" fmla="*/ 29856 w 43256"/>
              <a:gd name="connsiteY15" fmla="*/ 2199 h 49696"/>
              <a:gd name="connsiteX16" fmla="*/ 22177 w 43256"/>
              <a:gd name="connsiteY16" fmla="*/ 4579 h 49696"/>
              <a:gd name="connsiteX17" fmla="*/ 22536 w 43256"/>
              <a:gd name="connsiteY17" fmla="*/ 3189 h 49696"/>
              <a:gd name="connsiteX18" fmla="*/ 14036 w 43256"/>
              <a:gd name="connsiteY18" fmla="*/ 5051 h 49696"/>
              <a:gd name="connsiteX19" fmla="*/ 15336 w 43256"/>
              <a:gd name="connsiteY19" fmla="*/ 6399 h 49696"/>
              <a:gd name="connsiteX20" fmla="*/ 4163 w 43256"/>
              <a:gd name="connsiteY20" fmla="*/ 15648 h 49696"/>
              <a:gd name="connsiteX21" fmla="*/ 3936 w 43256"/>
              <a:gd name="connsiteY21" fmla="*/ 14229 h 49696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0" fmla="*/ 426179 w 1678573"/>
              <a:gd name="connsiteY0" fmla="*/ 1617922 h 1700472"/>
              <a:gd name="connsiteX1" fmla="*/ 508729 w 1678573"/>
              <a:gd name="connsiteY1" fmla="*/ 1535372 h 1700472"/>
              <a:gd name="connsiteX2" fmla="*/ 508729 w 1678573"/>
              <a:gd name="connsiteY2" fmla="*/ 170047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2" fmla="*/ 426179 w 1678573"/>
              <a:gd name="connsiteY2" fmla="*/ 161792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629"/>
              <a:gd name="connsiteX1" fmla="*/ 5659 w 43256"/>
              <a:gd name="connsiteY1" fmla="*/ 6766 h 49629"/>
              <a:gd name="connsiteX2" fmla="*/ 14041 w 43256"/>
              <a:gd name="connsiteY2" fmla="*/ 5061 h 49629"/>
              <a:gd name="connsiteX3" fmla="*/ 22492 w 43256"/>
              <a:gd name="connsiteY3" fmla="*/ 3291 h 49629"/>
              <a:gd name="connsiteX4" fmla="*/ 25785 w 43256"/>
              <a:gd name="connsiteY4" fmla="*/ 59 h 49629"/>
              <a:gd name="connsiteX5" fmla="*/ 29869 w 43256"/>
              <a:gd name="connsiteY5" fmla="*/ 2340 h 49629"/>
              <a:gd name="connsiteX6" fmla="*/ 35499 w 43256"/>
              <a:gd name="connsiteY6" fmla="*/ 549 h 49629"/>
              <a:gd name="connsiteX7" fmla="*/ 38354 w 43256"/>
              <a:gd name="connsiteY7" fmla="*/ 5435 h 49629"/>
              <a:gd name="connsiteX8" fmla="*/ 42018 w 43256"/>
              <a:gd name="connsiteY8" fmla="*/ 10177 h 49629"/>
              <a:gd name="connsiteX9" fmla="*/ 41854 w 43256"/>
              <a:gd name="connsiteY9" fmla="*/ 15319 h 49629"/>
              <a:gd name="connsiteX10" fmla="*/ 43052 w 43256"/>
              <a:gd name="connsiteY10" fmla="*/ 23181 h 49629"/>
              <a:gd name="connsiteX11" fmla="*/ 37440 w 43256"/>
              <a:gd name="connsiteY11" fmla="*/ 30063 h 49629"/>
              <a:gd name="connsiteX12" fmla="*/ 35431 w 43256"/>
              <a:gd name="connsiteY12" fmla="*/ 35960 h 49629"/>
              <a:gd name="connsiteX13" fmla="*/ 28591 w 43256"/>
              <a:gd name="connsiteY13" fmla="*/ 36674 h 49629"/>
              <a:gd name="connsiteX14" fmla="*/ 23703 w 43256"/>
              <a:gd name="connsiteY14" fmla="*/ 42965 h 49629"/>
              <a:gd name="connsiteX15" fmla="*/ 16516 w 43256"/>
              <a:gd name="connsiteY15" fmla="*/ 39125 h 49629"/>
              <a:gd name="connsiteX16" fmla="*/ 5840 w 43256"/>
              <a:gd name="connsiteY16" fmla="*/ 35331 h 49629"/>
              <a:gd name="connsiteX17" fmla="*/ 1146 w 43256"/>
              <a:gd name="connsiteY17" fmla="*/ 31109 h 49629"/>
              <a:gd name="connsiteX18" fmla="*/ 2149 w 43256"/>
              <a:gd name="connsiteY18" fmla="*/ 25410 h 49629"/>
              <a:gd name="connsiteX19" fmla="*/ 31 w 43256"/>
              <a:gd name="connsiteY19" fmla="*/ 19563 h 49629"/>
              <a:gd name="connsiteX20" fmla="*/ 3899 w 43256"/>
              <a:gd name="connsiteY20" fmla="*/ 14366 h 49629"/>
              <a:gd name="connsiteX21" fmla="*/ 3936 w 43256"/>
              <a:gd name="connsiteY21" fmla="*/ 14229 h 49629"/>
              <a:gd name="connsiteX0" fmla="*/ 490353 w 1678573"/>
              <a:gd name="connsiteY0" fmla="*/ 1625513 h 1707055"/>
              <a:gd name="connsiteX1" fmla="*/ 531628 w 1678573"/>
              <a:gd name="connsiteY1" fmla="*/ 1666788 h 1707055"/>
              <a:gd name="connsiteX2" fmla="*/ 490353 w 1678573"/>
              <a:gd name="connsiteY2" fmla="*/ 1625513 h 1707055"/>
              <a:gd name="connsiteX0" fmla="*/ 426179 w 1678573"/>
              <a:gd name="connsiteY0" fmla="*/ 1617922 h 1707055"/>
              <a:gd name="connsiteX1" fmla="*/ 508729 w 1678573"/>
              <a:gd name="connsiteY1" fmla="*/ 1700472 h 1707055"/>
              <a:gd name="connsiteX2" fmla="*/ 426179 w 1678573"/>
              <a:gd name="connsiteY2" fmla="*/ 1617922 h 1707055"/>
              <a:gd name="connsiteX0" fmla="*/ 556162 w 1678573"/>
              <a:gd name="connsiteY0" fmla="*/ 1615615 h 1707055"/>
              <a:gd name="connsiteX1" fmla="*/ 556162 w 1678573"/>
              <a:gd name="connsiteY1" fmla="*/ 1367965 h 1707055"/>
              <a:gd name="connsiteX2" fmla="*/ 647602 w 1678573"/>
              <a:gd name="connsiteY2" fmla="*/ 1707055 h 1707055"/>
              <a:gd name="connsiteX0" fmla="*/ 4729 w 43256"/>
              <a:gd name="connsiteY0" fmla="*/ 26036 h 49629"/>
              <a:gd name="connsiteX1" fmla="*/ 2196 w 43256"/>
              <a:gd name="connsiteY1" fmla="*/ 25239 h 49629"/>
              <a:gd name="connsiteX2" fmla="*/ 6964 w 43256"/>
              <a:gd name="connsiteY2" fmla="*/ 34758 h 49629"/>
              <a:gd name="connsiteX3" fmla="*/ 5856 w 43256"/>
              <a:gd name="connsiteY3" fmla="*/ 35139 h 49629"/>
              <a:gd name="connsiteX4" fmla="*/ 16514 w 43256"/>
              <a:gd name="connsiteY4" fmla="*/ 38949 h 49629"/>
              <a:gd name="connsiteX5" fmla="*/ 15846 w 43256"/>
              <a:gd name="connsiteY5" fmla="*/ 37209 h 49629"/>
              <a:gd name="connsiteX6" fmla="*/ 28863 w 43256"/>
              <a:gd name="connsiteY6" fmla="*/ 34610 h 49629"/>
              <a:gd name="connsiteX7" fmla="*/ 28596 w 43256"/>
              <a:gd name="connsiteY7" fmla="*/ 36519 h 49629"/>
              <a:gd name="connsiteX8" fmla="*/ 34165 w 43256"/>
              <a:gd name="connsiteY8" fmla="*/ 22813 h 49629"/>
              <a:gd name="connsiteX9" fmla="*/ 37416 w 43256"/>
              <a:gd name="connsiteY9" fmla="*/ 29949 h 49629"/>
              <a:gd name="connsiteX10" fmla="*/ 41834 w 43256"/>
              <a:gd name="connsiteY10" fmla="*/ 15213 h 49629"/>
              <a:gd name="connsiteX11" fmla="*/ 40386 w 43256"/>
              <a:gd name="connsiteY11" fmla="*/ 17889 h 49629"/>
              <a:gd name="connsiteX12" fmla="*/ 38360 w 43256"/>
              <a:gd name="connsiteY12" fmla="*/ 5285 h 49629"/>
              <a:gd name="connsiteX13" fmla="*/ 38436 w 43256"/>
              <a:gd name="connsiteY13" fmla="*/ 6549 h 49629"/>
              <a:gd name="connsiteX14" fmla="*/ 29114 w 43256"/>
              <a:gd name="connsiteY14" fmla="*/ 3811 h 49629"/>
              <a:gd name="connsiteX15" fmla="*/ 29856 w 43256"/>
              <a:gd name="connsiteY15" fmla="*/ 2199 h 49629"/>
              <a:gd name="connsiteX16" fmla="*/ 22177 w 43256"/>
              <a:gd name="connsiteY16" fmla="*/ 4579 h 49629"/>
              <a:gd name="connsiteX17" fmla="*/ 22536 w 43256"/>
              <a:gd name="connsiteY17" fmla="*/ 3189 h 49629"/>
              <a:gd name="connsiteX18" fmla="*/ 14036 w 43256"/>
              <a:gd name="connsiteY18" fmla="*/ 5051 h 49629"/>
              <a:gd name="connsiteX19" fmla="*/ 15336 w 43256"/>
              <a:gd name="connsiteY19" fmla="*/ 6399 h 49629"/>
              <a:gd name="connsiteX20" fmla="*/ 4163 w 43256"/>
              <a:gd name="connsiteY20" fmla="*/ 15648 h 49629"/>
              <a:gd name="connsiteX21" fmla="*/ 3936 w 43256"/>
              <a:gd name="connsiteY21" fmla="*/ 14229 h 49629"/>
              <a:gd name="connsiteX0" fmla="*/ 3936 w 43256"/>
              <a:gd name="connsiteY0" fmla="*/ 14229 h 49629"/>
              <a:gd name="connsiteX1" fmla="*/ 5659 w 43256"/>
              <a:gd name="connsiteY1" fmla="*/ 6766 h 49629"/>
              <a:gd name="connsiteX2" fmla="*/ 14041 w 43256"/>
              <a:gd name="connsiteY2" fmla="*/ 5061 h 49629"/>
              <a:gd name="connsiteX3" fmla="*/ 22492 w 43256"/>
              <a:gd name="connsiteY3" fmla="*/ 3291 h 49629"/>
              <a:gd name="connsiteX4" fmla="*/ 25785 w 43256"/>
              <a:gd name="connsiteY4" fmla="*/ 59 h 49629"/>
              <a:gd name="connsiteX5" fmla="*/ 29869 w 43256"/>
              <a:gd name="connsiteY5" fmla="*/ 2340 h 49629"/>
              <a:gd name="connsiteX6" fmla="*/ 35499 w 43256"/>
              <a:gd name="connsiteY6" fmla="*/ 549 h 49629"/>
              <a:gd name="connsiteX7" fmla="*/ 38354 w 43256"/>
              <a:gd name="connsiteY7" fmla="*/ 5435 h 49629"/>
              <a:gd name="connsiteX8" fmla="*/ 42018 w 43256"/>
              <a:gd name="connsiteY8" fmla="*/ 10177 h 49629"/>
              <a:gd name="connsiteX9" fmla="*/ 41854 w 43256"/>
              <a:gd name="connsiteY9" fmla="*/ 15319 h 49629"/>
              <a:gd name="connsiteX10" fmla="*/ 43052 w 43256"/>
              <a:gd name="connsiteY10" fmla="*/ 23181 h 49629"/>
              <a:gd name="connsiteX11" fmla="*/ 37440 w 43256"/>
              <a:gd name="connsiteY11" fmla="*/ 30063 h 49629"/>
              <a:gd name="connsiteX12" fmla="*/ 35431 w 43256"/>
              <a:gd name="connsiteY12" fmla="*/ 35960 h 49629"/>
              <a:gd name="connsiteX13" fmla="*/ 28591 w 43256"/>
              <a:gd name="connsiteY13" fmla="*/ 36674 h 49629"/>
              <a:gd name="connsiteX14" fmla="*/ 23703 w 43256"/>
              <a:gd name="connsiteY14" fmla="*/ 42965 h 49629"/>
              <a:gd name="connsiteX15" fmla="*/ 16516 w 43256"/>
              <a:gd name="connsiteY15" fmla="*/ 39125 h 49629"/>
              <a:gd name="connsiteX16" fmla="*/ 5840 w 43256"/>
              <a:gd name="connsiteY16" fmla="*/ 35331 h 49629"/>
              <a:gd name="connsiteX17" fmla="*/ 1146 w 43256"/>
              <a:gd name="connsiteY17" fmla="*/ 31109 h 49629"/>
              <a:gd name="connsiteX18" fmla="*/ 2149 w 43256"/>
              <a:gd name="connsiteY18" fmla="*/ 25410 h 49629"/>
              <a:gd name="connsiteX19" fmla="*/ 31 w 43256"/>
              <a:gd name="connsiteY19" fmla="*/ 19563 h 49629"/>
              <a:gd name="connsiteX20" fmla="*/ 3899 w 43256"/>
              <a:gd name="connsiteY20" fmla="*/ 14366 h 49629"/>
              <a:gd name="connsiteX21" fmla="*/ 3936 w 43256"/>
              <a:gd name="connsiteY21" fmla="*/ 14229 h 49629"/>
              <a:gd name="connsiteX0" fmla="*/ 490353 w 1678573"/>
              <a:gd name="connsiteY0" fmla="*/ 1625513 h 1707055"/>
              <a:gd name="connsiteX1" fmla="*/ 531628 w 1678573"/>
              <a:gd name="connsiteY1" fmla="*/ 1666788 h 1707055"/>
              <a:gd name="connsiteX2" fmla="*/ 490353 w 1678573"/>
              <a:gd name="connsiteY2" fmla="*/ 1625513 h 1707055"/>
              <a:gd name="connsiteX0" fmla="*/ 426179 w 1678573"/>
              <a:gd name="connsiteY0" fmla="*/ 1617922 h 1707055"/>
              <a:gd name="connsiteX1" fmla="*/ 508729 w 1678573"/>
              <a:gd name="connsiteY1" fmla="*/ 1700472 h 1707055"/>
              <a:gd name="connsiteX2" fmla="*/ 426179 w 1678573"/>
              <a:gd name="connsiteY2" fmla="*/ 1617922 h 1707055"/>
              <a:gd name="connsiteX0" fmla="*/ 556162 w 1678573"/>
              <a:gd name="connsiteY0" fmla="*/ 1615615 h 1707055"/>
              <a:gd name="connsiteX1" fmla="*/ 566073 w 1678573"/>
              <a:gd name="connsiteY1" fmla="*/ 1475105 h 1707055"/>
              <a:gd name="connsiteX2" fmla="*/ 556162 w 1678573"/>
              <a:gd name="connsiteY2" fmla="*/ 1367965 h 1707055"/>
              <a:gd name="connsiteX3" fmla="*/ 647602 w 1678573"/>
              <a:gd name="connsiteY3" fmla="*/ 1707055 h 1707055"/>
              <a:gd name="connsiteX0" fmla="*/ 4729 w 43256"/>
              <a:gd name="connsiteY0" fmla="*/ 26036 h 49629"/>
              <a:gd name="connsiteX1" fmla="*/ 2196 w 43256"/>
              <a:gd name="connsiteY1" fmla="*/ 25239 h 49629"/>
              <a:gd name="connsiteX2" fmla="*/ 6964 w 43256"/>
              <a:gd name="connsiteY2" fmla="*/ 34758 h 49629"/>
              <a:gd name="connsiteX3" fmla="*/ 5856 w 43256"/>
              <a:gd name="connsiteY3" fmla="*/ 35139 h 49629"/>
              <a:gd name="connsiteX4" fmla="*/ 16514 w 43256"/>
              <a:gd name="connsiteY4" fmla="*/ 38949 h 49629"/>
              <a:gd name="connsiteX5" fmla="*/ 15846 w 43256"/>
              <a:gd name="connsiteY5" fmla="*/ 37209 h 49629"/>
              <a:gd name="connsiteX6" fmla="*/ 28863 w 43256"/>
              <a:gd name="connsiteY6" fmla="*/ 34610 h 49629"/>
              <a:gd name="connsiteX7" fmla="*/ 28596 w 43256"/>
              <a:gd name="connsiteY7" fmla="*/ 36519 h 49629"/>
              <a:gd name="connsiteX8" fmla="*/ 34165 w 43256"/>
              <a:gd name="connsiteY8" fmla="*/ 22813 h 49629"/>
              <a:gd name="connsiteX9" fmla="*/ 37416 w 43256"/>
              <a:gd name="connsiteY9" fmla="*/ 29949 h 49629"/>
              <a:gd name="connsiteX10" fmla="*/ 41834 w 43256"/>
              <a:gd name="connsiteY10" fmla="*/ 15213 h 49629"/>
              <a:gd name="connsiteX11" fmla="*/ 40386 w 43256"/>
              <a:gd name="connsiteY11" fmla="*/ 17889 h 49629"/>
              <a:gd name="connsiteX12" fmla="*/ 38360 w 43256"/>
              <a:gd name="connsiteY12" fmla="*/ 5285 h 49629"/>
              <a:gd name="connsiteX13" fmla="*/ 38436 w 43256"/>
              <a:gd name="connsiteY13" fmla="*/ 6549 h 49629"/>
              <a:gd name="connsiteX14" fmla="*/ 29114 w 43256"/>
              <a:gd name="connsiteY14" fmla="*/ 3811 h 49629"/>
              <a:gd name="connsiteX15" fmla="*/ 29856 w 43256"/>
              <a:gd name="connsiteY15" fmla="*/ 2199 h 49629"/>
              <a:gd name="connsiteX16" fmla="*/ 22177 w 43256"/>
              <a:gd name="connsiteY16" fmla="*/ 4579 h 49629"/>
              <a:gd name="connsiteX17" fmla="*/ 22536 w 43256"/>
              <a:gd name="connsiteY17" fmla="*/ 3189 h 49629"/>
              <a:gd name="connsiteX18" fmla="*/ 14036 w 43256"/>
              <a:gd name="connsiteY18" fmla="*/ 5051 h 49629"/>
              <a:gd name="connsiteX19" fmla="*/ 15336 w 43256"/>
              <a:gd name="connsiteY19" fmla="*/ 6399 h 49629"/>
              <a:gd name="connsiteX20" fmla="*/ 4163 w 43256"/>
              <a:gd name="connsiteY20" fmla="*/ 15648 h 49629"/>
              <a:gd name="connsiteX21" fmla="*/ 3936 w 43256"/>
              <a:gd name="connsiteY21" fmla="*/ 14229 h 49629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2" fmla="*/ 426179 w 1678573"/>
              <a:gd name="connsiteY2" fmla="*/ 1617922 h 1700472"/>
              <a:gd name="connsiteX0" fmla="*/ 556162 w 1678573"/>
              <a:gd name="connsiteY0" fmla="*/ 1615615 h 1700472"/>
              <a:gd name="connsiteX1" fmla="*/ 566073 w 1678573"/>
              <a:gd name="connsiteY1" fmla="*/ 147510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2" fmla="*/ 426179 w 1678573"/>
              <a:gd name="connsiteY2" fmla="*/ 1617922 h 1700472"/>
              <a:gd name="connsiteX0" fmla="*/ 566073 w 1678573"/>
              <a:gd name="connsiteY0" fmla="*/ 1475105 h 1700472"/>
              <a:gd name="connsiteX1" fmla="*/ 556162 w 1678573"/>
              <a:gd name="connsiteY1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2" fmla="*/ 426179 w 1678573"/>
              <a:gd name="connsiteY2" fmla="*/ 1617922 h 1700472"/>
              <a:gd name="connsiteX0" fmla="*/ 661457 w 1678573"/>
              <a:gd name="connsiteY0" fmla="*/ 1352717 h 1700472"/>
              <a:gd name="connsiteX1" fmla="*/ 556162 w 1678573"/>
              <a:gd name="connsiteY1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51990"/>
              <a:gd name="connsiteX1" fmla="*/ 5659 w 43256"/>
              <a:gd name="connsiteY1" fmla="*/ 6766 h 51990"/>
              <a:gd name="connsiteX2" fmla="*/ 14041 w 43256"/>
              <a:gd name="connsiteY2" fmla="*/ 5061 h 51990"/>
              <a:gd name="connsiteX3" fmla="*/ 22492 w 43256"/>
              <a:gd name="connsiteY3" fmla="*/ 3291 h 51990"/>
              <a:gd name="connsiteX4" fmla="*/ 25785 w 43256"/>
              <a:gd name="connsiteY4" fmla="*/ 59 h 51990"/>
              <a:gd name="connsiteX5" fmla="*/ 29869 w 43256"/>
              <a:gd name="connsiteY5" fmla="*/ 2340 h 51990"/>
              <a:gd name="connsiteX6" fmla="*/ 35499 w 43256"/>
              <a:gd name="connsiteY6" fmla="*/ 549 h 51990"/>
              <a:gd name="connsiteX7" fmla="*/ 38354 w 43256"/>
              <a:gd name="connsiteY7" fmla="*/ 5435 h 51990"/>
              <a:gd name="connsiteX8" fmla="*/ 42018 w 43256"/>
              <a:gd name="connsiteY8" fmla="*/ 10177 h 51990"/>
              <a:gd name="connsiteX9" fmla="*/ 41854 w 43256"/>
              <a:gd name="connsiteY9" fmla="*/ 15319 h 51990"/>
              <a:gd name="connsiteX10" fmla="*/ 43052 w 43256"/>
              <a:gd name="connsiteY10" fmla="*/ 23181 h 51990"/>
              <a:gd name="connsiteX11" fmla="*/ 37440 w 43256"/>
              <a:gd name="connsiteY11" fmla="*/ 30063 h 51990"/>
              <a:gd name="connsiteX12" fmla="*/ 35431 w 43256"/>
              <a:gd name="connsiteY12" fmla="*/ 35960 h 51990"/>
              <a:gd name="connsiteX13" fmla="*/ 28591 w 43256"/>
              <a:gd name="connsiteY13" fmla="*/ 36674 h 51990"/>
              <a:gd name="connsiteX14" fmla="*/ 23703 w 43256"/>
              <a:gd name="connsiteY14" fmla="*/ 42965 h 51990"/>
              <a:gd name="connsiteX15" fmla="*/ 16516 w 43256"/>
              <a:gd name="connsiteY15" fmla="*/ 39125 h 51990"/>
              <a:gd name="connsiteX16" fmla="*/ 5840 w 43256"/>
              <a:gd name="connsiteY16" fmla="*/ 35331 h 51990"/>
              <a:gd name="connsiteX17" fmla="*/ 1146 w 43256"/>
              <a:gd name="connsiteY17" fmla="*/ 31109 h 51990"/>
              <a:gd name="connsiteX18" fmla="*/ 2149 w 43256"/>
              <a:gd name="connsiteY18" fmla="*/ 25410 h 51990"/>
              <a:gd name="connsiteX19" fmla="*/ 31 w 43256"/>
              <a:gd name="connsiteY19" fmla="*/ 19563 h 51990"/>
              <a:gd name="connsiteX20" fmla="*/ 3899 w 43256"/>
              <a:gd name="connsiteY20" fmla="*/ 14366 h 51990"/>
              <a:gd name="connsiteX21" fmla="*/ 3936 w 43256"/>
              <a:gd name="connsiteY21" fmla="*/ 14229 h 51990"/>
              <a:gd name="connsiteX0" fmla="*/ 490353 w 1678573"/>
              <a:gd name="connsiteY0" fmla="*/ 1625513 h 1788236"/>
              <a:gd name="connsiteX1" fmla="*/ 531628 w 1678573"/>
              <a:gd name="connsiteY1" fmla="*/ 1666788 h 1788236"/>
              <a:gd name="connsiteX2" fmla="*/ 490353 w 1678573"/>
              <a:gd name="connsiteY2" fmla="*/ 1625513 h 1788236"/>
              <a:gd name="connsiteX0" fmla="*/ 426179 w 1678573"/>
              <a:gd name="connsiteY0" fmla="*/ 1617922 h 1788236"/>
              <a:gd name="connsiteX1" fmla="*/ 508729 w 1678573"/>
              <a:gd name="connsiteY1" fmla="*/ 1700472 h 1788236"/>
              <a:gd name="connsiteX2" fmla="*/ 426179 w 1678573"/>
              <a:gd name="connsiteY2" fmla="*/ 1617922 h 1788236"/>
              <a:gd name="connsiteX0" fmla="*/ 661457 w 1678573"/>
              <a:gd name="connsiteY0" fmla="*/ 1352717 h 1788236"/>
              <a:gd name="connsiteX1" fmla="*/ 556162 w 1678573"/>
              <a:gd name="connsiteY1" fmla="*/ 1367965 h 1788236"/>
              <a:gd name="connsiteX0" fmla="*/ 4729 w 43256"/>
              <a:gd name="connsiteY0" fmla="*/ 26036 h 51990"/>
              <a:gd name="connsiteX1" fmla="*/ 2196 w 43256"/>
              <a:gd name="connsiteY1" fmla="*/ 25239 h 51990"/>
              <a:gd name="connsiteX2" fmla="*/ 6964 w 43256"/>
              <a:gd name="connsiteY2" fmla="*/ 34758 h 51990"/>
              <a:gd name="connsiteX3" fmla="*/ 5856 w 43256"/>
              <a:gd name="connsiteY3" fmla="*/ 35139 h 51990"/>
              <a:gd name="connsiteX4" fmla="*/ 16514 w 43256"/>
              <a:gd name="connsiteY4" fmla="*/ 38949 h 51990"/>
              <a:gd name="connsiteX5" fmla="*/ 15846 w 43256"/>
              <a:gd name="connsiteY5" fmla="*/ 37209 h 51990"/>
              <a:gd name="connsiteX6" fmla="*/ 28863 w 43256"/>
              <a:gd name="connsiteY6" fmla="*/ 34610 h 51990"/>
              <a:gd name="connsiteX7" fmla="*/ 28596 w 43256"/>
              <a:gd name="connsiteY7" fmla="*/ 36519 h 51990"/>
              <a:gd name="connsiteX8" fmla="*/ 34165 w 43256"/>
              <a:gd name="connsiteY8" fmla="*/ 22813 h 51990"/>
              <a:gd name="connsiteX9" fmla="*/ 37416 w 43256"/>
              <a:gd name="connsiteY9" fmla="*/ 29949 h 51990"/>
              <a:gd name="connsiteX10" fmla="*/ 41834 w 43256"/>
              <a:gd name="connsiteY10" fmla="*/ 15213 h 51990"/>
              <a:gd name="connsiteX11" fmla="*/ 40386 w 43256"/>
              <a:gd name="connsiteY11" fmla="*/ 17889 h 51990"/>
              <a:gd name="connsiteX12" fmla="*/ 38360 w 43256"/>
              <a:gd name="connsiteY12" fmla="*/ 5285 h 51990"/>
              <a:gd name="connsiteX13" fmla="*/ 38436 w 43256"/>
              <a:gd name="connsiteY13" fmla="*/ 6549 h 51990"/>
              <a:gd name="connsiteX14" fmla="*/ 29114 w 43256"/>
              <a:gd name="connsiteY14" fmla="*/ 3811 h 51990"/>
              <a:gd name="connsiteX15" fmla="*/ 29856 w 43256"/>
              <a:gd name="connsiteY15" fmla="*/ 2199 h 51990"/>
              <a:gd name="connsiteX16" fmla="*/ 22177 w 43256"/>
              <a:gd name="connsiteY16" fmla="*/ 4579 h 51990"/>
              <a:gd name="connsiteX17" fmla="*/ 22536 w 43256"/>
              <a:gd name="connsiteY17" fmla="*/ 3189 h 51990"/>
              <a:gd name="connsiteX18" fmla="*/ 14036 w 43256"/>
              <a:gd name="connsiteY18" fmla="*/ 5051 h 51990"/>
              <a:gd name="connsiteX19" fmla="*/ 15336 w 43256"/>
              <a:gd name="connsiteY19" fmla="*/ 6399 h 51990"/>
              <a:gd name="connsiteX20" fmla="*/ 4163 w 43256"/>
              <a:gd name="connsiteY20" fmla="*/ 15648 h 51990"/>
              <a:gd name="connsiteX21" fmla="*/ 3936 w 43256"/>
              <a:gd name="connsiteY21" fmla="*/ 14229 h 51990"/>
              <a:gd name="connsiteX0" fmla="*/ 3936 w 43256"/>
              <a:gd name="connsiteY0" fmla="*/ 14229 h 48459"/>
              <a:gd name="connsiteX1" fmla="*/ 5659 w 43256"/>
              <a:gd name="connsiteY1" fmla="*/ 6766 h 48459"/>
              <a:gd name="connsiteX2" fmla="*/ 14041 w 43256"/>
              <a:gd name="connsiteY2" fmla="*/ 5061 h 48459"/>
              <a:gd name="connsiteX3" fmla="*/ 22492 w 43256"/>
              <a:gd name="connsiteY3" fmla="*/ 3291 h 48459"/>
              <a:gd name="connsiteX4" fmla="*/ 25785 w 43256"/>
              <a:gd name="connsiteY4" fmla="*/ 59 h 48459"/>
              <a:gd name="connsiteX5" fmla="*/ 29869 w 43256"/>
              <a:gd name="connsiteY5" fmla="*/ 2340 h 48459"/>
              <a:gd name="connsiteX6" fmla="*/ 35499 w 43256"/>
              <a:gd name="connsiteY6" fmla="*/ 549 h 48459"/>
              <a:gd name="connsiteX7" fmla="*/ 38354 w 43256"/>
              <a:gd name="connsiteY7" fmla="*/ 5435 h 48459"/>
              <a:gd name="connsiteX8" fmla="*/ 42018 w 43256"/>
              <a:gd name="connsiteY8" fmla="*/ 10177 h 48459"/>
              <a:gd name="connsiteX9" fmla="*/ 41854 w 43256"/>
              <a:gd name="connsiteY9" fmla="*/ 15319 h 48459"/>
              <a:gd name="connsiteX10" fmla="*/ 43052 w 43256"/>
              <a:gd name="connsiteY10" fmla="*/ 23181 h 48459"/>
              <a:gd name="connsiteX11" fmla="*/ 37440 w 43256"/>
              <a:gd name="connsiteY11" fmla="*/ 30063 h 48459"/>
              <a:gd name="connsiteX12" fmla="*/ 35431 w 43256"/>
              <a:gd name="connsiteY12" fmla="*/ 35960 h 48459"/>
              <a:gd name="connsiteX13" fmla="*/ 28591 w 43256"/>
              <a:gd name="connsiteY13" fmla="*/ 36674 h 48459"/>
              <a:gd name="connsiteX14" fmla="*/ 23703 w 43256"/>
              <a:gd name="connsiteY14" fmla="*/ 42965 h 48459"/>
              <a:gd name="connsiteX15" fmla="*/ 16516 w 43256"/>
              <a:gd name="connsiteY15" fmla="*/ 39125 h 48459"/>
              <a:gd name="connsiteX16" fmla="*/ 5840 w 43256"/>
              <a:gd name="connsiteY16" fmla="*/ 35331 h 48459"/>
              <a:gd name="connsiteX17" fmla="*/ 1146 w 43256"/>
              <a:gd name="connsiteY17" fmla="*/ 31109 h 48459"/>
              <a:gd name="connsiteX18" fmla="*/ 2149 w 43256"/>
              <a:gd name="connsiteY18" fmla="*/ 25410 h 48459"/>
              <a:gd name="connsiteX19" fmla="*/ 31 w 43256"/>
              <a:gd name="connsiteY19" fmla="*/ 19563 h 48459"/>
              <a:gd name="connsiteX20" fmla="*/ 3899 w 43256"/>
              <a:gd name="connsiteY20" fmla="*/ 14366 h 48459"/>
              <a:gd name="connsiteX21" fmla="*/ 3936 w 43256"/>
              <a:gd name="connsiteY21" fmla="*/ 14229 h 48459"/>
              <a:gd name="connsiteX0" fmla="*/ 490353 w 1678573"/>
              <a:gd name="connsiteY0" fmla="*/ 1625513 h 1666788"/>
              <a:gd name="connsiteX1" fmla="*/ 531628 w 1678573"/>
              <a:gd name="connsiteY1" fmla="*/ 1666788 h 1666788"/>
              <a:gd name="connsiteX2" fmla="*/ 490353 w 1678573"/>
              <a:gd name="connsiteY2" fmla="*/ 1625513 h 1666788"/>
              <a:gd name="connsiteX0" fmla="*/ 426179 w 1678573"/>
              <a:gd name="connsiteY0" fmla="*/ 1617922 h 1666788"/>
              <a:gd name="connsiteX1" fmla="*/ 859259 w 1678573"/>
              <a:gd name="connsiteY1" fmla="*/ 1197348 h 1666788"/>
              <a:gd name="connsiteX2" fmla="*/ 426179 w 1678573"/>
              <a:gd name="connsiteY2" fmla="*/ 1617922 h 1666788"/>
              <a:gd name="connsiteX0" fmla="*/ 661457 w 1678573"/>
              <a:gd name="connsiteY0" fmla="*/ 1352717 h 1666788"/>
              <a:gd name="connsiteX1" fmla="*/ 556162 w 1678573"/>
              <a:gd name="connsiteY1" fmla="*/ 1367965 h 1666788"/>
              <a:gd name="connsiteX0" fmla="*/ 4729 w 43256"/>
              <a:gd name="connsiteY0" fmla="*/ 26036 h 48459"/>
              <a:gd name="connsiteX1" fmla="*/ 2196 w 43256"/>
              <a:gd name="connsiteY1" fmla="*/ 25239 h 48459"/>
              <a:gd name="connsiteX2" fmla="*/ 6964 w 43256"/>
              <a:gd name="connsiteY2" fmla="*/ 34758 h 48459"/>
              <a:gd name="connsiteX3" fmla="*/ 5856 w 43256"/>
              <a:gd name="connsiteY3" fmla="*/ 35139 h 48459"/>
              <a:gd name="connsiteX4" fmla="*/ 16514 w 43256"/>
              <a:gd name="connsiteY4" fmla="*/ 38949 h 48459"/>
              <a:gd name="connsiteX5" fmla="*/ 15846 w 43256"/>
              <a:gd name="connsiteY5" fmla="*/ 37209 h 48459"/>
              <a:gd name="connsiteX6" fmla="*/ 28863 w 43256"/>
              <a:gd name="connsiteY6" fmla="*/ 34610 h 48459"/>
              <a:gd name="connsiteX7" fmla="*/ 28596 w 43256"/>
              <a:gd name="connsiteY7" fmla="*/ 36519 h 48459"/>
              <a:gd name="connsiteX8" fmla="*/ 34165 w 43256"/>
              <a:gd name="connsiteY8" fmla="*/ 22813 h 48459"/>
              <a:gd name="connsiteX9" fmla="*/ 37416 w 43256"/>
              <a:gd name="connsiteY9" fmla="*/ 29949 h 48459"/>
              <a:gd name="connsiteX10" fmla="*/ 41834 w 43256"/>
              <a:gd name="connsiteY10" fmla="*/ 15213 h 48459"/>
              <a:gd name="connsiteX11" fmla="*/ 40386 w 43256"/>
              <a:gd name="connsiteY11" fmla="*/ 17889 h 48459"/>
              <a:gd name="connsiteX12" fmla="*/ 38360 w 43256"/>
              <a:gd name="connsiteY12" fmla="*/ 5285 h 48459"/>
              <a:gd name="connsiteX13" fmla="*/ 38436 w 43256"/>
              <a:gd name="connsiteY13" fmla="*/ 6549 h 48459"/>
              <a:gd name="connsiteX14" fmla="*/ 29114 w 43256"/>
              <a:gd name="connsiteY14" fmla="*/ 3811 h 48459"/>
              <a:gd name="connsiteX15" fmla="*/ 29856 w 43256"/>
              <a:gd name="connsiteY15" fmla="*/ 2199 h 48459"/>
              <a:gd name="connsiteX16" fmla="*/ 22177 w 43256"/>
              <a:gd name="connsiteY16" fmla="*/ 4579 h 48459"/>
              <a:gd name="connsiteX17" fmla="*/ 22536 w 43256"/>
              <a:gd name="connsiteY17" fmla="*/ 3189 h 48459"/>
              <a:gd name="connsiteX18" fmla="*/ 14036 w 43256"/>
              <a:gd name="connsiteY18" fmla="*/ 5051 h 48459"/>
              <a:gd name="connsiteX19" fmla="*/ 15336 w 43256"/>
              <a:gd name="connsiteY19" fmla="*/ 6399 h 48459"/>
              <a:gd name="connsiteX20" fmla="*/ 4163 w 43256"/>
              <a:gd name="connsiteY20" fmla="*/ 15648 h 48459"/>
              <a:gd name="connsiteX21" fmla="*/ 3936 w 43256"/>
              <a:gd name="connsiteY21" fmla="*/ 14229 h 48459"/>
              <a:gd name="connsiteX0" fmla="*/ 3936 w 43256"/>
              <a:gd name="connsiteY0" fmla="*/ 14229 h 48459"/>
              <a:gd name="connsiteX1" fmla="*/ 5659 w 43256"/>
              <a:gd name="connsiteY1" fmla="*/ 6766 h 48459"/>
              <a:gd name="connsiteX2" fmla="*/ 14041 w 43256"/>
              <a:gd name="connsiteY2" fmla="*/ 5061 h 48459"/>
              <a:gd name="connsiteX3" fmla="*/ 22492 w 43256"/>
              <a:gd name="connsiteY3" fmla="*/ 3291 h 48459"/>
              <a:gd name="connsiteX4" fmla="*/ 25785 w 43256"/>
              <a:gd name="connsiteY4" fmla="*/ 59 h 48459"/>
              <a:gd name="connsiteX5" fmla="*/ 29869 w 43256"/>
              <a:gd name="connsiteY5" fmla="*/ 2340 h 48459"/>
              <a:gd name="connsiteX6" fmla="*/ 35499 w 43256"/>
              <a:gd name="connsiteY6" fmla="*/ 549 h 48459"/>
              <a:gd name="connsiteX7" fmla="*/ 38354 w 43256"/>
              <a:gd name="connsiteY7" fmla="*/ 5435 h 48459"/>
              <a:gd name="connsiteX8" fmla="*/ 42018 w 43256"/>
              <a:gd name="connsiteY8" fmla="*/ 10177 h 48459"/>
              <a:gd name="connsiteX9" fmla="*/ 41854 w 43256"/>
              <a:gd name="connsiteY9" fmla="*/ 15319 h 48459"/>
              <a:gd name="connsiteX10" fmla="*/ 43052 w 43256"/>
              <a:gd name="connsiteY10" fmla="*/ 23181 h 48459"/>
              <a:gd name="connsiteX11" fmla="*/ 37440 w 43256"/>
              <a:gd name="connsiteY11" fmla="*/ 30063 h 48459"/>
              <a:gd name="connsiteX12" fmla="*/ 35431 w 43256"/>
              <a:gd name="connsiteY12" fmla="*/ 35960 h 48459"/>
              <a:gd name="connsiteX13" fmla="*/ 28591 w 43256"/>
              <a:gd name="connsiteY13" fmla="*/ 36674 h 48459"/>
              <a:gd name="connsiteX14" fmla="*/ 23703 w 43256"/>
              <a:gd name="connsiteY14" fmla="*/ 42965 h 48459"/>
              <a:gd name="connsiteX15" fmla="*/ 16516 w 43256"/>
              <a:gd name="connsiteY15" fmla="*/ 39125 h 48459"/>
              <a:gd name="connsiteX16" fmla="*/ 5840 w 43256"/>
              <a:gd name="connsiteY16" fmla="*/ 35331 h 48459"/>
              <a:gd name="connsiteX17" fmla="*/ 1146 w 43256"/>
              <a:gd name="connsiteY17" fmla="*/ 31109 h 48459"/>
              <a:gd name="connsiteX18" fmla="*/ 2149 w 43256"/>
              <a:gd name="connsiteY18" fmla="*/ 25410 h 48459"/>
              <a:gd name="connsiteX19" fmla="*/ 31 w 43256"/>
              <a:gd name="connsiteY19" fmla="*/ 19563 h 48459"/>
              <a:gd name="connsiteX20" fmla="*/ 3899 w 43256"/>
              <a:gd name="connsiteY20" fmla="*/ 14366 h 48459"/>
              <a:gd name="connsiteX21" fmla="*/ 3936 w 43256"/>
              <a:gd name="connsiteY21" fmla="*/ 14229 h 48459"/>
              <a:gd name="connsiteX0" fmla="*/ 490353 w 1678573"/>
              <a:gd name="connsiteY0" fmla="*/ 1625513 h 1666788"/>
              <a:gd name="connsiteX1" fmla="*/ 531628 w 1678573"/>
              <a:gd name="connsiteY1" fmla="*/ 1666788 h 1666788"/>
              <a:gd name="connsiteX2" fmla="*/ 490353 w 1678573"/>
              <a:gd name="connsiteY2" fmla="*/ 1625513 h 1666788"/>
              <a:gd name="connsiteX0" fmla="*/ 664485 w 1678573"/>
              <a:gd name="connsiteY0" fmla="*/ 1350350 h 1666788"/>
              <a:gd name="connsiteX1" fmla="*/ 859259 w 1678573"/>
              <a:gd name="connsiteY1" fmla="*/ 1197348 h 1666788"/>
              <a:gd name="connsiteX2" fmla="*/ 664485 w 1678573"/>
              <a:gd name="connsiteY2" fmla="*/ 1350350 h 1666788"/>
              <a:gd name="connsiteX0" fmla="*/ 661457 w 1678573"/>
              <a:gd name="connsiteY0" fmla="*/ 1352717 h 1666788"/>
              <a:gd name="connsiteX1" fmla="*/ 556162 w 1678573"/>
              <a:gd name="connsiteY1" fmla="*/ 1367965 h 1666788"/>
              <a:gd name="connsiteX0" fmla="*/ 4729 w 43256"/>
              <a:gd name="connsiteY0" fmla="*/ 26036 h 48459"/>
              <a:gd name="connsiteX1" fmla="*/ 2196 w 43256"/>
              <a:gd name="connsiteY1" fmla="*/ 25239 h 48459"/>
              <a:gd name="connsiteX2" fmla="*/ 6964 w 43256"/>
              <a:gd name="connsiteY2" fmla="*/ 34758 h 48459"/>
              <a:gd name="connsiteX3" fmla="*/ 5856 w 43256"/>
              <a:gd name="connsiteY3" fmla="*/ 35139 h 48459"/>
              <a:gd name="connsiteX4" fmla="*/ 16514 w 43256"/>
              <a:gd name="connsiteY4" fmla="*/ 38949 h 48459"/>
              <a:gd name="connsiteX5" fmla="*/ 15846 w 43256"/>
              <a:gd name="connsiteY5" fmla="*/ 37209 h 48459"/>
              <a:gd name="connsiteX6" fmla="*/ 28863 w 43256"/>
              <a:gd name="connsiteY6" fmla="*/ 34610 h 48459"/>
              <a:gd name="connsiteX7" fmla="*/ 28596 w 43256"/>
              <a:gd name="connsiteY7" fmla="*/ 36519 h 48459"/>
              <a:gd name="connsiteX8" fmla="*/ 34165 w 43256"/>
              <a:gd name="connsiteY8" fmla="*/ 22813 h 48459"/>
              <a:gd name="connsiteX9" fmla="*/ 37416 w 43256"/>
              <a:gd name="connsiteY9" fmla="*/ 29949 h 48459"/>
              <a:gd name="connsiteX10" fmla="*/ 41834 w 43256"/>
              <a:gd name="connsiteY10" fmla="*/ 15213 h 48459"/>
              <a:gd name="connsiteX11" fmla="*/ 40386 w 43256"/>
              <a:gd name="connsiteY11" fmla="*/ 17889 h 48459"/>
              <a:gd name="connsiteX12" fmla="*/ 38360 w 43256"/>
              <a:gd name="connsiteY12" fmla="*/ 5285 h 48459"/>
              <a:gd name="connsiteX13" fmla="*/ 38436 w 43256"/>
              <a:gd name="connsiteY13" fmla="*/ 6549 h 48459"/>
              <a:gd name="connsiteX14" fmla="*/ 29114 w 43256"/>
              <a:gd name="connsiteY14" fmla="*/ 3811 h 48459"/>
              <a:gd name="connsiteX15" fmla="*/ 29856 w 43256"/>
              <a:gd name="connsiteY15" fmla="*/ 2199 h 48459"/>
              <a:gd name="connsiteX16" fmla="*/ 22177 w 43256"/>
              <a:gd name="connsiteY16" fmla="*/ 4579 h 48459"/>
              <a:gd name="connsiteX17" fmla="*/ 22536 w 43256"/>
              <a:gd name="connsiteY17" fmla="*/ 3189 h 48459"/>
              <a:gd name="connsiteX18" fmla="*/ 14036 w 43256"/>
              <a:gd name="connsiteY18" fmla="*/ 5051 h 48459"/>
              <a:gd name="connsiteX19" fmla="*/ 15336 w 43256"/>
              <a:gd name="connsiteY19" fmla="*/ 6399 h 48459"/>
              <a:gd name="connsiteX20" fmla="*/ 4163 w 43256"/>
              <a:gd name="connsiteY20" fmla="*/ 15648 h 48459"/>
              <a:gd name="connsiteX21" fmla="*/ 3936 w 43256"/>
              <a:gd name="connsiteY21" fmla="*/ 14229 h 48459"/>
              <a:gd name="connsiteX0" fmla="*/ 3936 w 43256"/>
              <a:gd name="connsiteY0" fmla="*/ 14229 h 48459"/>
              <a:gd name="connsiteX1" fmla="*/ 5659 w 43256"/>
              <a:gd name="connsiteY1" fmla="*/ 6766 h 48459"/>
              <a:gd name="connsiteX2" fmla="*/ 14041 w 43256"/>
              <a:gd name="connsiteY2" fmla="*/ 5061 h 48459"/>
              <a:gd name="connsiteX3" fmla="*/ 22492 w 43256"/>
              <a:gd name="connsiteY3" fmla="*/ 3291 h 48459"/>
              <a:gd name="connsiteX4" fmla="*/ 25785 w 43256"/>
              <a:gd name="connsiteY4" fmla="*/ 59 h 48459"/>
              <a:gd name="connsiteX5" fmla="*/ 29869 w 43256"/>
              <a:gd name="connsiteY5" fmla="*/ 2340 h 48459"/>
              <a:gd name="connsiteX6" fmla="*/ 35499 w 43256"/>
              <a:gd name="connsiteY6" fmla="*/ 549 h 48459"/>
              <a:gd name="connsiteX7" fmla="*/ 38354 w 43256"/>
              <a:gd name="connsiteY7" fmla="*/ 5435 h 48459"/>
              <a:gd name="connsiteX8" fmla="*/ 42018 w 43256"/>
              <a:gd name="connsiteY8" fmla="*/ 10177 h 48459"/>
              <a:gd name="connsiteX9" fmla="*/ 41854 w 43256"/>
              <a:gd name="connsiteY9" fmla="*/ 15319 h 48459"/>
              <a:gd name="connsiteX10" fmla="*/ 43052 w 43256"/>
              <a:gd name="connsiteY10" fmla="*/ 23181 h 48459"/>
              <a:gd name="connsiteX11" fmla="*/ 37440 w 43256"/>
              <a:gd name="connsiteY11" fmla="*/ 30063 h 48459"/>
              <a:gd name="connsiteX12" fmla="*/ 35431 w 43256"/>
              <a:gd name="connsiteY12" fmla="*/ 35960 h 48459"/>
              <a:gd name="connsiteX13" fmla="*/ 28591 w 43256"/>
              <a:gd name="connsiteY13" fmla="*/ 36674 h 48459"/>
              <a:gd name="connsiteX14" fmla="*/ 23703 w 43256"/>
              <a:gd name="connsiteY14" fmla="*/ 42965 h 48459"/>
              <a:gd name="connsiteX15" fmla="*/ 16516 w 43256"/>
              <a:gd name="connsiteY15" fmla="*/ 39125 h 48459"/>
              <a:gd name="connsiteX16" fmla="*/ 5840 w 43256"/>
              <a:gd name="connsiteY16" fmla="*/ 35331 h 48459"/>
              <a:gd name="connsiteX17" fmla="*/ 1146 w 43256"/>
              <a:gd name="connsiteY17" fmla="*/ 31109 h 48459"/>
              <a:gd name="connsiteX18" fmla="*/ 2149 w 43256"/>
              <a:gd name="connsiteY18" fmla="*/ 25410 h 48459"/>
              <a:gd name="connsiteX19" fmla="*/ 31 w 43256"/>
              <a:gd name="connsiteY19" fmla="*/ 19563 h 48459"/>
              <a:gd name="connsiteX20" fmla="*/ 3899 w 43256"/>
              <a:gd name="connsiteY20" fmla="*/ 14366 h 48459"/>
              <a:gd name="connsiteX21" fmla="*/ 3936 w 43256"/>
              <a:gd name="connsiteY21" fmla="*/ 14229 h 48459"/>
              <a:gd name="connsiteX0" fmla="*/ 490353 w 1678573"/>
              <a:gd name="connsiteY0" fmla="*/ 1625514 h 1666788"/>
              <a:gd name="connsiteX1" fmla="*/ 531628 w 1678573"/>
              <a:gd name="connsiteY1" fmla="*/ 1666788 h 1666788"/>
              <a:gd name="connsiteX2" fmla="*/ 490353 w 1678573"/>
              <a:gd name="connsiteY2" fmla="*/ 1625514 h 1666788"/>
              <a:gd name="connsiteX0" fmla="*/ 664485 w 1678573"/>
              <a:gd name="connsiteY0" fmla="*/ 1350350 h 1666788"/>
              <a:gd name="connsiteX1" fmla="*/ 859259 w 1678573"/>
              <a:gd name="connsiteY1" fmla="*/ 1197348 h 1666788"/>
              <a:gd name="connsiteX2" fmla="*/ 664485 w 1678573"/>
              <a:gd name="connsiteY2" fmla="*/ 1350350 h 1666788"/>
              <a:gd name="connsiteX0" fmla="*/ 661457 w 1678573"/>
              <a:gd name="connsiteY0" fmla="*/ 1352717 h 1666788"/>
              <a:gd name="connsiteX1" fmla="*/ 556162 w 1678573"/>
              <a:gd name="connsiteY1" fmla="*/ 1367965 h 1666788"/>
              <a:gd name="connsiteX0" fmla="*/ 4729 w 43256"/>
              <a:gd name="connsiteY0" fmla="*/ 26036 h 48459"/>
              <a:gd name="connsiteX1" fmla="*/ 2196 w 43256"/>
              <a:gd name="connsiteY1" fmla="*/ 25239 h 48459"/>
              <a:gd name="connsiteX2" fmla="*/ 6964 w 43256"/>
              <a:gd name="connsiteY2" fmla="*/ 34758 h 48459"/>
              <a:gd name="connsiteX3" fmla="*/ 5856 w 43256"/>
              <a:gd name="connsiteY3" fmla="*/ 35139 h 48459"/>
              <a:gd name="connsiteX4" fmla="*/ 16514 w 43256"/>
              <a:gd name="connsiteY4" fmla="*/ 38949 h 48459"/>
              <a:gd name="connsiteX5" fmla="*/ 15846 w 43256"/>
              <a:gd name="connsiteY5" fmla="*/ 37209 h 48459"/>
              <a:gd name="connsiteX6" fmla="*/ 28863 w 43256"/>
              <a:gd name="connsiteY6" fmla="*/ 34610 h 48459"/>
              <a:gd name="connsiteX7" fmla="*/ 28596 w 43256"/>
              <a:gd name="connsiteY7" fmla="*/ 36519 h 48459"/>
              <a:gd name="connsiteX8" fmla="*/ 34165 w 43256"/>
              <a:gd name="connsiteY8" fmla="*/ 22813 h 48459"/>
              <a:gd name="connsiteX9" fmla="*/ 37416 w 43256"/>
              <a:gd name="connsiteY9" fmla="*/ 29949 h 48459"/>
              <a:gd name="connsiteX10" fmla="*/ 41834 w 43256"/>
              <a:gd name="connsiteY10" fmla="*/ 15213 h 48459"/>
              <a:gd name="connsiteX11" fmla="*/ 40386 w 43256"/>
              <a:gd name="connsiteY11" fmla="*/ 17889 h 48459"/>
              <a:gd name="connsiteX12" fmla="*/ 38360 w 43256"/>
              <a:gd name="connsiteY12" fmla="*/ 5285 h 48459"/>
              <a:gd name="connsiteX13" fmla="*/ 38436 w 43256"/>
              <a:gd name="connsiteY13" fmla="*/ 6549 h 48459"/>
              <a:gd name="connsiteX14" fmla="*/ 29114 w 43256"/>
              <a:gd name="connsiteY14" fmla="*/ 3811 h 48459"/>
              <a:gd name="connsiteX15" fmla="*/ 29856 w 43256"/>
              <a:gd name="connsiteY15" fmla="*/ 2199 h 48459"/>
              <a:gd name="connsiteX16" fmla="*/ 22177 w 43256"/>
              <a:gd name="connsiteY16" fmla="*/ 4579 h 48459"/>
              <a:gd name="connsiteX17" fmla="*/ 22536 w 43256"/>
              <a:gd name="connsiteY17" fmla="*/ 3189 h 48459"/>
              <a:gd name="connsiteX18" fmla="*/ 14036 w 43256"/>
              <a:gd name="connsiteY18" fmla="*/ 5051 h 48459"/>
              <a:gd name="connsiteX19" fmla="*/ 15336 w 43256"/>
              <a:gd name="connsiteY19" fmla="*/ 6399 h 48459"/>
              <a:gd name="connsiteX20" fmla="*/ 4163 w 43256"/>
              <a:gd name="connsiteY20" fmla="*/ 15648 h 48459"/>
              <a:gd name="connsiteX21" fmla="*/ 3936 w 43256"/>
              <a:gd name="connsiteY21" fmla="*/ 14229 h 48459"/>
              <a:gd name="connsiteX0" fmla="*/ 3936 w 43256"/>
              <a:gd name="connsiteY0" fmla="*/ 14229 h 47259"/>
              <a:gd name="connsiteX1" fmla="*/ 5659 w 43256"/>
              <a:gd name="connsiteY1" fmla="*/ 6766 h 47259"/>
              <a:gd name="connsiteX2" fmla="*/ 14041 w 43256"/>
              <a:gd name="connsiteY2" fmla="*/ 5061 h 47259"/>
              <a:gd name="connsiteX3" fmla="*/ 22492 w 43256"/>
              <a:gd name="connsiteY3" fmla="*/ 3291 h 47259"/>
              <a:gd name="connsiteX4" fmla="*/ 25785 w 43256"/>
              <a:gd name="connsiteY4" fmla="*/ 59 h 47259"/>
              <a:gd name="connsiteX5" fmla="*/ 29869 w 43256"/>
              <a:gd name="connsiteY5" fmla="*/ 2340 h 47259"/>
              <a:gd name="connsiteX6" fmla="*/ 35499 w 43256"/>
              <a:gd name="connsiteY6" fmla="*/ 549 h 47259"/>
              <a:gd name="connsiteX7" fmla="*/ 38354 w 43256"/>
              <a:gd name="connsiteY7" fmla="*/ 5435 h 47259"/>
              <a:gd name="connsiteX8" fmla="*/ 42018 w 43256"/>
              <a:gd name="connsiteY8" fmla="*/ 10177 h 47259"/>
              <a:gd name="connsiteX9" fmla="*/ 41854 w 43256"/>
              <a:gd name="connsiteY9" fmla="*/ 15319 h 47259"/>
              <a:gd name="connsiteX10" fmla="*/ 43052 w 43256"/>
              <a:gd name="connsiteY10" fmla="*/ 23181 h 47259"/>
              <a:gd name="connsiteX11" fmla="*/ 37440 w 43256"/>
              <a:gd name="connsiteY11" fmla="*/ 30063 h 47259"/>
              <a:gd name="connsiteX12" fmla="*/ 35431 w 43256"/>
              <a:gd name="connsiteY12" fmla="*/ 35960 h 47259"/>
              <a:gd name="connsiteX13" fmla="*/ 28591 w 43256"/>
              <a:gd name="connsiteY13" fmla="*/ 36674 h 47259"/>
              <a:gd name="connsiteX14" fmla="*/ 23703 w 43256"/>
              <a:gd name="connsiteY14" fmla="*/ 42965 h 47259"/>
              <a:gd name="connsiteX15" fmla="*/ 16516 w 43256"/>
              <a:gd name="connsiteY15" fmla="*/ 39125 h 47259"/>
              <a:gd name="connsiteX16" fmla="*/ 5840 w 43256"/>
              <a:gd name="connsiteY16" fmla="*/ 35331 h 47259"/>
              <a:gd name="connsiteX17" fmla="*/ 1146 w 43256"/>
              <a:gd name="connsiteY17" fmla="*/ 31109 h 47259"/>
              <a:gd name="connsiteX18" fmla="*/ 2149 w 43256"/>
              <a:gd name="connsiteY18" fmla="*/ 25410 h 47259"/>
              <a:gd name="connsiteX19" fmla="*/ 31 w 43256"/>
              <a:gd name="connsiteY19" fmla="*/ 19563 h 47259"/>
              <a:gd name="connsiteX20" fmla="*/ 3899 w 43256"/>
              <a:gd name="connsiteY20" fmla="*/ 14366 h 47259"/>
              <a:gd name="connsiteX21" fmla="*/ 3936 w 43256"/>
              <a:gd name="connsiteY21" fmla="*/ 14229 h 47259"/>
              <a:gd name="connsiteX0" fmla="*/ 490353 w 1678573"/>
              <a:gd name="connsiteY0" fmla="*/ 1625514 h 1625514"/>
              <a:gd name="connsiteX1" fmla="*/ 809923 w 1678573"/>
              <a:gd name="connsiteY1" fmla="*/ 1428236 h 1625514"/>
              <a:gd name="connsiteX2" fmla="*/ 490353 w 1678573"/>
              <a:gd name="connsiteY2" fmla="*/ 1625514 h 1625514"/>
              <a:gd name="connsiteX0" fmla="*/ 664485 w 1678573"/>
              <a:gd name="connsiteY0" fmla="*/ 1350350 h 1625514"/>
              <a:gd name="connsiteX1" fmla="*/ 859259 w 1678573"/>
              <a:gd name="connsiteY1" fmla="*/ 1197348 h 1625514"/>
              <a:gd name="connsiteX2" fmla="*/ 664485 w 1678573"/>
              <a:gd name="connsiteY2" fmla="*/ 1350350 h 1625514"/>
              <a:gd name="connsiteX0" fmla="*/ 661457 w 1678573"/>
              <a:gd name="connsiteY0" fmla="*/ 1352717 h 1625514"/>
              <a:gd name="connsiteX1" fmla="*/ 556162 w 1678573"/>
              <a:gd name="connsiteY1" fmla="*/ 1367965 h 1625514"/>
              <a:gd name="connsiteX0" fmla="*/ 4729 w 43256"/>
              <a:gd name="connsiteY0" fmla="*/ 26036 h 47259"/>
              <a:gd name="connsiteX1" fmla="*/ 2196 w 43256"/>
              <a:gd name="connsiteY1" fmla="*/ 25239 h 47259"/>
              <a:gd name="connsiteX2" fmla="*/ 6964 w 43256"/>
              <a:gd name="connsiteY2" fmla="*/ 34758 h 47259"/>
              <a:gd name="connsiteX3" fmla="*/ 5856 w 43256"/>
              <a:gd name="connsiteY3" fmla="*/ 35139 h 47259"/>
              <a:gd name="connsiteX4" fmla="*/ 16514 w 43256"/>
              <a:gd name="connsiteY4" fmla="*/ 38949 h 47259"/>
              <a:gd name="connsiteX5" fmla="*/ 15846 w 43256"/>
              <a:gd name="connsiteY5" fmla="*/ 37209 h 47259"/>
              <a:gd name="connsiteX6" fmla="*/ 28863 w 43256"/>
              <a:gd name="connsiteY6" fmla="*/ 34610 h 47259"/>
              <a:gd name="connsiteX7" fmla="*/ 28596 w 43256"/>
              <a:gd name="connsiteY7" fmla="*/ 36519 h 47259"/>
              <a:gd name="connsiteX8" fmla="*/ 34165 w 43256"/>
              <a:gd name="connsiteY8" fmla="*/ 22813 h 47259"/>
              <a:gd name="connsiteX9" fmla="*/ 37416 w 43256"/>
              <a:gd name="connsiteY9" fmla="*/ 29949 h 47259"/>
              <a:gd name="connsiteX10" fmla="*/ 41834 w 43256"/>
              <a:gd name="connsiteY10" fmla="*/ 15213 h 47259"/>
              <a:gd name="connsiteX11" fmla="*/ 40386 w 43256"/>
              <a:gd name="connsiteY11" fmla="*/ 17889 h 47259"/>
              <a:gd name="connsiteX12" fmla="*/ 38360 w 43256"/>
              <a:gd name="connsiteY12" fmla="*/ 5285 h 47259"/>
              <a:gd name="connsiteX13" fmla="*/ 38436 w 43256"/>
              <a:gd name="connsiteY13" fmla="*/ 6549 h 47259"/>
              <a:gd name="connsiteX14" fmla="*/ 29114 w 43256"/>
              <a:gd name="connsiteY14" fmla="*/ 3811 h 47259"/>
              <a:gd name="connsiteX15" fmla="*/ 29856 w 43256"/>
              <a:gd name="connsiteY15" fmla="*/ 2199 h 47259"/>
              <a:gd name="connsiteX16" fmla="*/ 22177 w 43256"/>
              <a:gd name="connsiteY16" fmla="*/ 4579 h 47259"/>
              <a:gd name="connsiteX17" fmla="*/ 22536 w 43256"/>
              <a:gd name="connsiteY17" fmla="*/ 3189 h 47259"/>
              <a:gd name="connsiteX18" fmla="*/ 14036 w 43256"/>
              <a:gd name="connsiteY18" fmla="*/ 5051 h 47259"/>
              <a:gd name="connsiteX19" fmla="*/ 15336 w 43256"/>
              <a:gd name="connsiteY19" fmla="*/ 6399 h 47259"/>
              <a:gd name="connsiteX20" fmla="*/ 4163 w 43256"/>
              <a:gd name="connsiteY20" fmla="*/ 15648 h 47259"/>
              <a:gd name="connsiteX21" fmla="*/ 3936 w 43256"/>
              <a:gd name="connsiteY21" fmla="*/ 14229 h 4725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794948 w 1678573"/>
              <a:gd name="connsiteY0" fmla="*/ 1415438 h 1486555"/>
              <a:gd name="connsiteX1" fmla="*/ 809923 w 1678573"/>
              <a:gd name="connsiteY1" fmla="*/ 1428236 h 1486555"/>
              <a:gd name="connsiteX2" fmla="*/ 794948 w 1678573"/>
              <a:gd name="connsiteY2" fmla="*/ 1415438 h 1486555"/>
              <a:gd name="connsiteX0" fmla="*/ 664485 w 1678573"/>
              <a:gd name="connsiteY0" fmla="*/ 1350350 h 1486555"/>
              <a:gd name="connsiteX1" fmla="*/ 859259 w 1678573"/>
              <a:gd name="connsiteY1" fmla="*/ 1197348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556162 w 1678573"/>
              <a:gd name="connsiteY1" fmla="*/ 1367965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794948 w 1678573"/>
              <a:gd name="connsiteY0" fmla="*/ 1415438 h 1486555"/>
              <a:gd name="connsiteX1" fmla="*/ 809923 w 1678573"/>
              <a:gd name="connsiteY1" fmla="*/ 1428236 h 1486555"/>
              <a:gd name="connsiteX2" fmla="*/ 794948 w 1678573"/>
              <a:gd name="connsiteY2" fmla="*/ 141543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556162 w 1678573"/>
              <a:gd name="connsiteY1" fmla="*/ 1367965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794948 w 1678573"/>
              <a:gd name="connsiteY0" fmla="*/ 1415438 h 1486555"/>
              <a:gd name="connsiteX1" fmla="*/ 809923 w 1678573"/>
              <a:gd name="connsiteY1" fmla="*/ 1428236 h 1486555"/>
              <a:gd name="connsiteX2" fmla="*/ 794948 w 1678573"/>
              <a:gd name="connsiteY2" fmla="*/ 141543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556162 w 1678573"/>
              <a:gd name="connsiteY1" fmla="*/ 1367965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6482 w 43256"/>
              <a:gd name="connsiteY5" fmla="*/ 39231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794948 w 1678573"/>
              <a:gd name="connsiteY0" fmla="*/ 1415438 h 1486555"/>
              <a:gd name="connsiteX1" fmla="*/ 809923 w 1678573"/>
              <a:gd name="connsiteY1" fmla="*/ 1428236 h 1486555"/>
              <a:gd name="connsiteX2" fmla="*/ 794948 w 1678573"/>
              <a:gd name="connsiteY2" fmla="*/ 141543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663298 w 1678573"/>
              <a:gd name="connsiteY1" fmla="*/ 1363994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6482 w 43256"/>
              <a:gd name="connsiteY5" fmla="*/ 39231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694388 w 1678573"/>
              <a:gd name="connsiteY0" fmla="*/ 1426528 h 1486555"/>
              <a:gd name="connsiteX1" fmla="*/ 809923 w 1678573"/>
              <a:gd name="connsiteY1" fmla="*/ 1428236 h 1486555"/>
              <a:gd name="connsiteX2" fmla="*/ 694388 w 1678573"/>
              <a:gd name="connsiteY2" fmla="*/ 142652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663298 w 1678573"/>
              <a:gd name="connsiteY1" fmla="*/ 1363994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6482 w 43256"/>
              <a:gd name="connsiteY5" fmla="*/ 39231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694388 w 1678573"/>
              <a:gd name="connsiteY0" fmla="*/ 1426528 h 1486555"/>
              <a:gd name="connsiteX1" fmla="*/ 696758 w 1678573"/>
              <a:gd name="connsiteY1" fmla="*/ 1411393 h 1486555"/>
              <a:gd name="connsiteX2" fmla="*/ 694388 w 1678573"/>
              <a:gd name="connsiteY2" fmla="*/ 142652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663298 w 1678573"/>
              <a:gd name="connsiteY1" fmla="*/ 1363994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6482 w 43256"/>
              <a:gd name="connsiteY5" fmla="*/ 39231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1678573" h="1486555">
                <a:moveTo>
                  <a:pt x="694388" y="1426528"/>
                </a:moveTo>
                <a:lnTo>
                  <a:pt x="696758" y="1411393"/>
                </a:lnTo>
                <a:lnTo>
                  <a:pt x="694388" y="1426528"/>
                </a:lnTo>
                <a:close/>
              </a:path>
              <a:path w="1678573" h="1486555">
                <a:moveTo>
                  <a:pt x="664485" y="1350350"/>
                </a:moveTo>
                <a:cubicBezTo>
                  <a:pt x="692002" y="1377867"/>
                  <a:pt x="653357" y="1374315"/>
                  <a:pt x="653357" y="1374315"/>
                </a:cubicBezTo>
                <a:cubicBezTo>
                  <a:pt x="653357" y="1374315"/>
                  <a:pt x="692002" y="1377867"/>
                  <a:pt x="664485" y="1350350"/>
                </a:cubicBezTo>
                <a:close/>
              </a:path>
              <a:path w="1678573" h="1486555">
                <a:moveTo>
                  <a:pt x="661457" y="1352717"/>
                </a:moveTo>
                <a:cubicBezTo>
                  <a:pt x="658153" y="1317004"/>
                  <a:pt x="649710" y="1325336"/>
                  <a:pt x="663298" y="1363994"/>
                </a:cubicBezTo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659" y="39842"/>
                  <a:pt x="16482" y="39231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34165" y="22813"/>
                </a:moveTo>
                <a:cubicBezTo>
                  <a:pt x="36169" y="24141"/>
                  <a:pt x="37434" y="26917"/>
                  <a:pt x="37416" y="2994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Spreadable hydrogen-</a:t>
            </a:r>
            <a:r>
              <a:rPr lang="en-US" sz="1400" dirty="0" err="1">
                <a:solidFill>
                  <a:schemeClr val="tx1"/>
                </a:solidFill>
              </a:rPr>
              <a:t>ated</a:t>
            </a:r>
            <a:r>
              <a:rPr lang="en-US" sz="1400" dirty="0">
                <a:solidFill>
                  <a:schemeClr val="tx1"/>
                </a:solidFill>
              </a:rPr>
              <a:t> oil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6507288" y="4961964"/>
            <a:ext cx="426912" cy="271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loud Callout 39"/>
          <p:cNvSpPr/>
          <p:nvPr/>
        </p:nvSpPr>
        <p:spPr>
          <a:xfrm>
            <a:off x="5958331" y="1502710"/>
            <a:ext cx="2187667" cy="14233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212692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categories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Margarine</a:t>
            </a:r>
          </a:p>
          <a:p>
            <a:r>
              <a:rPr lang="en-US" dirty="0"/>
              <a:t>Fat content is the same as butter</a:t>
            </a:r>
          </a:p>
          <a:p>
            <a:r>
              <a:rPr lang="en-US" dirty="0"/>
              <a:t>Produced from a range of vegetable fats and oils</a:t>
            </a:r>
          </a:p>
          <a:p>
            <a:r>
              <a:rPr lang="en-US" dirty="0"/>
              <a:t>Used for a variety of food products to:</a:t>
            </a:r>
          </a:p>
          <a:p>
            <a:pPr lvl="1"/>
            <a:r>
              <a:rPr lang="en-US" dirty="0"/>
              <a:t>assist aerating</a:t>
            </a:r>
          </a:p>
          <a:p>
            <a:pPr lvl="1"/>
            <a:r>
              <a:rPr lang="en-US" dirty="0"/>
              <a:t>enhance </a:t>
            </a:r>
            <a:r>
              <a:rPr lang="en-US" dirty="0" err="1"/>
              <a:t>flavour</a:t>
            </a:r>
            <a:endParaRPr lang="en-US" dirty="0"/>
          </a:p>
          <a:p>
            <a:pPr lvl="1"/>
            <a:r>
              <a:rPr lang="en-US" dirty="0"/>
              <a:t>retain moisture in food</a:t>
            </a:r>
          </a:p>
          <a:p>
            <a:pPr lvl="1"/>
            <a:r>
              <a:rPr lang="en-US" dirty="0"/>
              <a:t>create the crumbly and flaky texture of pastry</a:t>
            </a:r>
          </a:p>
          <a:p>
            <a:r>
              <a:rPr lang="en-US" dirty="0"/>
              <a:t>Contains vitamin E</a:t>
            </a:r>
          </a:p>
          <a:p>
            <a:r>
              <a:rPr lang="en-US" dirty="0"/>
              <a:t>Fortified margarine also contains vitamins A and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8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purl.org/dc/terms/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a4f35948-e619-41b3-aa29-22878b09cfd2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624</TotalTime>
  <Words>1601</Words>
  <Application>Microsoft Office PowerPoint</Application>
  <PresentationFormat>如螢幕大小 (4:3)</PresentationFormat>
  <Paragraphs>212</Paragraphs>
  <Slides>32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7" baseType="lpstr">
      <vt:lpstr>微軟正黑體</vt:lpstr>
      <vt:lpstr>Arial</vt:lpstr>
      <vt:lpstr>Constantia</vt:lpstr>
      <vt:lpstr>Webdings</vt:lpstr>
      <vt:lpstr>Cooking 16x9</vt:lpstr>
      <vt:lpstr>Understanding Ingredients</vt:lpstr>
      <vt:lpstr>Topics</vt:lpstr>
      <vt:lpstr>Types of Fats and Oils</vt:lpstr>
      <vt:lpstr>Types of Fats and Oils</vt:lpstr>
      <vt:lpstr>Types of Fats and Oils</vt:lpstr>
      <vt:lpstr>Other categories of fats and oils</vt:lpstr>
      <vt:lpstr>Other categories of fats and oils</vt:lpstr>
      <vt:lpstr>Other categories of fats and oils</vt:lpstr>
      <vt:lpstr>Other categories of fats and oils</vt:lpstr>
      <vt:lpstr>Structures of Fats and Oils</vt:lpstr>
      <vt:lpstr>Structures of Fats and Oils</vt:lpstr>
      <vt:lpstr>Structures of Fats and Oils</vt:lpstr>
      <vt:lpstr>Structures of Fats and Oils</vt:lpstr>
      <vt:lpstr>Structures of Fats and Oils</vt:lpstr>
      <vt:lpstr>Structures of Fats and Oils</vt:lpstr>
      <vt:lpstr>Structures of Fats and Oils</vt:lpstr>
      <vt:lpstr>Structures of Fats and Oils</vt:lpstr>
      <vt:lpstr>Structures of Fats and Oils</vt:lpstr>
      <vt:lpstr>Structures of Fats and Oils</vt:lpstr>
      <vt:lpstr>Structures of Fats and Oils</vt:lpstr>
      <vt:lpstr>Nutritive Value of Fats and Oils</vt:lpstr>
      <vt:lpstr>Nutritive Value of Fats and Oils</vt:lpstr>
      <vt:lpstr>Choice and Storage of Fats and Oils</vt:lpstr>
      <vt:lpstr>Choice and Storage of Fats and Oils</vt:lpstr>
      <vt:lpstr>Uses of Fats and Oils in Cooking / Diet</vt:lpstr>
      <vt:lpstr>Uses of Fats and Oils in Cooking / Diet </vt:lpstr>
      <vt:lpstr>Uses of Fats and Oils in Cooking / Diet </vt:lpstr>
      <vt:lpstr>Food and Nutrition Labelling of Fats and Oils</vt:lpstr>
      <vt:lpstr>Food and Nutrition Labelling of Fats and Oils</vt:lpstr>
      <vt:lpstr>Food and Nutrition Labelling of Fats and Oils</vt:lpstr>
      <vt:lpstr>Food and Nutrition Labelling of Fats and Oils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LOK, Kwan-wai</cp:lastModifiedBy>
  <cp:revision>77</cp:revision>
  <dcterms:created xsi:type="dcterms:W3CDTF">2017-09-14T05:33:51Z</dcterms:created>
  <dcterms:modified xsi:type="dcterms:W3CDTF">2019-10-29T04:13:49Z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