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sldIdLst>
    <p:sldId id="276" r:id="rId2"/>
    <p:sldId id="686" r:id="rId3"/>
    <p:sldId id="687" r:id="rId4"/>
    <p:sldId id="688" r:id="rId5"/>
    <p:sldId id="689" r:id="rId6"/>
    <p:sldId id="690" r:id="rId7"/>
    <p:sldId id="691" r:id="rId8"/>
    <p:sldId id="695" r:id="rId9"/>
    <p:sldId id="696" r:id="rId10"/>
    <p:sldId id="697" r:id="rId11"/>
    <p:sldId id="698" r:id="rId12"/>
    <p:sldId id="6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869" autoAdjust="0"/>
  </p:normalViewPr>
  <p:slideViewPr>
    <p:cSldViewPr snapToGrid="0" snapToObjects="1">
      <p:cViewPr varScale="1">
        <p:scale>
          <a:sx n="64" d="100"/>
          <a:sy n="64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1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939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55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7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979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41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36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90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735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02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m.edcity.hk/media/%E7%B4%99%E6%A8%A3%E5%8F%8A%E8%A1%A3%E6%9C%8D%E8%A3%BD%E4%BD%9C%E2%94%80%E2%94%80%E6%B0%B4%E6%A1%B6%E8%A2%8B%EF%BC%9A%E5%8A%A0%E4%B8%8A%E6%92%9E%E9%87%98/1_hek3qkks/295650742" TargetMode="External"/><Relationship Id="rId5" Type="http://schemas.openxmlformats.org/officeDocument/2006/relationships/hyperlink" Target="https://emm.edcity.hk/media/%E7%B4%99%E6%A8%A3%E5%8F%8A%E8%A1%A3%E6%9C%8D%E8%A3%BD%E4%BD%9C%E2%94%80%E2%94%80%E6%B0%B4%E6%A1%B6%E8%A2%8B%E5%8A%A0%E8%A2%8B%E5%BA%95/1_1fzuoa15/295650742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m.edcity.hk/media/%E7%B4%99%E6%A8%A3%E5%8F%8A%E8%A1%A3%E6%9C%8D%E8%A3%BD%E4%BD%9C%E2%94%80%E2%94%80%E5%A4%A7%E6%89%8B%E6%8F%90%E8%A2%8B/1_8yka3h4q/2956507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7%9A%84%E6%8A%8A%E6%89%8B%E5%B8%B6/1_gzwt6ie1/2956507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m.edcity.hk/media/%E7%B4%99%E6%A8%A3%E5%8F%8A%E8%A1%A3%E6%9C%8D%E8%A3%BD%E4%BD%9C%E2%94%80%E2%94%80%E5%A4%A7%E6%89%8B%E6%8F%90%E8%A2%8B%EF%BC%9A%E6%8A%8A%E6%89%8B%E7%9A%84%E8%80%B3%E5%9C%88/1_zs6otgwt/295650742" TargetMode="External"/><Relationship Id="rId5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8%82%A9%E5%B8%B6/1_1hk19lqd/295650742" TargetMode="External"/><Relationship Id="rId4" Type="http://schemas.openxmlformats.org/officeDocument/2006/relationships/hyperlink" Target="https://emm.edcity.hk/media/%E7%B4%99%E6%A8%A3%E5%8F%8A%E8%A1%A3%E6%9C%8D%E8%A3%BD%E4%BD%9C%E2%94%80%E2%94%80%E7%AB%8B%E9%AB%94%E5%A4%A7%E6%89%8B%E6%8F%90%E8%A2%8B/1_phg6itdw/2956507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62" y="1669393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Bags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(Construction)</a:t>
            </a:r>
            <a:endParaRPr lang="en-US" sz="44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12579" y="281403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/>
              <a:t>Bucket bag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641124" y="2694532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8921759" y="4091791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9790945" y="37224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20cm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9875903" y="419372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  <a:endParaRPr lang="en-HK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5970578" y="4111639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694535" y="374307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18cm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085476" y="4111639"/>
            <a:ext cx="225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with </a:t>
            </a:r>
          </a:p>
          <a:p>
            <a:r>
              <a:rPr lang="en-US" dirty="0"/>
              <a:t>Interlining </a:t>
            </a:r>
          </a:p>
          <a:p>
            <a:r>
              <a:rPr lang="en-US" dirty="0"/>
              <a:t>(no seam allowance)</a:t>
            </a:r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92024-9C28-499C-9755-37F46F15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6" y="1834320"/>
            <a:ext cx="3415978" cy="4554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A3D86-31A5-4ABD-9224-C38F3EE1563B}"/>
              </a:ext>
            </a:extLst>
          </p:cNvPr>
          <p:cNvSpPr txBox="1"/>
          <p:nvPr/>
        </p:nvSpPr>
        <p:spPr>
          <a:xfrm>
            <a:off x="4518186" y="3593564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+</a:t>
            </a:r>
            <a:endParaRPr lang="en-HK" sz="7200" b="1" dirty="0"/>
          </a:p>
        </p:txBody>
      </p:sp>
    </p:spTree>
    <p:extLst>
      <p:ext uri="{BB962C8B-B14F-4D97-AF65-F5344CB8AC3E}">
        <p14:creationId xmlns:p14="http://schemas.microsoft.com/office/powerpoint/2010/main" val="25538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199302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Demonstration </a:t>
            </a:r>
          </a:p>
          <a:p>
            <a:r>
              <a:rPr lang="en-US" altLang="zh-HK" dirty="0" smtClean="0"/>
              <a:t>Videos</a:t>
            </a:r>
            <a:endParaRPr lang="zh-HK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8" r="3557" b="23668"/>
          <a:stretch/>
        </p:blipFill>
        <p:spPr>
          <a:xfrm>
            <a:off x="2996042" y="3865975"/>
            <a:ext cx="4052455" cy="29920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A545A1-05F9-401F-87EE-5430871A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88" y="1714138"/>
            <a:ext cx="10240903" cy="4772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3200" dirty="0">
                <a:hlinkClick r:id="rId5"/>
              </a:rPr>
              <a:t>Join the bag with base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en-US" sz="3200" dirty="0" smtClean="0">
                <a:hlinkClick r:id="rId6"/>
              </a:rPr>
              <a:t>Attaching rivet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28427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3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4491941"/>
            <a:ext cx="10401767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b="0" dirty="0"/>
              <a:t>Use calico to construct your bag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D16E9-B2D9-4F6D-AB69-AFC4E13F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4" t="32257" b="28929"/>
          <a:stretch/>
        </p:blipFill>
        <p:spPr>
          <a:xfrm>
            <a:off x="40" y="0"/>
            <a:ext cx="12191960" cy="4245192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616755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031654-3927-42C1-8E87-BE94DD2CAD83}"/>
              </a:ext>
            </a:extLst>
          </p:cNvPr>
          <p:cNvSpPr/>
          <p:nvPr/>
        </p:nvSpPr>
        <p:spPr>
          <a:xfrm>
            <a:off x="-64008" y="6581001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Collection </a:t>
            </a:r>
            <a:r>
              <a:rPr lang="en-US" sz="1200" i="1" dirty="0">
                <a:solidFill>
                  <a:schemeClr val="bg1"/>
                </a:solidFill>
              </a:rPr>
              <a:t>by CHAN Ching, Ally, </a:t>
            </a:r>
            <a:r>
              <a:rPr lang="en-US" sz="1200" i="1" dirty="0" smtClean="0">
                <a:solidFill>
                  <a:schemeClr val="bg1"/>
                </a:solidFill>
              </a:rPr>
              <a:t>HD </a:t>
            </a:r>
            <a:r>
              <a:rPr lang="en-US" sz="1200" i="1" dirty="0">
                <a:solidFill>
                  <a:schemeClr val="bg1"/>
                </a:solidFill>
              </a:rPr>
              <a:t>in Fashion Design, Hong Kong Design </a:t>
            </a:r>
            <a:r>
              <a:rPr lang="en-US" sz="1200" i="1" dirty="0" smtClean="0">
                <a:solidFill>
                  <a:schemeClr val="bg1"/>
                </a:solidFill>
              </a:rPr>
              <a:t>Institute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010723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91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744356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Tote bag</a:t>
            </a:r>
            <a:endParaRPr lang="zh-HK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65003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95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5018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Tote bag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2400" b="0" dirty="0"/>
              <a:t>- patterns </a:t>
            </a:r>
            <a:r>
              <a:rPr lang="en-HK" sz="2400" b="0" dirty="0"/>
              <a:t>with seam allowance</a:t>
            </a:r>
            <a:endParaRPr lang="zh-HK" alt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591EF-1DF8-4329-9F20-2B9CCD67B069}"/>
              </a:ext>
            </a:extLst>
          </p:cNvPr>
          <p:cNvSpPr/>
          <p:nvPr/>
        </p:nvSpPr>
        <p:spPr>
          <a:xfrm>
            <a:off x="2552672" y="2125873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81C8-5B7B-43C3-B2B4-D44B98AF9A84}"/>
              </a:ext>
            </a:extLst>
          </p:cNvPr>
          <p:cNvSpPr txBox="1"/>
          <p:nvPr/>
        </p:nvSpPr>
        <p:spPr>
          <a:xfrm>
            <a:off x="1917562" y="208464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B0BD-C419-4192-B96C-4F15140CFCBF}"/>
              </a:ext>
            </a:extLst>
          </p:cNvPr>
          <p:cNvSpPr txBox="1"/>
          <p:nvPr/>
        </p:nvSpPr>
        <p:spPr>
          <a:xfrm>
            <a:off x="6359755" y="2130815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strap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5D24-4CA0-4139-B481-8A283459C835}"/>
              </a:ext>
            </a:extLst>
          </p:cNvPr>
          <p:cNvSpPr txBox="1"/>
          <p:nvPr/>
        </p:nvSpPr>
        <p:spPr>
          <a:xfrm>
            <a:off x="6724369" y="17650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95cm</a:t>
            </a:r>
            <a:endParaRPr lang="en-H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A9E17-191E-437B-986B-D6206C149547}"/>
              </a:ext>
            </a:extLst>
          </p:cNvPr>
          <p:cNvSpPr/>
          <p:nvPr/>
        </p:nvSpPr>
        <p:spPr>
          <a:xfrm>
            <a:off x="2552672" y="2637708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8720C-CA9A-4B99-AA9D-5D590F779A54}"/>
              </a:ext>
            </a:extLst>
          </p:cNvPr>
          <p:cNvSpPr/>
          <p:nvPr/>
        </p:nvSpPr>
        <p:spPr>
          <a:xfrm>
            <a:off x="2552671" y="31235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7F02A-F5F8-48D9-BDA5-702218D07BAC}"/>
              </a:ext>
            </a:extLst>
          </p:cNvPr>
          <p:cNvSpPr txBox="1"/>
          <p:nvPr/>
        </p:nvSpPr>
        <p:spPr>
          <a:xfrm>
            <a:off x="1917561" y="259248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AF968-6398-4F7B-BD6D-73656B6EB31D}"/>
              </a:ext>
            </a:extLst>
          </p:cNvPr>
          <p:cNvSpPr txBox="1"/>
          <p:nvPr/>
        </p:nvSpPr>
        <p:spPr>
          <a:xfrm>
            <a:off x="3378826" y="345076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31cm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7B2C9-5E0D-4DDE-AB4A-2FFDA8E0980C}"/>
              </a:ext>
            </a:extLst>
          </p:cNvPr>
          <p:cNvSpPr txBox="1"/>
          <p:nvPr/>
        </p:nvSpPr>
        <p:spPr>
          <a:xfrm>
            <a:off x="5024283" y="279912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 X 2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41814-3CC3-440C-B4D5-612C8E34C27C}"/>
              </a:ext>
            </a:extLst>
          </p:cNvPr>
          <p:cNvSpPr/>
          <p:nvPr/>
        </p:nvSpPr>
        <p:spPr>
          <a:xfrm>
            <a:off x="1390845" y="3853187"/>
            <a:ext cx="10488707" cy="236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E9FE-FD58-46E9-81D8-050E1B075254}"/>
              </a:ext>
            </a:extLst>
          </p:cNvPr>
          <p:cNvSpPr txBox="1"/>
          <p:nvPr/>
        </p:nvSpPr>
        <p:spPr>
          <a:xfrm>
            <a:off x="6421037" y="4839279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4EAC8-198F-46B4-9A12-0DFCD75CDF02}"/>
              </a:ext>
            </a:extLst>
          </p:cNvPr>
          <p:cNvSpPr txBox="1"/>
          <p:nvPr/>
        </p:nvSpPr>
        <p:spPr>
          <a:xfrm>
            <a:off x="6382394" y="3848257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112 cm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EDEC9-7CCC-4B40-A9D2-99B15C17A9E2}"/>
              </a:ext>
            </a:extLst>
          </p:cNvPr>
          <p:cNvSpPr txBox="1"/>
          <p:nvPr/>
        </p:nvSpPr>
        <p:spPr>
          <a:xfrm>
            <a:off x="1390845" y="485186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 cm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24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-12357"/>
            <a:ext cx="6437328" cy="2337068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Demonstration </a:t>
            </a:r>
            <a:br>
              <a:rPr lang="en-US" altLang="zh-HK" dirty="0" smtClean="0"/>
            </a:br>
            <a:r>
              <a:rPr lang="en-US" altLang="zh-HK" dirty="0" smtClean="0"/>
              <a:t>video</a:t>
            </a:r>
            <a:endParaRPr lang="zh-HK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7235BC-0F81-45C5-B3A0-99194654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42" y="2928540"/>
            <a:ext cx="5794777" cy="2804995"/>
          </a:xfrm>
        </p:spPr>
        <p:txBody>
          <a:bodyPr>
            <a:normAutofit/>
          </a:bodyPr>
          <a:lstStyle/>
          <a:p>
            <a:pPr marL="542925" indent="-542925"/>
            <a:r>
              <a:rPr lang="en-US" altLang="en-US" sz="3200" dirty="0" smtClean="0"/>
              <a:t> </a:t>
            </a:r>
            <a:r>
              <a:rPr lang="en-US" altLang="en-US" sz="3200" dirty="0" smtClean="0">
                <a:hlinkClick r:id="rId4"/>
              </a:rPr>
              <a:t>Construction of a tote bag</a:t>
            </a:r>
            <a:endParaRPr lang="en-US" altLang="en-US" sz="32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65003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5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3527"/>
            <a:ext cx="10667457" cy="1143000"/>
          </a:xfrm>
        </p:spPr>
        <p:txBody>
          <a:bodyPr>
            <a:normAutofit/>
          </a:bodyPr>
          <a:lstStyle/>
          <a:p>
            <a:r>
              <a:rPr lang="en-US" altLang="zh-HK" dirty="0"/>
              <a:t>3D Tote bag</a:t>
            </a:r>
            <a:endParaRPr lang="zh-HK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8B330-B98D-4503-95E2-0A1CB9BD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" y="2402956"/>
            <a:ext cx="3345270" cy="4460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3313C-F6C3-4A16-A621-5C1FD9CC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15" y="2408274"/>
            <a:ext cx="3341282" cy="4455042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70961" y="6565754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FD4D28-630A-4381-9330-D77389D37E8A}"/>
              </a:ext>
            </a:extLst>
          </p:cNvPr>
          <p:cNvSpPr/>
          <p:nvPr/>
        </p:nvSpPr>
        <p:spPr>
          <a:xfrm>
            <a:off x="8820505" y="1063092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50859-8150-4712-BBC7-D129A587D530}"/>
              </a:ext>
            </a:extLst>
          </p:cNvPr>
          <p:cNvSpPr txBox="1"/>
          <p:nvPr/>
        </p:nvSpPr>
        <p:spPr>
          <a:xfrm>
            <a:off x="9366118" y="1460688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panel X 2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49A0-706A-414C-88A7-591CB73766F9}"/>
              </a:ext>
            </a:extLst>
          </p:cNvPr>
          <p:cNvSpPr txBox="1"/>
          <p:nvPr/>
        </p:nvSpPr>
        <p:spPr>
          <a:xfrm>
            <a:off x="9824161" y="67623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43cm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D4E62-1751-4D74-A93B-57ED12637E05}"/>
              </a:ext>
            </a:extLst>
          </p:cNvPr>
          <p:cNvSpPr txBox="1"/>
          <p:nvPr/>
        </p:nvSpPr>
        <p:spPr>
          <a:xfrm>
            <a:off x="8770208" y="211467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13cm</a:t>
            </a:r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BD961-09E0-4100-873E-1B0DBE10C6E4}"/>
              </a:ext>
            </a:extLst>
          </p:cNvPr>
          <p:cNvSpPr/>
          <p:nvPr/>
        </p:nvSpPr>
        <p:spPr>
          <a:xfrm>
            <a:off x="8820505" y="1911271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773580-0C96-467F-92F8-B414C0CD4C06}"/>
              </a:ext>
            </a:extLst>
          </p:cNvPr>
          <p:cNvSpPr/>
          <p:nvPr/>
        </p:nvSpPr>
        <p:spPr>
          <a:xfrm>
            <a:off x="4098664" y="3492533"/>
            <a:ext cx="7780888" cy="286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A193A-ED03-43F8-AB92-15771A808A75}"/>
              </a:ext>
            </a:extLst>
          </p:cNvPr>
          <p:cNvSpPr txBox="1"/>
          <p:nvPr/>
        </p:nvSpPr>
        <p:spPr>
          <a:xfrm>
            <a:off x="7570779" y="4700779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D837-F76C-4E2A-982B-D8744F1BC733}"/>
              </a:ext>
            </a:extLst>
          </p:cNvPr>
          <p:cNvSpPr txBox="1"/>
          <p:nvPr/>
        </p:nvSpPr>
        <p:spPr>
          <a:xfrm>
            <a:off x="7390440" y="353311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104 cm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BD595-F909-4CB5-92E3-BC6CADA1EA5B}"/>
              </a:ext>
            </a:extLst>
          </p:cNvPr>
          <p:cNvSpPr txBox="1"/>
          <p:nvPr/>
        </p:nvSpPr>
        <p:spPr>
          <a:xfrm>
            <a:off x="4208288" y="483927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 cm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2BDBF-C2E9-4CEE-B7C3-4ACF0190B029}"/>
              </a:ext>
            </a:extLst>
          </p:cNvPr>
          <p:cNvSpPr txBox="1"/>
          <p:nvPr/>
        </p:nvSpPr>
        <p:spPr>
          <a:xfrm>
            <a:off x="7570780" y="103713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40cm</a:t>
            </a:r>
          </a:p>
          <a:p>
            <a:r>
              <a:rPr lang="en-US" dirty="0"/>
              <a:t>zipper</a:t>
            </a:r>
            <a:endParaRPr lang="en-HK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7C767AD-8821-4578-81DF-AAAD17CA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5448" r="59180" b="3483"/>
          <a:stretch/>
        </p:blipFill>
        <p:spPr bwMode="auto">
          <a:xfrm rot="5400000">
            <a:off x="9963417" y="-1389049"/>
            <a:ext cx="460824" cy="36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96F15-265A-4447-A829-AE6C486583DD}"/>
              </a:ext>
            </a:extLst>
          </p:cNvPr>
          <p:cNvSpPr/>
          <p:nvPr/>
        </p:nvSpPr>
        <p:spPr>
          <a:xfrm>
            <a:off x="7022190" y="1969683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FA215-8F6B-4CFE-8251-8253AEBA4167}"/>
              </a:ext>
            </a:extLst>
          </p:cNvPr>
          <p:cNvSpPr txBox="1"/>
          <p:nvPr/>
        </p:nvSpPr>
        <p:spPr>
          <a:xfrm>
            <a:off x="7183929" y="97580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4FDD4-EF0D-4549-B0A7-57C7D870FF52}"/>
              </a:ext>
            </a:extLst>
          </p:cNvPr>
          <p:cNvSpPr txBox="1"/>
          <p:nvPr/>
        </p:nvSpPr>
        <p:spPr>
          <a:xfrm>
            <a:off x="7016740" y="204270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  <a:endParaRPr lang="en-H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4F96-EDEB-4B4A-843C-5CCDAEA50737}"/>
              </a:ext>
            </a:extLst>
          </p:cNvPr>
          <p:cNvSpPr/>
          <p:nvPr/>
        </p:nvSpPr>
        <p:spPr>
          <a:xfrm>
            <a:off x="7019790" y="1304788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55A81-4FF3-4565-BE70-CE64420068BB}"/>
              </a:ext>
            </a:extLst>
          </p:cNvPr>
          <p:cNvSpPr/>
          <p:nvPr/>
        </p:nvSpPr>
        <p:spPr>
          <a:xfrm>
            <a:off x="2538805" y="557246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1A4BC1-6275-44CE-A3EE-5A6D2F76E3FD}"/>
              </a:ext>
            </a:extLst>
          </p:cNvPr>
          <p:cNvSpPr txBox="1"/>
          <p:nvPr/>
        </p:nvSpPr>
        <p:spPr>
          <a:xfrm>
            <a:off x="2516881" y="594897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D769A-4A08-4ACC-AB38-0F41B3EE00BE}"/>
              </a:ext>
            </a:extLst>
          </p:cNvPr>
          <p:cNvSpPr txBox="1"/>
          <p:nvPr/>
        </p:nvSpPr>
        <p:spPr>
          <a:xfrm>
            <a:off x="3147907" y="557964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F7F6BA-FB7B-4288-9802-BD6B56C58EF6}"/>
              </a:ext>
            </a:extLst>
          </p:cNvPr>
          <p:cNvSpPr/>
          <p:nvPr/>
        </p:nvSpPr>
        <p:spPr>
          <a:xfrm>
            <a:off x="2539214" y="515885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1BEDF-49D0-4CD1-9A89-2DFE32ACD6B2}"/>
              </a:ext>
            </a:extLst>
          </p:cNvPr>
          <p:cNvSpPr/>
          <p:nvPr/>
        </p:nvSpPr>
        <p:spPr>
          <a:xfrm>
            <a:off x="2539623" y="475779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D955B-8AFE-4CA3-BE69-C557D9787221}"/>
              </a:ext>
            </a:extLst>
          </p:cNvPr>
          <p:cNvSpPr/>
          <p:nvPr/>
        </p:nvSpPr>
        <p:spPr>
          <a:xfrm>
            <a:off x="1873464" y="557061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EF928E-D69F-4542-92F1-7A5A86DAB6B1}"/>
              </a:ext>
            </a:extLst>
          </p:cNvPr>
          <p:cNvSpPr/>
          <p:nvPr/>
        </p:nvSpPr>
        <p:spPr>
          <a:xfrm>
            <a:off x="1873873" y="515700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4B662D-350E-4B8C-91E8-651FA136C86F}"/>
              </a:ext>
            </a:extLst>
          </p:cNvPr>
          <p:cNvSpPr/>
          <p:nvPr/>
        </p:nvSpPr>
        <p:spPr>
          <a:xfrm>
            <a:off x="1874282" y="475594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552B55-D39F-4E77-98B9-C034EFA7A799}"/>
              </a:ext>
            </a:extLst>
          </p:cNvPr>
          <p:cNvSpPr txBox="1"/>
          <p:nvPr/>
        </p:nvSpPr>
        <p:spPr>
          <a:xfrm>
            <a:off x="1839543" y="438923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 loop X6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00EFB-C9B2-47AB-A232-C69D8E11430D}"/>
              </a:ext>
            </a:extLst>
          </p:cNvPr>
          <p:cNvSpPr/>
          <p:nvPr/>
        </p:nvSpPr>
        <p:spPr>
          <a:xfrm>
            <a:off x="908229" y="2792760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AD2C28-F748-48B4-9884-1A051358CDA1}"/>
              </a:ext>
            </a:extLst>
          </p:cNvPr>
          <p:cNvSpPr txBox="1"/>
          <p:nvPr/>
        </p:nvSpPr>
        <p:spPr>
          <a:xfrm>
            <a:off x="139132" y="277483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62AB7E-FD23-416E-8143-D22253CA49A3}"/>
              </a:ext>
            </a:extLst>
          </p:cNvPr>
          <p:cNvSpPr txBox="1"/>
          <p:nvPr/>
        </p:nvSpPr>
        <p:spPr>
          <a:xfrm>
            <a:off x="4715312" y="2797702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Shoulder strap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A45CA-0E0F-43B6-9C37-99B070427A5D}"/>
              </a:ext>
            </a:extLst>
          </p:cNvPr>
          <p:cNvSpPr txBox="1"/>
          <p:nvPr/>
        </p:nvSpPr>
        <p:spPr>
          <a:xfrm>
            <a:off x="5079926" y="243195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95cm</a:t>
            </a:r>
            <a:endParaRPr lang="en-HK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0996E-EFC8-4985-9557-6A4C67764A58}"/>
              </a:ext>
            </a:extLst>
          </p:cNvPr>
          <p:cNvSpPr/>
          <p:nvPr/>
        </p:nvSpPr>
        <p:spPr>
          <a:xfrm>
            <a:off x="908228" y="32732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56F332-C1DF-412F-B0EE-176B0C1A168C}"/>
              </a:ext>
            </a:extLst>
          </p:cNvPr>
          <p:cNvSpPr/>
          <p:nvPr/>
        </p:nvSpPr>
        <p:spPr>
          <a:xfrm>
            <a:off x="908227" y="3759182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6E9EF-0F7B-4595-98AD-1F88E8912759}"/>
              </a:ext>
            </a:extLst>
          </p:cNvPr>
          <p:cNvSpPr txBox="1"/>
          <p:nvPr/>
        </p:nvSpPr>
        <p:spPr>
          <a:xfrm>
            <a:off x="152622" y="327234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C33FAC-623F-4A79-8936-9A3D4E96A7F0}"/>
              </a:ext>
            </a:extLst>
          </p:cNvPr>
          <p:cNvSpPr txBox="1"/>
          <p:nvPr/>
        </p:nvSpPr>
        <p:spPr>
          <a:xfrm>
            <a:off x="1719309" y="378881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31cm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D3884-DFEE-4201-8668-2746D6A859E3}"/>
              </a:ext>
            </a:extLst>
          </p:cNvPr>
          <p:cNvSpPr txBox="1"/>
          <p:nvPr/>
        </p:nvSpPr>
        <p:spPr>
          <a:xfrm>
            <a:off x="1392095" y="329588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 X 2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80283-C1AD-4A93-9F79-608E800C88EF}"/>
              </a:ext>
            </a:extLst>
          </p:cNvPr>
          <p:cNvSpPr txBox="1"/>
          <p:nvPr/>
        </p:nvSpPr>
        <p:spPr>
          <a:xfrm>
            <a:off x="5269829" y="1352480"/>
            <a:ext cx="1728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Panel for closing </a:t>
            </a:r>
          </a:p>
          <a:p>
            <a:pPr algn="r"/>
            <a:r>
              <a:rPr lang="en-US" dirty="0"/>
              <a:t>zipper ends</a:t>
            </a:r>
          </a:p>
          <a:p>
            <a:pPr algn="r"/>
            <a:r>
              <a:rPr lang="en-US" dirty="0"/>
              <a:t>X 2</a:t>
            </a:r>
          </a:p>
          <a:p>
            <a:pPr algn="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286" y="558311"/>
            <a:ext cx="4940868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/>
              <a:t>3D Tote bag</a:t>
            </a:r>
            <a:r>
              <a:rPr lang="en-HK" sz="3200" dirty="0"/>
              <a:t> </a:t>
            </a:r>
            <a:br>
              <a:rPr lang="en-HK" sz="3200" dirty="0"/>
            </a:br>
            <a:r>
              <a:rPr lang="en-HK" sz="2700" b="0" dirty="0"/>
              <a:t>- patterns with seam allowance</a:t>
            </a:r>
            <a:endParaRPr lang="zh-HK" altLang="en-US" sz="2700" b="0" dirty="0"/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016525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6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45" y="219546"/>
            <a:ext cx="10667457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 smtClean="0"/>
              <a:t>Demonstration </a:t>
            </a:r>
            <a:br>
              <a:rPr lang="en-US" altLang="zh-HK" sz="4000" dirty="0" smtClean="0"/>
            </a:br>
            <a:r>
              <a:rPr lang="en-US" altLang="zh-HK" sz="4000" dirty="0" smtClean="0"/>
              <a:t>Videos</a:t>
            </a:r>
            <a:endParaRPr lang="zh-HK" alt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D5D9C3-28D8-4BC1-8EA1-B554E9FD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5" y="1654492"/>
            <a:ext cx="6189326" cy="477202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hlinkClick r:id="rId4"/>
              </a:rPr>
              <a:t>Construction of a 3D </a:t>
            </a:r>
            <a:r>
              <a:rPr lang="en-US" altLang="en-US" sz="2800" dirty="0">
                <a:hlinkClick r:id="rId4"/>
              </a:rPr>
              <a:t>tote bag</a:t>
            </a: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en-US" sz="2800" dirty="0" smtClean="0">
                <a:hlinkClick r:id="rId5"/>
              </a:rPr>
              <a:t>Attachment of adjustable </a:t>
            </a:r>
            <a:r>
              <a:rPr lang="en-US" altLang="en-US" sz="2800" dirty="0">
                <a:hlinkClick r:id="rId5"/>
              </a:rPr>
              <a:t>strap</a:t>
            </a:r>
            <a:endParaRPr lang="en-US" altLang="en-US" sz="2800" dirty="0"/>
          </a:p>
          <a:p>
            <a:pPr marL="0" indent="0">
              <a:buNone/>
            </a:pPr>
            <a:endParaRPr lang="en-HK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hlinkClick r:id="rId6"/>
              </a:rPr>
              <a:t>Attachment of ear </a:t>
            </a:r>
            <a:r>
              <a:rPr lang="en-US" sz="2800" dirty="0">
                <a:hlinkClick r:id="rId6"/>
              </a:rPr>
              <a:t>loops for adjustable strap</a:t>
            </a:r>
            <a:endParaRPr lang="en-US" sz="2800" dirty="0"/>
          </a:p>
          <a:p>
            <a:pPr marL="0" indent="0">
              <a:buNone/>
            </a:pPr>
            <a:endParaRPr lang="en-HK" dirty="0"/>
          </a:p>
          <a:p>
            <a:pPr marL="450850" indent="-450850">
              <a:buAutoNum type="arabicPeriod" startAt="4"/>
            </a:pPr>
            <a:r>
              <a:rPr lang="en-HK" sz="2800" dirty="0" smtClean="0">
                <a:hlinkClick r:id="rId7"/>
              </a:rPr>
              <a:t>Attachment of </a:t>
            </a:r>
            <a:r>
              <a:rPr lang="en-HK" sz="2800" dirty="0">
                <a:hlinkClick r:id="rId7"/>
              </a:rPr>
              <a:t>handle</a:t>
            </a:r>
            <a:endParaRPr lang="en-HK" sz="2800" dirty="0"/>
          </a:p>
          <a:p>
            <a:pPr marL="0" indent="0">
              <a:buNone/>
            </a:pPr>
            <a:endParaRPr lang="en-HK" sz="2800" dirty="0"/>
          </a:p>
          <a:p>
            <a:pPr marL="0" indent="0">
              <a:buNone/>
            </a:pPr>
            <a:endParaRPr lang="en-HK" sz="2800" dirty="0"/>
          </a:p>
          <a:p>
            <a:pPr marL="0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55859" y="6544829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7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304636"/>
            <a:ext cx="6441147" cy="13807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/>
              <a:t>Bucket bag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7" r="3557" b="16280"/>
          <a:stretch/>
        </p:blipFill>
        <p:spPr>
          <a:xfrm>
            <a:off x="2996045" y="2944906"/>
            <a:ext cx="4052455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8955859" y="6524266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owned and provided 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0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46682" y="532234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900" dirty="0"/>
              <a:t>Bucket bag</a:t>
            </a:r>
          </a:p>
          <a:p>
            <a:r>
              <a:rPr lang="en-HK" sz="2600" b="0" dirty="0"/>
              <a:t>- Patterns with seam</a:t>
            </a:r>
            <a:br>
              <a:rPr lang="en-HK" sz="2600" b="0" dirty="0"/>
            </a:br>
            <a:r>
              <a:rPr lang="en-HK" sz="2600" b="0" dirty="0"/>
              <a:t>allowance</a:t>
            </a:r>
            <a:endParaRPr lang="zh-HK" alt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917153" y="263848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9197788" y="1661107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10066974" y="129177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20cm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10151932" y="176304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  <a:endParaRPr lang="en-HK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6246607" y="1680955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970564" y="131239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18cm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466436" y="1680955"/>
            <a:ext cx="15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 with </a:t>
            </a:r>
          </a:p>
          <a:p>
            <a:r>
              <a:rPr lang="en-US" sz="1400" dirty="0"/>
              <a:t>Interlining </a:t>
            </a:r>
          </a:p>
          <a:p>
            <a:r>
              <a:rPr lang="en-US" sz="1400" dirty="0"/>
              <a:t>(no seam allowance)</a:t>
            </a:r>
            <a:endParaRPr lang="en-HK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88280-A67B-497C-867A-A08E8DF20D3A}"/>
              </a:ext>
            </a:extLst>
          </p:cNvPr>
          <p:cNvSpPr/>
          <p:nvPr/>
        </p:nvSpPr>
        <p:spPr>
          <a:xfrm>
            <a:off x="5207057" y="4490684"/>
            <a:ext cx="6846765" cy="2366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247EE7-B7E3-4EA5-A5BE-614076BAA260}"/>
              </a:ext>
            </a:extLst>
          </p:cNvPr>
          <p:cNvSpPr txBox="1"/>
          <p:nvPr/>
        </p:nvSpPr>
        <p:spPr>
          <a:xfrm>
            <a:off x="8511656" y="5350859"/>
            <a:ext cx="5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Bag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41EB5-A435-4582-95D8-32CA3D2BF25B}"/>
              </a:ext>
            </a:extLst>
          </p:cNvPr>
          <p:cNvSpPr txBox="1"/>
          <p:nvPr/>
        </p:nvSpPr>
        <p:spPr>
          <a:xfrm>
            <a:off x="8150980" y="4538895"/>
            <a:ext cx="95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cm</a:t>
            </a:r>
            <a:endParaRPr lang="en-H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04789E-3551-40C8-92C8-B82869B2A0BF}"/>
              </a:ext>
            </a:extLst>
          </p:cNvPr>
          <p:cNvSpPr txBox="1"/>
          <p:nvPr/>
        </p:nvSpPr>
        <p:spPr>
          <a:xfrm>
            <a:off x="5207057" y="5489358"/>
            <a:ext cx="82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 cm</a:t>
            </a:r>
            <a:endParaRPr lang="en-H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5C677-3BCF-4E53-8784-649880D995CD}"/>
              </a:ext>
            </a:extLst>
          </p:cNvPr>
          <p:cNvSpPr/>
          <p:nvPr/>
        </p:nvSpPr>
        <p:spPr>
          <a:xfrm>
            <a:off x="3340692" y="394780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D48C-1FFB-4134-B8D9-6D1AB7CB6C3D}"/>
              </a:ext>
            </a:extLst>
          </p:cNvPr>
          <p:cNvSpPr txBox="1"/>
          <p:nvPr/>
        </p:nvSpPr>
        <p:spPr>
          <a:xfrm>
            <a:off x="3318768" y="432431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  <a:endParaRPr lang="en-HK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27F85-2E3F-4B30-977A-B624F0671942}"/>
              </a:ext>
            </a:extLst>
          </p:cNvPr>
          <p:cNvSpPr txBox="1"/>
          <p:nvPr/>
        </p:nvSpPr>
        <p:spPr>
          <a:xfrm>
            <a:off x="3949794" y="395498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98C2A-110D-4306-B474-0EB8206EB5A3}"/>
              </a:ext>
            </a:extLst>
          </p:cNvPr>
          <p:cNvSpPr txBox="1"/>
          <p:nvPr/>
        </p:nvSpPr>
        <p:spPr>
          <a:xfrm>
            <a:off x="3001856" y="3100745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 loop X 2</a:t>
            </a:r>
            <a:endParaRPr lang="en-H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00BDF0-F9F2-4AF4-B8CC-0292FF070308}"/>
              </a:ext>
            </a:extLst>
          </p:cNvPr>
          <p:cNvSpPr/>
          <p:nvPr/>
        </p:nvSpPr>
        <p:spPr>
          <a:xfrm>
            <a:off x="3340692" y="3510428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0104AE-4206-42A3-89C6-5E7AA1110DC1}"/>
              </a:ext>
            </a:extLst>
          </p:cNvPr>
          <p:cNvSpPr/>
          <p:nvPr/>
        </p:nvSpPr>
        <p:spPr>
          <a:xfrm>
            <a:off x="6563641" y="4086510"/>
            <a:ext cx="5490181" cy="277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031D5-7056-44B8-9F63-490DF1CDDABA}"/>
              </a:ext>
            </a:extLst>
          </p:cNvPr>
          <p:cNvSpPr txBox="1"/>
          <p:nvPr/>
        </p:nvSpPr>
        <p:spPr>
          <a:xfrm>
            <a:off x="6507896" y="407992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3.2cm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7629-ED7C-4232-9128-795EFAD6ADF9}"/>
              </a:ext>
            </a:extLst>
          </p:cNvPr>
          <p:cNvSpPr txBox="1"/>
          <p:nvPr/>
        </p:nvSpPr>
        <p:spPr>
          <a:xfrm>
            <a:off x="10345980" y="409191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56cm</a:t>
            </a:r>
            <a:endParaRPr lang="en-H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460140-58D1-43C1-BFA5-97466F9650F3}"/>
              </a:ext>
            </a:extLst>
          </p:cNvPr>
          <p:cNvSpPr txBox="1"/>
          <p:nvPr/>
        </p:nvSpPr>
        <p:spPr>
          <a:xfrm>
            <a:off x="5563083" y="402901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Handle</a:t>
            </a:r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95B28-1A30-40CF-81D5-1739DF5014F5}"/>
              </a:ext>
            </a:extLst>
          </p:cNvPr>
          <p:cNvSpPr/>
          <p:nvPr/>
        </p:nvSpPr>
        <p:spPr>
          <a:xfrm>
            <a:off x="6537874" y="3687737"/>
            <a:ext cx="5515948" cy="277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94358-BBD0-46E9-B8A4-B3FDB647FBF8}"/>
              </a:ext>
            </a:extLst>
          </p:cNvPr>
          <p:cNvSpPr txBox="1"/>
          <p:nvPr/>
        </p:nvSpPr>
        <p:spPr>
          <a:xfrm>
            <a:off x="6507896" y="35349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  <a:endParaRPr lang="en-HK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CD699-1934-4E3D-997C-F8E13AA2D278}"/>
              </a:ext>
            </a:extLst>
          </p:cNvPr>
          <p:cNvSpPr txBox="1"/>
          <p:nvPr/>
        </p:nvSpPr>
        <p:spPr>
          <a:xfrm>
            <a:off x="10288272" y="335031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cm</a:t>
            </a:r>
            <a:endParaRPr lang="en-HK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7CCA-12AD-4588-B609-1E76A8B21F6F}"/>
              </a:ext>
            </a:extLst>
          </p:cNvPr>
          <p:cNvSpPr txBox="1"/>
          <p:nvPr/>
        </p:nvSpPr>
        <p:spPr>
          <a:xfrm>
            <a:off x="4767256" y="347949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Drawstring X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A834-B631-4082-AE83-EC9788B3EE57}"/>
              </a:ext>
            </a:extLst>
          </p:cNvPr>
          <p:cNvSpPr/>
          <p:nvPr/>
        </p:nvSpPr>
        <p:spPr>
          <a:xfrm>
            <a:off x="6537874" y="3365285"/>
            <a:ext cx="5515948" cy="27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8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272</Words>
  <Application>Microsoft Office PowerPoint</Application>
  <PresentationFormat>寬螢幕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Bags (Construction)</vt:lpstr>
      <vt:lpstr>Tote bag</vt:lpstr>
      <vt:lpstr>Tote bag - patterns with seam allowance</vt:lpstr>
      <vt:lpstr>Demonstration  video</vt:lpstr>
      <vt:lpstr>3D Tote bag</vt:lpstr>
      <vt:lpstr>3D Tote bag  - patterns with seam allowance</vt:lpstr>
      <vt:lpstr>Demonstration  Videos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Fashion Design Realization</dc:title>
  <dc:creator>Travis Li Wang Hei</dc:creator>
  <cp:lastModifiedBy>POON, Suk-mei Cindy</cp:lastModifiedBy>
  <cp:revision>91</cp:revision>
  <dcterms:created xsi:type="dcterms:W3CDTF">2020-08-19T18:06:04Z</dcterms:created>
  <dcterms:modified xsi:type="dcterms:W3CDTF">2023-03-28T06:17:18Z</dcterms:modified>
</cp:coreProperties>
</file>