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5"/>
  </p:notesMasterIdLst>
  <p:sldIdLst>
    <p:sldId id="257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2" r:id="rId23"/>
    <p:sldId id="423" r:id="rId24"/>
    <p:sldId id="395" r:id="rId25"/>
    <p:sldId id="396" r:id="rId26"/>
    <p:sldId id="399" r:id="rId27"/>
    <p:sldId id="397" r:id="rId28"/>
    <p:sldId id="424" r:id="rId29"/>
    <p:sldId id="426" r:id="rId30"/>
    <p:sldId id="425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2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597"/>
  </p:normalViewPr>
  <p:slideViewPr>
    <p:cSldViewPr snapToGrid="0" snapToObjects="1">
      <p:cViewPr varScale="1">
        <p:scale>
          <a:sx n="65" d="100"/>
          <a:sy n="6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9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A5%B3%E8%A3%9D%E4%B8%8A%E8%BA%AB%E7%B4%99%E6%A8%A3%EF%BC%88%E4%BA%8C%EF%BC%89/1_xoya9jme/295650742" TargetMode="External"/><Relationship Id="rId2" Type="http://schemas.openxmlformats.org/officeDocument/2006/relationships/hyperlink" Target="https://emm.edcity.hk/media/%E7%B4%99%E6%A8%A3%E5%8F%8A%E8%A1%A3%E6%9C%8D%E8%A3%BD%E4%BD%9C%E2%94%80%E2%94%80%E5%A5%B3%E8%A3%9D%E4%B8%8A%E8%BA%AB%E7%B4%99%E6%A8%A3%EF%BC%88%E4%B8%80%EF%BC%89/1_pwy3y1td/2956507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mm.edcity.hk/media/%E7%B4%99%E6%A8%A3%E5%8F%8A%E8%A1%A3%E6%9C%8D%E8%A3%BD%E4%BD%9C%E2%94%80%E2%94%80%E7%94%B7%E8%A3%9D%E4%B8%8A%E8%BA%AB%E7%B4%99%E6%A8%A3/1_30cky9xq/29565074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201" y="1793186"/>
            <a:ext cx="8665036" cy="33600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basic </a:t>
            </a:r>
            <a:r>
              <a:rPr lang="en-US" sz="4400" dirty="0">
                <a:solidFill>
                  <a:schemeClr val="bg1"/>
                </a:solidFill>
              </a:rPr>
              <a:t>block OF Bodice</a:t>
            </a:r>
            <a:endParaRPr lang="en-H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-42863"/>
            <a:ext cx="6515100" cy="69437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B7F2958-FF45-413E-97FE-55774F54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4" y="1165994"/>
            <a:ext cx="5372641" cy="6011880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From (15) to (5)</a:t>
            </a:r>
            <a:r>
              <a:rPr lang="en-US" altLang="zh-HK" sz="2400" b="0" u="sng" cap="none" dirty="0"/>
              <a:t/>
            </a:r>
            <a:br>
              <a:rPr lang="en-US" altLang="zh-HK" sz="2400" b="0" u="sng" cap="none" dirty="0"/>
            </a:br>
            <a:r>
              <a:rPr lang="en-US" altLang="zh-HK" sz="2400" b="0" cap="none" dirty="0"/>
              <a:t>=6cm for </a:t>
            </a:r>
            <a:r>
              <a:rPr lang="en-US" altLang="zh-HK" sz="2400" b="0" cap="none" dirty="0">
                <a:solidFill>
                  <a:srgbClr val="FF0000"/>
                </a:solidFill>
              </a:rPr>
              <a:t>all size</a:t>
            </a:r>
            <a:r>
              <a:rPr lang="en-US" altLang="zh-HK" sz="2400" b="0" cap="none" dirty="0"/>
              <a:t>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up from </a:t>
            </a:r>
            <a:r>
              <a:rPr lang="en-US" altLang="zh-HK" sz="2400" cap="none" dirty="0"/>
              <a:t>(15)</a:t>
            </a:r>
            <a:r>
              <a:rPr lang="en-US" altLang="zh-HK" sz="2400" b="0" cap="none" dirty="0"/>
              <a:t> to </a:t>
            </a:r>
            <a:r>
              <a:rPr lang="en-US" altLang="zh-HK" sz="2400" cap="none" dirty="0"/>
              <a:t>(16)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(16) </a:t>
            </a:r>
            <a:r>
              <a:rPr lang="en-US" altLang="zh-HK" sz="2400" b="0" cap="none" dirty="0"/>
              <a:t>above nape line </a:t>
            </a:r>
            <a:br>
              <a:rPr lang="en-US" altLang="zh-HK" sz="2400" b="0" cap="none" dirty="0"/>
            </a:br>
            <a:r>
              <a:rPr lang="en-US" altLang="zh-HK" sz="2400" cap="none" dirty="0"/>
              <a:t>(0)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(7)</a:t>
            </a:r>
            <a:r>
              <a:rPr lang="en-US" altLang="zh-HK" sz="2400" b="0" cap="none" dirty="0"/>
              <a:t>=Front Neck Point Height (2.3cm)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From (21) to (7)</a:t>
            </a:r>
            <a:r>
              <a:rPr lang="en-US" altLang="zh-HK" sz="2400" b="0" u="sng" cap="none" dirty="0"/>
              <a:t/>
            </a:r>
            <a:br>
              <a:rPr lang="en-US" altLang="zh-HK" sz="2400" b="0" u="sng" cap="none" dirty="0"/>
            </a:br>
            <a:r>
              <a:rPr lang="en-US" altLang="zh-HK" sz="2400" b="0" cap="none" dirty="0"/>
              <a:t>=Front Neck Point Height (2.3cm)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across from </a:t>
            </a:r>
            <a:r>
              <a:rPr lang="en-US" altLang="zh-HK" sz="2400" cap="none" dirty="0"/>
              <a:t>(21)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    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     </a:t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sp>
        <p:nvSpPr>
          <p:cNvPr id="6" name="箭號: 向左 4">
            <a:extLst>
              <a:ext uri="{FF2B5EF4-FFF2-40B4-BE49-F238E27FC236}">
                <a16:creationId xmlns:a16="http://schemas.microsoft.com/office/drawing/2014/main" id="{CCAD6CCD-9FC2-4545-B039-DD3168C3E318}"/>
              </a:ext>
            </a:extLst>
          </p:cNvPr>
          <p:cNvSpPr/>
          <p:nvPr/>
        </p:nvSpPr>
        <p:spPr>
          <a:xfrm>
            <a:off x="7626683" y="4171934"/>
            <a:ext cx="521565" cy="268503"/>
          </a:xfrm>
          <a:prstGeom prst="leftArrow">
            <a:avLst>
              <a:gd name="adj1" fmla="val 4366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箭號: 向左 4">
            <a:extLst>
              <a:ext uri="{FF2B5EF4-FFF2-40B4-BE49-F238E27FC236}">
                <a16:creationId xmlns:a16="http://schemas.microsoft.com/office/drawing/2014/main" id="{CCAD6CCD-9FC2-4545-B039-DD3168C3E318}"/>
              </a:ext>
            </a:extLst>
          </p:cNvPr>
          <p:cNvSpPr/>
          <p:nvPr/>
        </p:nvSpPr>
        <p:spPr>
          <a:xfrm rot="5400000">
            <a:off x="7621673" y="400140"/>
            <a:ext cx="531586" cy="208626"/>
          </a:xfrm>
          <a:prstGeom prst="leftArrow">
            <a:avLst>
              <a:gd name="adj1" fmla="val 43669"/>
              <a:gd name="adj2" fmla="val 47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58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95" y="0"/>
            <a:ext cx="6003206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B792F9-1FE2-4645-B398-56533E8B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64" y="1209369"/>
            <a:ext cx="5272094" cy="3102660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(17)</a:t>
            </a:r>
            <a:r>
              <a:rPr lang="en-US" altLang="zh-HK" sz="2400" b="0" cap="none" dirty="0"/>
              <a:t> is 5cm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below line </a:t>
            </a:r>
            <a:r>
              <a:rPr lang="en-US" altLang="zh-HK" sz="2400" cap="none" dirty="0"/>
              <a:t>(0)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(7).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From (18) to (16)</a:t>
            </a:r>
            <a:r>
              <a:rPr lang="en-US" altLang="zh-HK" sz="2400" b="0" u="sng" cap="none" dirty="0"/>
              <a:t/>
            </a:r>
            <a:br>
              <a:rPr lang="en-US" altLang="zh-HK" sz="2400" b="0" u="sng" cap="none" dirty="0"/>
            </a:br>
            <a:r>
              <a:rPr lang="en-US" altLang="zh-HK" sz="2400" b="0" cap="none" dirty="0"/>
              <a:t>=</a:t>
            </a:r>
            <a:r>
              <a:rPr lang="en-US" altLang="zh-HK" sz="2400" cap="none" dirty="0"/>
              <a:t>(9)</a:t>
            </a:r>
            <a:r>
              <a:rPr lang="en-US" altLang="zh-HK" sz="2400" b="0" cap="none" dirty="0"/>
              <a:t> to </a:t>
            </a:r>
            <a:r>
              <a:rPr lang="en-US" altLang="zh-HK" sz="2400" cap="none" dirty="0"/>
              <a:t>(11)</a:t>
            </a:r>
            <a:r>
              <a:rPr lang="en-US" altLang="zh-HK" sz="2400" b="0" cap="none" dirty="0"/>
              <a:t> minus 0.3cm, measure from pitch </a:t>
            </a:r>
            <a:r>
              <a:rPr lang="en-US" altLang="zh-HK" sz="2400" b="0" cap="none" dirty="0" smtClean="0"/>
              <a:t>(</a:t>
            </a:r>
            <a:r>
              <a:rPr lang="en-US" altLang="zh-HK" sz="2400" b="0" cap="none" dirty="0"/>
              <a:t>front shoulder line)</a:t>
            </a:r>
            <a:endParaRPr lang="zh-HK" altLang="en-US" sz="2400" b="0" cap="none" dirty="0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CCAD6CCD-9FC2-4545-B039-DD3168C3E318}"/>
              </a:ext>
            </a:extLst>
          </p:cNvPr>
          <p:cNvSpPr/>
          <p:nvPr/>
        </p:nvSpPr>
        <p:spPr>
          <a:xfrm rot="16200000">
            <a:off x="7862355" y="1013974"/>
            <a:ext cx="646321" cy="194495"/>
          </a:xfrm>
          <a:prstGeom prst="leftArrow">
            <a:avLst>
              <a:gd name="adj1" fmla="val 4366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984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35" y="-75682"/>
            <a:ext cx="6581775" cy="69151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E54692-1040-4781-B2C4-54AF3701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3" y="1364904"/>
            <a:ext cx="4270029" cy="3168869"/>
          </a:xfrm>
        </p:spPr>
        <p:txBody>
          <a:bodyPr>
            <a:noAutofit/>
          </a:bodyPr>
          <a:lstStyle/>
          <a:p>
            <a:r>
              <a:rPr lang="en-US" altLang="zh-HK" sz="2400" b="0" cap="none" dirty="0"/>
              <a:t>Front pitch is 5cm for </a:t>
            </a:r>
            <a:r>
              <a:rPr lang="en-US" altLang="zh-HK" sz="2400" b="0" cap="none" dirty="0">
                <a:solidFill>
                  <a:srgbClr val="FF0000"/>
                </a:solidFill>
              </a:rPr>
              <a:t>all size</a:t>
            </a:r>
            <a:r>
              <a:rPr lang="en-US" altLang="zh-HK" sz="2400" b="0" cap="none" dirty="0"/>
              <a:t>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Connect </a:t>
            </a:r>
            <a:r>
              <a:rPr lang="en-US" altLang="zh-HK" sz="2400" cap="none" dirty="0"/>
              <a:t>(18)</a:t>
            </a:r>
            <a:r>
              <a:rPr lang="en-US" altLang="zh-HK" sz="2400" b="0" cap="none" dirty="0"/>
              <a:t> to front pitch.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(19)</a:t>
            </a:r>
            <a:r>
              <a:rPr lang="en-US" altLang="zh-HK" sz="2400" b="0" cap="none" dirty="0"/>
              <a:t> is midway between </a:t>
            </a:r>
            <a:r>
              <a:rPr lang="en-US" altLang="zh-HK" sz="2400" cap="none" dirty="0"/>
              <a:t>(18)</a:t>
            </a:r>
            <a:r>
              <a:rPr lang="en-US" altLang="zh-HK" sz="2400" b="0" cap="none" dirty="0"/>
              <a:t> and front pitch.</a:t>
            </a:r>
            <a:endParaRPr lang="zh-HK" altLang="en-US" sz="2400" b="0" cap="none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2FC0CF5C-D616-44AD-A5E4-3FFC3680A847}"/>
              </a:ext>
            </a:extLst>
          </p:cNvPr>
          <p:cNvSpPr/>
          <p:nvPr/>
        </p:nvSpPr>
        <p:spPr>
          <a:xfrm rot="16200000">
            <a:off x="7739603" y="3286362"/>
            <a:ext cx="453783" cy="2393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137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53" y="61256"/>
            <a:ext cx="6603712" cy="67967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791157-B866-49B8-9972-E382E42B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6" y="1813179"/>
            <a:ext cx="4870747" cy="3292897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(20)</a:t>
            </a:r>
            <a:r>
              <a:rPr lang="en-US" altLang="zh-HK" sz="2400" b="0" cap="none" dirty="0"/>
              <a:t> is approximately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2 cm from </a:t>
            </a:r>
            <a:r>
              <a:rPr lang="en-US" altLang="zh-HK" sz="2400" cap="none" dirty="0"/>
              <a:t>(5)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Hollowing 1 cm at </a:t>
            </a:r>
            <a:r>
              <a:rPr lang="en-US" altLang="zh-HK" sz="2400" cap="none" dirty="0"/>
              <a:t>(19)</a:t>
            </a:r>
            <a:r>
              <a:rPr lang="en-US" altLang="zh-HK" sz="2400" b="0" cap="none" dirty="0"/>
              <a:t>,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Draw the front </a:t>
            </a:r>
            <a:r>
              <a:rPr lang="en-US" altLang="zh-HK" sz="2400" b="0" cap="none" dirty="0" err="1"/>
              <a:t>scye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(18)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(20)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(12)</a:t>
            </a:r>
            <a:r>
              <a:rPr lang="en-US" altLang="zh-HK" sz="2400" b="0" cap="none" dirty="0"/>
              <a:t>,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04DC8A34-1715-4CA1-AD89-4BCF638391E3}"/>
              </a:ext>
            </a:extLst>
          </p:cNvPr>
          <p:cNvSpPr/>
          <p:nvPr/>
        </p:nvSpPr>
        <p:spPr>
          <a:xfrm rot="18060493" flipH="1">
            <a:off x="8697921" y="2557450"/>
            <a:ext cx="75411" cy="43500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28A211C-DB8F-4907-A7F9-CD86D19A0F84}"/>
              </a:ext>
            </a:extLst>
          </p:cNvPr>
          <p:cNvSpPr/>
          <p:nvPr/>
        </p:nvSpPr>
        <p:spPr>
          <a:xfrm rot="18925970">
            <a:off x="8268329" y="3971834"/>
            <a:ext cx="496407" cy="971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Down Arrow 5"/>
          <p:cNvSpPr/>
          <p:nvPr/>
        </p:nvSpPr>
        <p:spPr>
          <a:xfrm>
            <a:off x="9014375" y="855992"/>
            <a:ext cx="45719" cy="515608"/>
          </a:xfrm>
          <a:prstGeom prst="downArrow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464" y="382621"/>
            <a:ext cx="12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Right angle</a:t>
            </a:r>
          </a:p>
        </p:txBody>
      </p:sp>
    </p:spTree>
    <p:extLst>
      <p:ext uri="{BB962C8B-B14F-4D97-AF65-F5344CB8AC3E}">
        <p14:creationId xmlns:p14="http://schemas.microsoft.com/office/powerpoint/2010/main" val="339474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54" y="-129441"/>
            <a:ext cx="6629400" cy="6962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06F7C7-489B-477A-B0E9-02AC779F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2" y="1854542"/>
            <a:ext cx="5062703" cy="4783698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From (22) to (21)</a:t>
            </a:r>
            <a:br>
              <a:rPr lang="en-US" altLang="zh-HK" sz="2400" cap="none" dirty="0"/>
            </a:br>
            <a:r>
              <a:rPr lang="en-US" altLang="zh-HK" sz="2400" b="0" cap="none" dirty="0"/>
              <a:t>= Front Neck Width (6.1cm)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From (23) to (21)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=Front Neck Depth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(7cm</a:t>
            </a:r>
            <a:r>
              <a:rPr lang="en-US" altLang="zh-TW" sz="2400" b="0" cap="none" dirty="0"/>
              <a:t>)</a:t>
            </a:r>
            <a:r>
              <a:rPr lang="en-US" altLang="zh-HK" sz="2400" b="0" cap="none" dirty="0"/>
              <a:t>, connect </a:t>
            </a:r>
            <a:r>
              <a:rPr lang="en-US" altLang="zh-HK" sz="2400" cap="none" dirty="0"/>
              <a:t>(</a:t>
            </a:r>
            <a:r>
              <a:rPr lang="en-US" altLang="zh-TW" sz="2400" cap="none" dirty="0"/>
              <a:t>22)</a:t>
            </a:r>
            <a:r>
              <a:rPr lang="en-US" altLang="zh-TW" sz="2400" b="0" cap="none" dirty="0"/>
              <a:t>-</a:t>
            </a:r>
            <a:r>
              <a:rPr lang="en-US" altLang="zh-TW" sz="2400" cap="none" dirty="0"/>
              <a:t>(23)</a:t>
            </a:r>
            <a:r>
              <a:rPr lang="en-US" altLang="zh-TW" sz="2400" b="0" cap="none" dirty="0"/>
              <a:t>.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b="0" cap="none" dirty="0"/>
              <a:t>Hollowing </a:t>
            </a:r>
            <a:r>
              <a:rPr lang="en-US" altLang="zh-TW" sz="2400" b="0" cap="none" dirty="0" smtClean="0"/>
              <a:t>approximately </a:t>
            </a:r>
            <a:r>
              <a:rPr lang="en-US" altLang="zh-TW" sz="2400" b="0" cap="none" dirty="0"/>
              <a:t>2cm at (24)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>.</a:t>
            </a:r>
            <a:br>
              <a:rPr lang="en-US" altLang="zh-TW" sz="2400" b="0" cap="none" dirty="0"/>
            </a:br>
            <a:r>
              <a:rPr lang="en-US" altLang="zh-TW" sz="2400" b="0" cap="none" dirty="0"/>
              <a:t>Draw the front neck</a:t>
            </a:r>
            <a:br>
              <a:rPr lang="en-US" altLang="zh-TW" sz="2400" b="0" cap="none" dirty="0"/>
            </a:br>
            <a:r>
              <a:rPr lang="en-US" altLang="zh-TW" sz="2400" cap="none" dirty="0"/>
              <a:t>(22)</a:t>
            </a:r>
            <a:r>
              <a:rPr lang="en-US" altLang="zh-TW" sz="2400" b="0" cap="none" dirty="0"/>
              <a:t>-</a:t>
            </a:r>
            <a:r>
              <a:rPr lang="en-US" altLang="zh-TW" sz="2400" cap="none" dirty="0"/>
              <a:t>(23)</a:t>
            </a:r>
            <a:r>
              <a:rPr lang="en-US" altLang="zh-TW" sz="2400" b="0" cap="none" dirty="0"/>
              <a:t> </a:t>
            </a:r>
            <a:r>
              <a:rPr lang="en-US" altLang="zh-TW" sz="2400" b="0" cap="none" dirty="0" smtClean="0"/>
              <a:t> in a </a:t>
            </a:r>
            <a:r>
              <a:rPr lang="en-US" altLang="zh-TW" sz="2400" b="0" cap="none" dirty="0"/>
              <a:t>curve line.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2448161" flipH="1">
            <a:off x="6929801" y="1246104"/>
            <a:ext cx="505215" cy="472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913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0282E-2C22-4534-B40F-AC48ACE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21" y="1993981"/>
            <a:ext cx="4284216" cy="3602158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(25)</a:t>
            </a:r>
            <a:r>
              <a:rPr lang="en-US" altLang="zh-HK" sz="2400" b="0" cap="none" dirty="0"/>
              <a:t> is midway between </a:t>
            </a:r>
            <a:r>
              <a:rPr lang="en-US" altLang="zh-HK" sz="2400" cap="none" dirty="0"/>
              <a:t>(5)-(6)</a:t>
            </a:r>
            <a:r>
              <a:rPr lang="en-US" altLang="zh-HK" sz="2400" b="0" cap="none" dirty="0"/>
              <a:t>,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down from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25)</a:t>
            </a:r>
            <a:r>
              <a:rPr lang="en-US" altLang="zh-HK" sz="2400" b="0" cap="none" dirty="0"/>
              <a:t> to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B</a:t>
            </a:r>
            <a:r>
              <a:rPr lang="en-US" altLang="zh-TW" sz="2400" cap="none" dirty="0"/>
              <a:t>).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From </a:t>
            </a:r>
            <a:r>
              <a:rPr lang="en-US" altLang="zh-HK" sz="2400" cap="none" dirty="0"/>
              <a:t>(26)</a:t>
            </a:r>
            <a:r>
              <a:rPr lang="en-US" altLang="zh-HK" sz="2400" b="0" cap="none" dirty="0"/>
              <a:t> to </a:t>
            </a:r>
            <a:r>
              <a:rPr lang="en-US" altLang="zh-HK" sz="2400" cap="none" dirty="0"/>
              <a:t>(22)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=Neck to bust measure from </a:t>
            </a:r>
            <a:r>
              <a:rPr lang="en-US" altLang="zh-HK" sz="2400" cap="none" dirty="0"/>
              <a:t>(22)</a:t>
            </a:r>
            <a:r>
              <a:rPr lang="en-US" altLang="zh-HK" sz="2400" b="0" cap="none" dirty="0"/>
              <a:t>,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on to line </a:t>
            </a:r>
            <a:r>
              <a:rPr lang="en-US" altLang="zh-HK" sz="2400" cap="none" dirty="0"/>
              <a:t>(25)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(B)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123825"/>
            <a:ext cx="66770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279" y="0"/>
            <a:ext cx="7174523" cy="685800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B610282E-2C22-4534-B40F-AC48ACE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6" y="2339267"/>
            <a:ext cx="4593978" cy="1799575"/>
          </a:xfrm>
        </p:spPr>
        <p:txBody>
          <a:bodyPr>
            <a:normAutofit/>
          </a:bodyPr>
          <a:lstStyle/>
          <a:p>
            <a:r>
              <a:rPr lang="en-US" altLang="zh-HK" sz="2400" b="0" cap="none" dirty="0"/>
              <a:t>Join the front bust </a:t>
            </a:r>
            <a:r>
              <a:rPr lang="en-US" altLang="zh-HK" sz="2400" b="0" cap="none" dirty="0" smtClean="0"/>
              <a:t>dart.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33366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0"/>
            <a:ext cx="658368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53DC86-69A2-4D68-9611-FD55CA5F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2" y="1533832"/>
            <a:ext cx="4498900" cy="3442311"/>
          </a:xfrm>
        </p:spPr>
        <p:txBody>
          <a:bodyPr>
            <a:noAutofit/>
          </a:bodyPr>
          <a:lstStyle/>
          <a:p>
            <a:r>
              <a:rPr lang="en-US" altLang="zh-HK" sz="2400" b="0" cap="none" dirty="0"/>
              <a:t>Find the midway point of the half back line </a:t>
            </a:r>
            <a:r>
              <a:rPr lang="en-US" altLang="zh-HK" sz="2400" cap="none" dirty="0"/>
              <a:t>(3)</a:t>
            </a:r>
            <a:r>
              <a:rPr lang="en-US" altLang="zh-HK" sz="2400" b="0" cap="none" dirty="0"/>
              <a:t>. </a:t>
            </a:r>
            <a:r>
              <a:rPr lang="en-US" altLang="zh-HK" sz="2400" cap="none" dirty="0"/>
              <a:t>(27) </a:t>
            </a:r>
            <a:r>
              <a:rPr lang="en-US" altLang="zh-HK" sz="2400" b="0" cap="none" dirty="0"/>
              <a:t>is 2 cm toward the </a:t>
            </a:r>
            <a:r>
              <a:rPr lang="en-US" altLang="zh-HK" sz="2400" b="0" cap="none" dirty="0" err="1"/>
              <a:t>scye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down from </a:t>
            </a:r>
            <a:r>
              <a:rPr lang="en-US" altLang="zh-HK" sz="2400" cap="none" dirty="0"/>
              <a:t>(27)</a:t>
            </a:r>
            <a:r>
              <a:rPr lang="en-US" altLang="zh-HK" sz="2400" b="0" cap="none" dirty="0"/>
              <a:t> to </a:t>
            </a:r>
            <a:r>
              <a:rPr lang="en-US" altLang="zh-HK" sz="2400" cap="none" dirty="0"/>
              <a:t>(A)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5400000" flipH="1">
            <a:off x="11589236" y="2486900"/>
            <a:ext cx="396735" cy="1566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flipH="1">
            <a:off x="10715954" y="2280872"/>
            <a:ext cx="621488" cy="1719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592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238" y="19905"/>
            <a:ext cx="7104762" cy="683809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52545AA-695A-4CA8-AE69-0898AE28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2" y="1429789"/>
            <a:ext cx="4525895" cy="3286142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From (28</a:t>
            </a:r>
            <a:r>
              <a:rPr lang="en-US" altLang="zh-HK" sz="2400" cap="none" dirty="0" smtClean="0"/>
              <a:t>) to (9</a:t>
            </a:r>
            <a:r>
              <a:rPr lang="en-US" altLang="zh-HK" sz="2400" cap="none" dirty="0"/>
              <a:t>)</a:t>
            </a:r>
            <a:r>
              <a:rPr lang="en-US" altLang="zh-HK" sz="2400" b="0" u="sng" cap="none" dirty="0"/>
              <a:t/>
            </a:r>
            <a:br>
              <a:rPr lang="en-US" altLang="zh-HK" sz="2400" b="0" u="sng" cap="none" dirty="0"/>
            </a:br>
            <a:r>
              <a:rPr lang="en-US" altLang="zh-HK" sz="2400" b="0" cap="none" dirty="0"/>
              <a:t>=Approximately 6cm.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From </a:t>
            </a:r>
            <a:r>
              <a:rPr lang="en-US" altLang="zh-HK" sz="2400" cap="none" dirty="0"/>
              <a:t>(28)</a:t>
            </a:r>
            <a:r>
              <a:rPr lang="en-US" altLang="zh-HK" sz="2400" b="0" cap="none" dirty="0"/>
              <a:t>, make a small dart of 0.3CM.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Connect the dart at </a:t>
            </a:r>
            <a:r>
              <a:rPr lang="en-US" altLang="zh-HK" sz="2400" cap="none" dirty="0"/>
              <a:t>(27)</a:t>
            </a:r>
            <a:r>
              <a:rPr lang="en-US" altLang="zh-HK" sz="2400" b="0" cap="none" dirty="0"/>
              <a:t>.</a:t>
            </a:r>
            <a:br>
              <a:rPr lang="en-US" altLang="zh-HK" sz="2400" b="0" cap="none" dirty="0"/>
            </a:br>
            <a:endParaRPr lang="zh-HK" altLang="en-US" sz="2400" b="0" cap="none" dirty="0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15560089" flipH="1">
            <a:off x="9627620" y="318823"/>
            <a:ext cx="638952" cy="2658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554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57" y="248476"/>
            <a:ext cx="6457143" cy="660952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3C7345-6D8C-4983-8AB9-0EAF037B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52" y="1268363"/>
            <a:ext cx="4409754" cy="4208564"/>
          </a:xfrm>
        </p:spPr>
        <p:txBody>
          <a:bodyPr>
            <a:noAutofit/>
          </a:bodyPr>
          <a:lstStyle/>
          <a:p>
            <a:r>
              <a:rPr lang="en-US" altLang="zh-HK" sz="2400" b="0" cap="none" dirty="0"/>
              <a:t>Mark 2.5cm at each side of </a:t>
            </a:r>
            <a:r>
              <a:rPr lang="en-US" altLang="zh-HK" sz="2400" cap="none" dirty="0"/>
              <a:t>(A</a:t>
            </a:r>
            <a:r>
              <a:rPr lang="en-US" altLang="zh-HK" sz="2400" cap="none" dirty="0" smtClean="0"/>
              <a:t>)</a:t>
            </a:r>
            <a:r>
              <a:rPr lang="en-US" altLang="zh-HK" sz="2400" b="0" cap="none" dirty="0" smtClean="0"/>
              <a:t>, and </a:t>
            </a:r>
            <a:r>
              <a:rPr lang="en-US" altLang="zh-HK" sz="2400" b="0" cap="none" dirty="0"/>
              <a:t>draw 2 vertical lines.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cap="none" dirty="0"/>
              <a:t>(C) </a:t>
            </a:r>
            <a:r>
              <a:rPr lang="en-US" altLang="zh-HK" sz="2400" b="0" cap="none" dirty="0"/>
              <a:t>&amp; </a:t>
            </a:r>
            <a:r>
              <a:rPr lang="en-US" altLang="zh-HK" sz="2400" cap="none" dirty="0"/>
              <a:t>(D) </a:t>
            </a:r>
            <a:r>
              <a:rPr lang="en-US" altLang="zh-HK" sz="2400" b="0" cap="none" dirty="0"/>
              <a:t>are 0.4cm below waistline.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Connect </a:t>
            </a:r>
            <a:r>
              <a:rPr lang="en-US" altLang="zh-HK" sz="2400" cap="none" dirty="0"/>
              <a:t>(C)</a:t>
            </a:r>
            <a:r>
              <a:rPr lang="en-US" altLang="zh-HK" sz="2400" b="0" cap="none" dirty="0"/>
              <a:t> &amp; </a:t>
            </a:r>
            <a:r>
              <a:rPr lang="en-US" altLang="zh-HK" sz="2400" cap="none" dirty="0"/>
              <a:t>(D) </a:t>
            </a:r>
            <a:r>
              <a:rPr lang="en-US" altLang="zh-HK" sz="2400" b="0" cap="none" dirty="0"/>
              <a:t>to </a:t>
            </a:r>
            <a:r>
              <a:rPr lang="en-US" altLang="zh-HK" sz="2400" cap="none" dirty="0"/>
              <a:t>(27</a:t>
            </a:r>
            <a:r>
              <a:rPr lang="en-US" altLang="zh-HK" sz="2400" b="0" cap="none" dirty="0"/>
              <a:t>).</a:t>
            </a:r>
            <a:endParaRPr lang="zh-HK" altLang="en-US" sz="2400" b="0" cap="none" dirty="0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E71E8B4C-5E40-4455-ABD5-B22A8B8B80DE}"/>
              </a:ext>
            </a:extLst>
          </p:cNvPr>
          <p:cNvSpPr/>
          <p:nvPr/>
        </p:nvSpPr>
        <p:spPr>
          <a:xfrm rot="16200000">
            <a:off x="9527650" y="6465290"/>
            <a:ext cx="399495" cy="15164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879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0283" y="1750985"/>
            <a:ext cx="8205784" cy="868401"/>
          </a:xfrm>
        </p:spPr>
        <p:txBody>
          <a:bodyPr anchor="b">
            <a:noAutofit/>
          </a:bodyPr>
          <a:lstStyle/>
          <a:p>
            <a:r>
              <a:rPr lang="en-US" sz="3600" spc="700" dirty="0"/>
              <a:t>Ladies </a:t>
            </a:r>
            <a:br>
              <a:rPr lang="en-US" sz="3600" spc="700" dirty="0"/>
            </a:br>
            <a:r>
              <a:rPr lang="en-US" sz="3600" spc="700" dirty="0"/>
              <a:t>Bodice</a:t>
            </a:r>
            <a:endParaRPr lang="en-HK" sz="3600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C4035E0-3102-49DF-A8C1-1E720033F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3" t="27616" r="38486" b="8730"/>
          <a:stretch/>
        </p:blipFill>
        <p:spPr>
          <a:xfrm rot="16200000">
            <a:off x="2792587" y="2570887"/>
            <a:ext cx="3881555" cy="4733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E07E9-B840-45CB-804F-A8954D49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C20284-0FDF-48C7-8D08-A4814795A4A5}"/>
              </a:ext>
            </a:extLst>
          </p:cNvPr>
          <p:cNvSpPr/>
          <p:nvPr/>
        </p:nvSpPr>
        <p:spPr>
          <a:xfrm>
            <a:off x="9965183" y="6545008"/>
            <a:ext cx="165141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smtClean="0">
                <a:solidFill>
                  <a:schemeClr val="bg1"/>
                </a:solidFill>
              </a:rPr>
              <a:t>Photo(s) </a:t>
            </a:r>
            <a:r>
              <a:rPr lang="en-US" sz="800" i="1" dirty="0">
                <a:solidFill>
                  <a:schemeClr val="bg1"/>
                </a:solidFill>
              </a:rPr>
              <a:t>is/are </a:t>
            </a:r>
            <a:r>
              <a:rPr lang="en-US" sz="800" i="1" dirty="0" smtClean="0">
                <a:solidFill>
                  <a:schemeClr val="bg1"/>
                </a:solidFill>
              </a:rPr>
              <a:t>provided </a:t>
            </a:r>
            <a:r>
              <a:rPr lang="en-US" sz="800" i="1" dirty="0">
                <a:solidFill>
                  <a:schemeClr val="bg1"/>
                </a:solidFill>
              </a:rPr>
              <a:t>by HKDI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80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72" y="334191"/>
            <a:ext cx="7371428" cy="652380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398BD8E-D292-47CB-9630-1D037EED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2245778"/>
            <a:ext cx="4511478" cy="2137838"/>
          </a:xfrm>
        </p:spPr>
        <p:txBody>
          <a:bodyPr>
            <a:noAutofit/>
          </a:bodyPr>
          <a:lstStyle/>
          <a:p>
            <a:r>
              <a:rPr lang="en-US" altLang="zh-HK" sz="2400" b="0" cap="none" dirty="0"/>
              <a:t>Mark 2 cm each side of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13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Draw back waist </a:t>
            </a:r>
            <a:br>
              <a:rPr lang="en-US" altLang="zh-HK" sz="2400" b="0" cap="none" dirty="0"/>
            </a:br>
            <a:r>
              <a:rPr lang="en-US" altLang="zh-TW" sz="2400" cap="none" dirty="0"/>
              <a:t>(</a:t>
            </a:r>
            <a:r>
              <a:rPr lang="en-US" altLang="zh-HK" sz="2400" cap="none" dirty="0"/>
              <a:t>2)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(C)</a:t>
            </a:r>
            <a:r>
              <a:rPr lang="en-US" altLang="zh-HK" sz="2400" b="0" cap="none" dirty="0"/>
              <a:t> and </a:t>
            </a:r>
            <a:r>
              <a:rPr lang="en-US" altLang="zh-HK" sz="2400" cap="none" dirty="0"/>
              <a:t>(D)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(E)</a:t>
            </a:r>
            <a:r>
              <a:rPr lang="en-US" altLang="zh-HK" sz="2400" b="0" cap="none" dirty="0"/>
              <a:t>, hollowing slightly.</a:t>
            </a:r>
            <a:endParaRPr lang="zh-HK" altLang="en-US" sz="2400" b="0" cap="none" dirty="0"/>
          </a:p>
        </p:txBody>
      </p:sp>
      <p:sp>
        <p:nvSpPr>
          <p:cNvPr id="4" name="箭號: 向右 10">
            <a:extLst>
              <a:ext uri="{FF2B5EF4-FFF2-40B4-BE49-F238E27FC236}">
                <a16:creationId xmlns:a16="http://schemas.microsoft.com/office/drawing/2014/main" id="{9E3ED240-029D-4441-B0AB-2812351BAE8B}"/>
              </a:ext>
            </a:extLst>
          </p:cNvPr>
          <p:cNvSpPr/>
          <p:nvPr/>
        </p:nvSpPr>
        <p:spPr>
          <a:xfrm rot="10800000" flipH="1">
            <a:off x="7698179" y="6026267"/>
            <a:ext cx="621488" cy="1571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箭號: 向右 10">
            <a:extLst>
              <a:ext uri="{FF2B5EF4-FFF2-40B4-BE49-F238E27FC236}">
                <a16:creationId xmlns:a16="http://schemas.microsoft.com/office/drawing/2014/main" id="{C841D230-9B66-4EFD-B75E-5A73166E664F}"/>
              </a:ext>
            </a:extLst>
          </p:cNvPr>
          <p:cNvSpPr/>
          <p:nvPr/>
        </p:nvSpPr>
        <p:spPr>
          <a:xfrm flipH="1">
            <a:off x="9066963" y="6018606"/>
            <a:ext cx="621488" cy="1712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675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65" y="96716"/>
            <a:ext cx="6939735" cy="67612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FB53D3-0E88-4AB7-A895-E675804E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16195"/>
            <a:ext cx="4902223" cy="6181146"/>
          </a:xfrm>
        </p:spPr>
        <p:txBody>
          <a:bodyPr>
            <a:noAutofit/>
          </a:bodyPr>
          <a:lstStyle/>
          <a:p>
            <a:r>
              <a:rPr lang="en-US" altLang="zh-HK" sz="2000" b="0" cap="none" dirty="0"/>
              <a:t>Mark 2.5cm at each side of </a:t>
            </a:r>
            <a:r>
              <a:rPr lang="en-US" altLang="zh-HK" sz="2000" cap="none" dirty="0"/>
              <a:t>(B)</a:t>
            </a:r>
            <a:r>
              <a:rPr lang="en-US" altLang="zh-HK" sz="2000" b="0" cap="none" dirty="0"/>
              <a:t> and draw 2 vertical lines. </a:t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cap="none" dirty="0"/>
              <a:t>(G)</a:t>
            </a:r>
            <a:r>
              <a:rPr lang="en-US" altLang="zh-HK" sz="2000" b="0" cap="none" dirty="0"/>
              <a:t> &amp; </a:t>
            </a:r>
            <a:r>
              <a:rPr lang="en-US" altLang="zh-HK" sz="2000" cap="none" dirty="0"/>
              <a:t>(H)</a:t>
            </a:r>
            <a:r>
              <a:rPr lang="en-US" altLang="zh-HK" sz="2000" b="0" cap="none" dirty="0"/>
              <a:t> are 1.2cm below waistline. Connect </a:t>
            </a:r>
            <a:r>
              <a:rPr lang="en-US" altLang="zh-HK" sz="2000" cap="none" dirty="0"/>
              <a:t>(G)</a:t>
            </a:r>
            <a:r>
              <a:rPr lang="en-US" altLang="zh-HK" sz="2000" b="0" cap="none" dirty="0"/>
              <a:t> &amp; </a:t>
            </a:r>
            <a:r>
              <a:rPr lang="en-US" altLang="zh-HK" sz="2000" cap="none" dirty="0"/>
              <a:t>(H)</a:t>
            </a:r>
            <a:r>
              <a:rPr lang="en-US" altLang="zh-HK" sz="2000" b="0" cap="none" dirty="0"/>
              <a:t> to </a:t>
            </a:r>
            <a:r>
              <a:rPr lang="en-US" altLang="zh-HK" sz="2000" cap="none" dirty="0"/>
              <a:t>(26).</a:t>
            </a: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>Draw the side seams </a:t>
            </a:r>
            <a:br>
              <a:rPr lang="en-US" altLang="zh-HK" sz="2000" b="0" cap="none" dirty="0"/>
            </a:br>
            <a:r>
              <a:rPr lang="en-US" altLang="zh-HK" sz="2000" cap="none" dirty="0"/>
              <a:t>(E)</a:t>
            </a:r>
            <a:r>
              <a:rPr lang="en-US" altLang="zh-HK" sz="2000" b="0" cap="none" dirty="0"/>
              <a:t> to </a:t>
            </a:r>
            <a:r>
              <a:rPr lang="en-US" altLang="zh-HK" sz="2000" cap="none" dirty="0"/>
              <a:t>(12)</a:t>
            </a:r>
            <a:r>
              <a:rPr lang="en-US" altLang="zh-HK" sz="2000" b="0" cap="none" dirty="0"/>
              <a:t> &amp; </a:t>
            </a:r>
            <a:r>
              <a:rPr lang="en-US" altLang="zh-HK" sz="2000" cap="none" dirty="0"/>
              <a:t>(F)</a:t>
            </a:r>
            <a:r>
              <a:rPr lang="en-US" altLang="zh-HK" sz="2000" b="0" cap="none" dirty="0"/>
              <a:t> to </a:t>
            </a:r>
            <a:r>
              <a:rPr lang="en-US" altLang="zh-HK" sz="2000" cap="none" dirty="0"/>
              <a:t>(12)</a:t>
            </a:r>
            <a:r>
              <a:rPr lang="en-US" altLang="zh-HK" sz="2000" b="0" cap="none" dirty="0"/>
              <a:t>. </a:t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>Draw waistline </a:t>
            </a:r>
            <a:r>
              <a:rPr lang="en-US" altLang="zh-HK" sz="2000" cap="none" dirty="0"/>
              <a:t>(F)</a:t>
            </a:r>
            <a:r>
              <a:rPr lang="en-US" altLang="zh-HK" sz="2000" b="0" cap="none" dirty="0"/>
              <a:t>-</a:t>
            </a:r>
            <a:r>
              <a:rPr lang="en-US" altLang="zh-HK" sz="2000" cap="none" dirty="0"/>
              <a:t>(G)</a:t>
            </a:r>
            <a:r>
              <a:rPr lang="en-US" altLang="zh-HK" sz="2000" b="0" cap="none" dirty="0"/>
              <a:t> with a slight curve.</a:t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cap="none" dirty="0"/>
              <a:t>(I)</a:t>
            </a:r>
            <a:r>
              <a:rPr lang="en-US" altLang="zh-HK" sz="2000" b="0" cap="none" dirty="0"/>
              <a:t> is 0.8 cm below waistline.</a:t>
            </a:r>
            <a:br>
              <a:rPr lang="en-US" altLang="zh-HK" sz="2000" b="0" cap="none" dirty="0"/>
            </a:br>
            <a:r>
              <a:rPr lang="en-US" altLang="zh-HK" sz="2000" b="0" cap="none" dirty="0"/>
              <a:t/>
            </a:r>
            <a:br>
              <a:rPr lang="en-US" altLang="zh-HK" sz="2000" b="0" cap="none" dirty="0"/>
            </a:br>
            <a:r>
              <a:rPr lang="en-US" altLang="zh-HK" sz="2000" b="0" cap="none" dirty="0"/>
              <a:t>Connect </a:t>
            </a:r>
            <a:r>
              <a:rPr lang="en-US" altLang="zh-HK" sz="2000" cap="none" dirty="0"/>
              <a:t>(I)</a:t>
            </a:r>
            <a:r>
              <a:rPr lang="en-US" altLang="zh-HK" sz="2000" b="0" cap="none" dirty="0"/>
              <a:t> &amp; </a:t>
            </a:r>
            <a:r>
              <a:rPr lang="en-US" altLang="zh-HK" sz="2000" cap="none" dirty="0"/>
              <a:t>(H)</a:t>
            </a:r>
            <a:r>
              <a:rPr lang="en-US" altLang="zh-HK" sz="2000" b="0" cap="none" dirty="0"/>
              <a:t> with a slight curve.</a:t>
            </a:r>
            <a:br>
              <a:rPr lang="en-US" altLang="zh-HK" sz="2000" b="0" cap="none" dirty="0"/>
            </a:br>
            <a:endParaRPr lang="zh-HK" altLang="en-US" sz="2000" b="0" cap="none" dirty="0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FC8EFE2C-91E2-42E4-8230-9E331DB38C6F}"/>
              </a:ext>
            </a:extLst>
          </p:cNvPr>
          <p:cNvSpPr/>
          <p:nvPr/>
        </p:nvSpPr>
        <p:spPr>
          <a:xfrm rot="16200000">
            <a:off x="6180377" y="5666293"/>
            <a:ext cx="497149" cy="20515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51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617A1AD-A594-42F3-91CA-59CD4580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43" t="27616" r="38486" b="8730"/>
          <a:stretch/>
        </p:blipFill>
        <p:spPr>
          <a:xfrm rot="16200000">
            <a:off x="3090515" y="433362"/>
            <a:ext cx="5789394" cy="705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281" y="217418"/>
            <a:ext cx="1033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/>
              <a:t>Finished the </a:t>
            </a:r>
            <a:r>
              <a:rPr lang="en-US" altLang="zh-TW" sz="3600" b="1" dirty="0" smtClean="0"/>
              <a:t>Ladies Bodice </a:t>
            </a:r>
            <a:r>
              <a:rPr lang="en-US" altLang="zh-TW" sz="3600" b="1" dirty="0"/>
              <a:t>Tops ( front and back ) </a:t>
            </a:r>
            <a:endParaRPr lang="zh-TW" alt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6657" y="1241946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12191" y="6632812"/>
            <a:ext cx="361666" cy="8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73857" y="6632812"/>
            <a:ext cx="320722" cy="8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01552" y="1651379"/>
            <a:ext cx="54591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01552" y="6537278"/>
            <a:ext cx="286603" cy="9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88155" y="6537278"/>
            <a:ext cx="368490" cy="9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en-US" dirty="0" smtClean="0"/>
              <a:t>Demonstration Videos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83119"/>
            <a:ext cx="10240903" cy="260318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en-US" sz="3200" dirty="0" smtClean="0">
                <a:hlinkClick r:id="rId2"/>
              </a:rPr>
              <a:t>Basic block for ladies bodice - Part 1</a:t>
            </a:r>
            <a:endParaRPr lang="en-US" altLang="en-US" sz="3200" dirty="0" smtClean="0"/>
          </a:p>
          <a:p>
            <a:pPr marL="457200" indent="-457200">
              <a:buAutoNum type="arabicPeriod"/>
            </a:pPr>
            <a:endParaRPr lang="en-US" alt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 smtClean="0">
                <a:hlinkClick r:id="rId3"/>
              </a:rPr>
              <a:t>Basic block for ladies bodice - Part </a:t>
            </a:r>
            <a:r>
              <a:rPr lang="en-US" altLang="en-US" sz="3200" dirty="0">
                <a:hlinkClick r:id="rId3"/>
              </a:rPr>
              <a:t>2</a:t>
            </a:r>
            <a:endParaRPr lang="en-US" alt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87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90AF15-4020-4D0E-8FF6-E00E101BE5E1}"/>
              </a:ext>
            </a:extLst>
          </p:cNvPr>
          <p:cNvSpPr txBox="1">
            <a:spLocks/>
          </p:cNvSpPr>
          <p:nvPr/>
        </p:nvSpPr>
        <p:spPr>
          <a:xfrm>
            <a:off x="1371599" y="1750985"/>
            <a:ext cx="4953901" cy="155574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Men’s</a:t>
            </a:r>
          </a:p>
          <a:p>
            <a:endParaRPr lang="en-US" dirty="0"/>
          </a:p>
          <a:p>
            <a:r>
              <a:rPr lang="en-US" dirty="0" smtClean="0"/>
              <a:t>bodice</a:t>
            </a:r>
            <a:endParaRPr lang="en-HK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71" y="-47191"/>
            <a:ext cx="5771429" cy="6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90F6-131E-4E50-AB1B-35B9BDDD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0781" y="635270"/>
            <a:ext cx="7576969" cy="976544"/>
          </a:xfrm>
        </p:spPr>
        <p:txBody>
          <a:bodyPr>
            <a:normAutofit fontScale="90000"/>
          </a:bodyPr>
          <a:lstStyle/>
          <a:p>
            <a:r>
              <a:rPr lang="en-US" altLang="zh-TW" b="1" u="sng" dirty="0"/>
              <a:t>Basic block for 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r>
              <a:rPr lang="en-US" altLang="zh-TW" b="1" u="sng" dirty="0" smtClean="0"/>
              <a:t>Men’s </a:t>
            </a:r>
            <a:r>
              <a:rPr lang="en-US" altLang="zh-TW" u="sng" dirty="0" smtClean="0"/>
              <a:t>bodice</a:t>
            </a:r>
            <a:endParaRPr lang="zh-HK" alt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13319"/>
              </p:ext>
            </p:extLst>
          </p:nvPr>
        </p:nvGraphicFramePr>
        <p:xfrm>
          <a:off x="3822617" y="2410869"/>
          <a:ext cx="54186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185499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6623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b="0" dirty="0">
                          <a:solidFill>
                            <a:schemeClr val="tx1"/>
                          </a:solidFill>
                        </a:rPr>
                        <a:t>Chest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100cm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>
                          <a:solidFill>
                            <a:schemeClr val="tx1"/>
                          </a:solidFill>
                        </a:rPr>
                        <a:t>Scye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 Depth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24.4cm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Neck 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40cm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3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Half 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altLang="zh-TW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20cm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8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Natural 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Waist Length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42.2cm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6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Shirt length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80cm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12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9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90DFA15B-6CE7-49A5-82CE-CDC24513308D}"/>
              </a:ext>
            </a:extLst>
          </p:cNvPr>
          <p:cNvSpPr txBox="1">
            <a:spLocks/>
          </p:cNvSpPr>
          <p:nvPr/>
        </p:nvSpPr>
        <p:spPr>
          <a:xfrm>
            <a:off x="602696" y="1598373"/>
            <a:ext cx="6187054" cy="2512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cap="none" dirty="0"/>
              <a:t>Square both ways from </a:t>
            </a:r>
            <a:r>
              <a:rPr lang="en-US" sz="2400" cap="none" dirty="0" smtClean="0"/>
              <a:t>(0)</a:t>
            </a:r>
            <a:r>
              <a:rPr lang="en-US" sz="2400" b="0" cap="none" dirty="0" smtClean="0"/>
              <a:t>.</a:t>
            </a:r>
            <a:endParaRPr lang="en-US" sz="2400" b="0" cap="none" dirty="0"/>
          </a:p>
          <a:p>
            <a:endParaRPr lang="en-US" sz="2400" b="0" cap="none" dirty="0"/>
          </a:p>
          <a:p>
            <a:r>
              <a:rPr lang="en-US" sz="2400" cap="none" dirty="0" smtClean="0"/>
              <a:t>(0)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(5)</a:t>
            </a:r>
            <a:r>
              <a:rPr lang="en-US" sz="2400" b="0" cap="none" dirty="0" smtClean="0"/>
              <a:t> = </a:t>
            </a:r>
            <a:r>
              <a:rPr lang="en-US" sz="2400" cap="none" dirty="0" smtClean="0"/>
              <a:t>(1)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(4)</a:t>
            </a:r>
            <a:r>
              <a:rPr lang="en-US" sz="2400" b="0" cap="none" dirty="0" smtClean="0"/>
              <a:t> </a:t>
            </a:r>
            <a:r>
              <a:rPr lang="en-US" sz="2400" b="0" cap="none" dirty="0">
                <a:sym typeface="Wingdings" panose="05000000000000000000" pitchFamily="2" charset="2"/>
              </a:rPr>
              <a:t> ½ chest plus 8cm </a:t>
            </a:r>
            <a:r>
              <a:rPr lang="en-US" sz="2400" b="0" cap="none" dirty="0"/>
              <a:t>(58cm</a:t>
            </a:r>
            <a:r>
              <a:rPr lang="en-US" sz="2400" b="0" cap="none" dirty="0" smtClean="0"/>
              <a:t>)</a:t>
            </a:r>
            <a:endParaRPr lang="en-US" sz="2400" b="0" cap="none" dirty="0"/>
          </a:p>
          <a:p>
            <a:endParaRPr lang="en-US" sz="2400" b="0" cap="none" dirty="0"/>
          </a:p>
          <a:p>
            <a:r>
              <a:rPr lang="en-US" sz="2400" cap="none" dirty="0" smtClean="0"/>
              <a:t>(0)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(3)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= </a:t>
            </a:r>
            <a:r>
              <a:rPr lang="en-US" altLang="zh-TW" sz="2400" b="0" cap="none" dirty="0" smtClean="0"/>
              <a:t>Shirt Length plus 1cm.</a:t>
            </a:r>
            <a:endParaRPr lang="zh-HK" altLang="en-US" sz="2400" b="0" cap="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99AC0-EE66-4DD8-B10A-9423A3D6306A}"/>
              </a:ext>
            </a:extLst>
          </p:cNvPr>
          <p:cNvSpPr/>
          <p:nvPr/>
        </p:nvSpPr>
        <p:spPr>
          <a:xfrm>
            <a:off x="8250865" y="5295014"/>
            <a:ext cx="457200" cy="43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0E647-EADF-4A80-94B4-51C2C6E74DFE}"/>
              </a:ext>
            </a:extLst>
          </p:cNvPr>
          <p:cNvSpPr txBox="1"/>
          <p:nvPr/>
        </p:nvSpPr>
        <p:spPr>
          <a:xfrm>
            <a:off x="7843636" y="159837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26.9cm</a:t>
            </a:r>
            <a:endParaRPr lang="en-HK" dirty="0"/>
          </a:p>
        </p:txBody>
      </p:sp>
      <p:grpSp>
        <p:nvGrpSpPr>
          <p:cNvPr id="3" name="群組 2"/>
          <p:cNvGrpSpPr/>
          <p:nvPr/>
        </p:nvGrpSpPr>
        <p:grpSpPr>
          <a:xfrm>
            <a:off x="6711433" y="531628"/>
            <a:ext cx="5313990" cy="5645815"/>
            <a:chOff x="6711433" y="531628"/>
            <a:chExt cx="5313990" cy="5645815"/>
          </a:xfrm>
        </p:grpSpPr>
        <p:grpSp>
          <p:nvGrpSpPr>
            <p:cNvPr id="2" name="群組 1"/>
            <p:cNvGrpSpPr/>
            <p:nvPr/>
          </p:nvGrpSpPr>
          <p:grpSpPr>
            <a:xfrm>
              <a:off x="6711433" y="531628"/>
              <a:ext cx="5313990" cy="5645815"/>
              <a:chOff x="6711433" y="531628"/>
              <a:chExt cx="5313990" cy="56458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BCD2B4D-BAFA-4924-8C6C-7B6F9F301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65" t="32403" r="47065" b="27907"/>
              <a:stretch/>
            </p:blipFill>
            <p:spPr>
              <a:xfrm>
                <a:off x="7372036" y="531628"/>
                <a:ext cx="4653387" cy="5645815"/>
              </a:xfrm>
              <a:prstGeom prst="rect">
                <a:avLst/>
              </a:prstGeom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DC5E10E-57F7-43B0-8611-0EC9F14DE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132" y="1148316"/>
                <a:ext cx="0" cy="14991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CE58493-91C8-4331-827E-A0EDF39AB418}"/>
                  </a:ext>
                </a:extLst>
              </p:cNvPr>
              <p:cNvCxnSpPr/>
              <p:nvPr/>
            </p:nvCxnSpPr>
            <p:spPr>
              <a:xfrm>
                <a:off x="7423416" y="1148316"/>
                <a:ext cx="0" cy="444441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82BAA0-3EA6-415D-92A5-C25CD9FA6E54}"/>
                  </a:ext>
                </a:extLst>
              </p:cNvPr>
              <p:cNvSpPr txBox="1"/>
              <p:nvPr/>
            </p:nvSpPr>
            <p:spPr>
              <a:xfrm>
                <a:off x="6711433" y="3185855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80cm</a:t>
                </a:r>
                <a:endParaRPr lang="en-HK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D432E-B744-472D-B719-72C7C43838CD}"/>
                </a:ext>
              </a:extLst>
            </p:cNvPr>
            <p:cNvSpPr txBox="1"/>
            <p:nvPr/>
          </p:nvSpPr>
          <p:spPr>
            <a:xfrm>
              <a:off x="7423416" y="246284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endParaRPr lang="en-HK" b="1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4DEF45-268C-476F-A39D-88E338E1D1FD}"/>
              </a:ext>
            </a:extLst>
          </p:cNvPr>
          <p:cNvCxnSpPr>
            <a:cxnSpLocks/>
          </p:cNvCxnSpPr>
          <p:nvPr/>
        </p:nvCxnSpPr>
        <p:spPr>
          <a:xfrm>
            <a:off x="7928718" y="849339"/>
            <a:ext cx="32915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BF5821-4371-4BD1-8E7D-15BA1592B94C}"/>
              </a:ext>
            </a:extLst>
          </p:cNvPr>
          <p:cNvSpPr txBox="1"/>
          <p:nvPr/>
        </p:nvSpPr>
        <p:spPr>
          <a:xfrm>
            <a:off x="8959724" y="39947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 cm</a:t>
            </a:r>
            <a:endParaRPr lang="en-HK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50865" y="5085347"/>
            <a:ext cx="553290" cy="64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77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98756" y="773271"/>
            <a:ext cx="6466754" cy="43863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(2)=</a:t>
            </a:r>
            <a:r>
              <a:rPr lang="en-US" sz="2400" b="0" cap="none" dirty="0" smtClean="0"/>
              <a:t> Natural Waist Length </a:t>
            </a:r>
            <a:r>
              <a:rPr lang="en-US" sz="2400" b="0" cap="none" dirty="0"/>
              <a:t>plus 1cm (43.2cm); square </a:t>
            </a:r>
            <a:r>
              <a:rPr lang="en-US" sz="2400" b="0" cap="none" dirty="0" smtClean="0"/>
              <a:t>across</a:t>
            </a:r>
            <a:endParaRPr lang="en-US" sz="2400" b="0" cap="none" dirty="0"/>
          </a:p>
          <a:p>
            <a:endParaRPr lang="en-US" sz="2400" b="0" cap="none" dirty="0"/>
          </a:p>
          <a:p>
            <a:r>
              <a:rPr lang="en-US" sz="2400" cap="none" dirty="0" smtClean="0"/>
              <a:t>(0)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(7)=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½ </a:t>
            </a:r>
            <a:r>
              <a:rPr lang="en-US" sz="2400" b="0" cap="none" dirty="0" err="1" smtClean="0"/>
              <a:t>Scye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D</a:t>
            </a:r>
            <a:r>
              <a:rPr lang="en-US" sz="2400" b="0" cap="none" dirty="0" smtClean="0"/>
              <a:t>epth </a:t>
            </a:r>
            <a:r>
              <a:rPr lang="en-US" sz="2400" b="0" cap="none" dirty="0"/>
              <a:t>plus 1cm (13.2cm); square </a:t>
            </a:r>
            <a:r>
              <a:rPr lang="en-US" sz="2400" b="0" cap="none" dirty="0" smtClean="0"/>
              <a:t>out</a:t>
            </a:r>
            <a:endParaRPr lang="en-HK" sz="2400" b="0" cap="none" dirty="0"/>
          </a:p>
          <a:p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 smtClean="0"/>
              <a:t>(0)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(8)=</a:t>
            </a:r>
            <a:r>
              <a:rPr lang="en-US" altLang="zh-TW" sz="2400" b="0" cap="none" dirty="0" smtClean="0"/>
              <a:t> </a:t>
            </a:r>
            <a:r>
              <a:rPr lang="en-US" altLang="zh-TW" sz="2400" b="0" cap="none" dirty="0"/>
              <a:t>½ </a:t>
            </a:r>
            <a:r>
              <a:rPr lang="en-US" altLang="zh-TW" sz="2400" b="0" cap="none" dirty="0" smtClean="0"/>
              <a:t>measurement of </a:t>
            </a:r>
            <a:r>
              <a:rPr lang="en-US" altLang="zh-TW" sz="2400" cap="none" dirty="0" smtClean="0"/>
              <a:t>(0)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(7) </a:t>
            </a:r>
            <a:r>
              <a:rPr lang="en-US" altLang="zh-TW" sz="2400" b="0" cap="none" dirty="0" smtClean="0"/>
              <a:t>(6.6cm); </a:t>
            </a:r>
            <a:r>
              <a:rPr lang="en-US" altLang="zh-TW" sz="2400" b="0" cap="none" dirty="0"/>
              <a:t>square </a:t>
            </a:r>
            <a:r>
              <a:rPr lang="en-US" altLang="zh-TW" sz="2400" b="0" cap="none" dirty="0" smtClean="0"/>
              <a:t>out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endParaRPr lang="zh-HK" altLang="en-US" sz="2400" b="0" cap="none" dirty="0"/>
          </a:p>
        </p:txBody>
      </p:sp>
      <p:grpSp>
        <p:nvGrpSpPr>
          <p:cNvPr id="6" name="群組 5"/>
          <p:cNvGrpSpPr/>
          <p:nvPr/>
        </p:nvGrpSpPr>
        <p:grpSpPr>
          <a:xfrm>
            <a:off x="7319823" y="351316"/>
            <a:ext cx="4658431" cy="5975966"/>
            <a:chOff x="7319823" y="351316"/>
            <a:chExt cx="4658431" cy="59759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980347-F6EB-47CF-A045-7C9C6276C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28" t="32158" r="47825" b="27999"/>
            <a:stretch/>
          </p:blipFill>
          <p:spPr>
            <a:xfrm>
              <a:off x="7319823" y="351316"/>
              <a:ext cx="4658431" cy="5975966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7319823" y="3593432"/>
              <a:ext cx="42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982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6466754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(11)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half back plus 2.5cm (22.5cm); square up to </a:t>
            </a:r>
            <a:r>
              <a:rPr lang="en-US" sz="2400" cap="none" dirty="0" smtClean="0"/>
              <a:t>(12)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and </a:t>
            </a:r>
            <a:r>
              <a:rPr lang="en-US" sz="2400" cap="none" dirty="0" smtClean="0"/>
              <a:t>(13)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8972935" y="264750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7446180" y="548639"/>
            <a:ext cx="4683067" cy="5841597"/>
            <a:chOff x="7446180" y="548639"/>
            <a:chExt cx="4683067" cy="58415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F0593B-60DF-4D33-9A70-39904110A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705" t="33255" r="47950" b="28000"/>
            <a:stretch/>
          </p:blipFill>
          <p:spPr>
            <a:xfrm>
              <a:off x="7541111" y="548639"/>
              <a:ext cx="4588136" cy="584159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446180" y="3485480"/>
              <a:ext cx="42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95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(9)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1/5 </a:t>
            </a:r>
            <a:r>
              <a:rPr lang="en-US" sz="2400" b="0" cap="none" dirty="0" smtClean="0"/>
              <a:t>Neck Size </a:t>
            </a:r>
            <a:r>
              <a:rPr lang="en-US" sz="2400" b="0" cap="none" dirty="0"/>
              <a:t>minus 0.5cm (7.5cm); square  </a:t>
            </a:r>
            <a:r>
              <a:rPr lang="en-US" sz="2400" b="0" cap="none" dirty="0" smtClean="0"/>
              <a:t>up</a:t>
            </a:r>
            <a:endParaRPr lang="en-US" sz="2400" b="0" cap="none" dirty="0"/>
          </a:p>
          <a:p>
            <a:endParaRPr lang="en-US" altLang="zh-HK" sz="2400" b="0" cap="none" dirty="0"/>
          </a:p>
          <a:p>
            <a:r>
              <a:rPr lang="en-US" altLang="zh-HK" sz="2400" cap="none" dirty="0" smtClean="0"/>
              <a:t>(9)</a:t>
            </a:r>
            <a:r>
              <a:rPr lang="en-US" altLang="zh-HK" sz="2400" b="0" cap="none" dirty="0" smtClean="0"/>
              <a:t>-</a:t>
            </a:r>
            <a:r>
              <a:rPr lang="en-US" altLang="zh-HK" sz="2400" cap="none" dirty="0" smtClean="0"/>
              <a:t>(10) =</a:t>
            </a:r>
            <a:r>
              <a:rPr lang="en-US" altLang="zh-HK" sz="2400" b="0" cap="none" dirty="0" smtClean="0"/>
              <a:t> </a:t>
            </a:r>
            <a:r>
              <a:rPr lang="en-US" altLang="zh-HK" sz="2400" b="0" cap="none" dirty="0"/>
              <a:t>2cm</a:t>
            </a: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1882589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2732443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8946B-C84E-42A4-B1BC-0FD921BE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7" t="40001" r="29127" b="27863"/>
          <a:stretch/>
        </p:blipFill>
        <p:spPr>
          <a:xfrm>
            <a:off x="6559661" y="1736871"/>
            <a:ext cx="5516855" cy="3139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1473252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2307119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7402313" y="2168619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9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C9E2-3885-4ABB-8902-111C43131819}"/>
              </a:ext>
            </a:extLst>
          </p:cNvPr>
          <p:cNvSpPr txBox="1"/>
          <p:nvPr/>
        </p:nvSpPr>
        <p:spPr>
          <a:xfrm>
            <a:off x="7358231" y="17728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10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F53CB-E799-4430-9FD0-23515D3C5CAB}"/>
              </a:ext>
            </a:extLst>
          </p:cNvPr>
          <p:cNvSpPr txBox="1"/>
          <p:nvPr/>
        </p:nvSpPr>
        <p:spPr>
          <a:xfrm>
            <a:off x="8310158" y="436873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172902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D90F6-131E-4E50-AB1B-35B9BDDD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437" y="583733"/>
            <a:ext cx="9941442" cy="976544"/>
          </a:xfrm>
        </p:spPr>
        <p:txBody>
          <a:bodyPr>
            <a:noAutofit/>
          </a:bodyPr>
          <a:lstStyle/>
          <a:p>
            <a:r>
              <a:rPr lang="en-US" altLang="zh-TW" sz="3600" b="1" u="sng" dirty="0" smtClean="0"/>
              <a:t>Basic </a:t>
            </a:r>
            <a:r>
              <a:rPr lang="en-US" altLang="zh-TW" sz="3600" b="1" u="sng" dirty="0"/>
              <a:t>block </a:t>
            </a:r>
            <a:r>
              <a:rPr lang="en-US" altLang="zh-TW" sz="3600" b="1" u="sng" dirty="0" smtClean="0"/>
              <a:t>for ladies bodice</a:t>
            </a:r>
            <a:endParaRPr lang="zh-HK" altLang="en-US" sz="36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52077"/>
              </p:ext>
            </p:extLst>
          </p:nvPr>
        </p:nvGraphicFramePr>
        <p:xfrm>
          <a:off x="3184442" y="1940445"/>
          <a:ext cx="541866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185499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6623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b="0" dirty="0">
                          <a:solidFill>
                            <a:schemeClr val="tx1"/>
                          </a:solidFill>
                        </a:rPr>
                        <a:t>Bust/Chest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87cm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Waist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64cm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>
                          <a:solidFill>
                            <a:schemeClr val="tx1"/>
                          </a:solidFill>
                        </a:rPr>
                        <a:t>Scye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 Depth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21.4cm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3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Nape to Waist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40.3cm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48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>
                          <a:solidFill>
                            <a:schemeClr val="tx1"/>
                          </a:solidFill>
                        </a:rPr>
                        <a:t>Scye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 Width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11.2cm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5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Half Back</a:t>
                      </a:r>
                      <a:r>
                        <a:rPr lang="en-US" altLang="zh-TW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17.6cm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Back Neck Width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7.4cm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8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Front Neck Point</a:t>
                      </a:r>
                      <a:r>
                        <a:rPr lang="en-US" altLang="zh-TW" b="0" baseline="0" dirty="0">
                          <a:solidFill>
                            <a:schemeClr val="tx1"/>
                          </a:solidFill>
                        </a:rPr>
                        <a:t> Height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2.3cm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52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Front</a:t>
                      </a:r>
                      <a:r>
                        <a:rPr lang="en-US" altLang="zh-TW" b="0" baseline="0" dirty="0">
                          <a:solidFill>
                            <a:schemeClr val="tx1"/>
                          </a:solidFill>
                        </a:rPr>
                        <a:t> Neck Width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6.1cm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7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Front</a:t>
                      </a:r>
                      <a:r>
                        <a:rPr lang="en-US" altLang="zh-TW" b="0" baseline="0" dirty="0">
                          <a:solidFill>
                            <a:schemeClr val="tx1"/>
                          </a:solidFill>
                        </a:rPr>
                        <a:t> Neck Depth 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2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Neck to 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Bust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26cm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9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85088" cy="1622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(13)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(14)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3.5cm; square out</a:t>
            </a:r>
          </a:p>
          <a:p>
            <a:endParaRPr lang="en-US" altLang="zh-TW" sz="2400" b="0" cap="none" dirty="0"/>
          </a:p>
          <a:p>
            <a:r>
              <a:rPr lang="en-US" altLang="zh-TW" sz="2400" cap="none" dirty="0" smtClean="0"/>
              <a:t>(14)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(15) =</a:t>
            </a:r>
            <a:r>
              <a:rPr lang="en-US" altLang="zh-TW" sz="2400" b="0" cap="none" dirty="0" smtClean="0"/>
              <a:t> 1.5cm 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E3806-0E5A-42E5-B397-99CF939EA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0" t="38604" r="28499" b="28000"/>
          <a:stretch/>
        </p:blipFill>
        <p:spPr>
          <a:xfrm>
            <a:off x="6595209" y="1460878"/>
            <a:ext cx="5464114" cy="2982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24A5A-5A64-4291-B958-6D8ABBB2C392}"/>
              </a:ext>
            </a:extLst>
          </p:cNvPr>
          <p:cNvSpPr txBox="1"/>
          <p:nvPr/>
        </p:nvSpPr>
        <p:spPr>
          <a:xfrm>
            <a:off x="8612555" y="20784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14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C9E2-3885-4ABB-8902-111C43131819}"/>
              </a:ext>
            </a:extLst>
          </p:cNvPr>
          <p:cNvSpPr txBox="1"/>
          <p:nvPr/>
        </p:nvSpPr>
        <p:spPr>
          <a:xfrm>
            <a:off x="9003824" y="2092379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15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4656F-24A2-4D73-993A-6D0571E2991B}"/>
              </a:ext>
            </a:extLst>
          </p:cNvPr>
          <p:cNvSpPr txBox="1"/>
          <p:nvPr/>
        </p:nvSpPr>
        <p:spPr>
          <a:xfrm>
            <a:off x="8567671" y="3949183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255157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cap="none" dirty="0"/>
              <a:t>Join </a:t>
            </a:r>
            <a:r>
              <a:rPr lang="en-US" sz="2400" cap="none" dirty="0" smtClean="0"/>
              <a:t>(10)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(15)</a:t>
            </a:r>
            <a:endParaRPr lang="en-US" sz="2400" cap="none" dirty="0"/>
          </a:p>
          <a:p>
            <a:endParaRPr lang="en-US" altLang="zh-HK" sz="2400" b="0" cap="none" dirty="0"/>
          </a:p>
          <a:p>
            <a:r>
              <a:rPr lang="en-US" altLang="zh-HK" sz="2400" cap="none" dirty="0" smtClean="0"/>
              <a:t>(0)</a:t>
            </a:r>
            <a:r>
              <a:rPr lang="en-US" altLang="zh-HK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altLang="zh-HK" sz="2400" cap="none" dirty="0" smtClean="0"/>
              <a:t>10</a:t>
            </a:r>
            <a:r>
              <a:rPr lang="en-US" altLang="zh-TW" sz="2400" cap="none" dirty="0" smtClean="0"/>
              <a:t>): </a:t>
            </a:r>
            <a:r>
              <a:rPr lang="en-US" altLang="zh-HK" sz="2400" b="0" cap="none" dirty="0" smtClean="0"/>
              <a:t>draw </a:t>
            </a:r>
            <a:r>
              <a:rPr lang="en-US" altLang="zh-HK" sz="2400" b="0" cap="none" dirty="0"/>
              <a:t>in neck curve</a:t>
            </a: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12B6B-D85E-46F8-B28A-4CFF59DA5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6" t="36863" r="30131" b="30573"/>
          <a:stretch/>
        </p:blipFill>
        <p:spPr>
          <a:xfrm>
            <a:off x="6675145" y="1714500"/>
            <a:ext cx="5516855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3B47D3-C4F1-4653-ACBA-947D1AECA896}"/>
              </a:ext>
            </a:extLst>
          </p:cNvPr>
          <p:cNvSpPr/>
          <p:nvPr/>
        </p:nvSpPr>
        <p:spPr>
          <a:xfrm>
            <a:off x="8907332" y="3055172"/>
            <a:ext cx="360996" cy="373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45CA2-7EF5-4EDE-B385-CB8D81987C29}"/>
              </a:ext>
            </a:extLst>
          </p:cNvPr>
          <p:cNvSpPr txBox="1"/>
          <p:nvPr/>
        </p:nvSpPr>
        <p:spPr>
          <a:xfrm>
            <a:off x="8456568" y="440034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2927937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cap="none" dirty="0" smtClean="0"/>
              <a:t>(</a:t>
            </a:r>
            <a:r>
              <a:rPr lang="en-US" sz="2400" cap="none" dirty="0" smtClean="0"/>
              <a:t>1</a:t>
            </a:r>
            <a:r>
              <a:rPr lang="en-US" altLang="zh-TW" sz="2400" cap="none" dirty="0" smtClean="0"/>
              <a:t>)</a:t>
            </a:r>
            <a:r>
              <a:rPr lang="en-US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sz="2400" cap="none" dirty="0" smtClean="0"/>
              <a:t>16</a:t>
            </a:r>
            <a:r>
              <a:rPr lang="en-US" altLang="zh-TW" sz="2400" cap="none" dirty="0" smtClean="0"/>
              <a:t>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1/3 </a:t>
            </a:r>
            <a:r>
              <a:rPr lang="en-US" altLang="zh-TW" sz="2400" b="0" cap="none" dirty="0" smtClean="0"/>
              <a:t>C</a:t>
            </a:r>
            <a:r>
              <a:rPr lang="en-US" sz="2400" b="0" cap="none" dirty="0" smtClean="0"/>
              <a:t>hest </a:t>
            </a:r>
            <a:r>
              <a:rPr lang="en-US" sz="2400" b="0" cap="none" dirty="0"/>
              <a:t>plus 1.5cm </a:t>
            </a:r>
            <a:r>
              <a:rPr lang="en-US" altLang="zh-HK" sz="2400" b="0" cap="none" dirty="0" smtClean="0"/>
              <a:t>(</a:t>
            </a:r>
            <a:r>
              <a:rPr lang="en-US" altLang="zh-HK" sz="2400" b="0" cap="none" dirty="0"/>
              <a:t>34.8cm)</a:t>
            </a: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A0AC9-D976-4CB2-8CCB-460A66356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6" t="36079" r="30174" b="27843"/>
          <a:stretch/>
        </p:blipFill>
        <p:spPr>
          <a:xfrm>
            <a:off x="6250385" y="1398494"/>
            <a:ext cx="5743065" cy="3861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54216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928871" cy="1622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cap="none" dirty="0" smtClean="0"/>
              <a:t>(</a:t>
            </a:r>
            <a:r>
              <a:rPr lang="en-US" sz="2400" cap="none" dirty="0" smtClean="0"/>
              <a:t>5</a:t>
            </a:r>
            <a:r>
              <a:rPr lang="en-US" altLang="zh-TW" sz="2400" cap="none" dirty="0" smtClean="0"/>
              <a:t>)</a:t>
            </a:r>
            <a:r>
              <a:rPr lang="en-US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sz="2400" cap="none" dirty="0" smtClean="0"/>
              <a:t>17</a:t>
            </a:r>
            <a:r>
              <a:rPr lang="en-US" altLang="zh-TW" sz="2400" cap="none" dirty="0" smtClean="0"/>
              <a:t>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1/5 </a:t>
            </a:r>
            <a:r>
              <a:rPr lang="en-US" altLang="zh-TW" sz="2400" b="0" cap="none" dirty="0" smtClean="0"/>
              <a:t>N</a:t>
            </a:r>
            <a:r>
              <a:rPr lang="en-US" sz="2400" b="0" cap="none" dirty="0" smtClean="0"/>
              <a:t>eck </a:t>
            </a:r>
            <a:r>
              <a:rPr lang="en-US" altLang="zh-TW" sz="2400" b="0" cap="none" dirty="0" smtClean="0"/>
              <a:t>S</a:t>
            </a:r>
            <a:r>
              <a:rPr lang="en-US" sz="2400" b="0" cap="none" dirty="0" smtClean="0"/>
              <a:t>ize </a:t>
            </a:r>
            <a:r>
              <a:rPr lang="en-US" sz="2400" b="0" cap="none" dirty="0"/>
              <a:t>minus 1cm (7cm)</a:t>
            </a:r>
          </a:p>
          <a:p>
            <a:endParaRPr lang="en-US" altLang="zh-HK" sz="2400" b="0" cap="none" dirty="0"/>
          </a:p>
          <a:p>
            <a:r>
              <a:rPr lang="en-US" altLang="zh-TW" sz="2400" cap="none" dirty="0" smtClean="0"/>
              <a:t>(</a:t>
            </a:r>
            <a:r>
              <a:rPr lang="en-US" altLang="zh-HK" sz="2400" cap="none" dirty="0" smtClean="0"/>
              <a:t>5</a:t>
            </a:r>
            <a:r>
              <a:rPr lang="en-US" altLang="zh-TW" sz="2400" cap="none" dirty="0" smtClean="0"/>
              <a:t>)</a:t>
            </a:r>
            <a:r>
              <a:rPr lang="en-US" altLang="zh-HK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altLang="zh-HK" sz="2400" cap="none" dirty="0" smtClean="0"/>
              <a:t>18</a:t>
            </a:r>
            <a:r>
              <a:rPr lang="en-US" altLang="zh-TW" sz="2400" cap="none" dirty="0" smtClean="0"/>
              <a:t>) = </a:t>
            </a:r>
            <a:r>
              <a:rPr lang="en-US" altLang="zh-HK" sz="2400" b="0" cap="none" dirty="0" smtClean="0"/>
              <a:t>1/5 </a:t>
            </a:r>
            <a:r>
              <a:rPr lang="en-US" altLang="zh-TW" sz="2400" b="0" cap="none" dirty="0" smtClean="0"/>
              <a:t>N</a:t>
            </a:r>
            <a:r>
              <a:rPr lang="en-US" altLang="zh-HK" sz="2400" b="0" cap="none" dirty="0" smtClean="0"/>
              <a:t>eck </a:t>
            </a:r>
            <a:r>
              <a:rPr lang="en-US" altLang="zh-TW" sz="2400" b="0" cap="none" dirty="0" smtClean="0"/>
              <a:t>S</a:t>
            </a:r>
            <a:r>
              <a:rPr lang="en-US" altLang="zh-HK" sz="2400" b="0" cap="none" dirty="0" smtClean="0"/>
              <a:t>ize </a:t>
            </a:r>
            <a:r>
              <a:rPr lang="en-US" altLang="zh-HK" sz="2400" b="0" cap="none" dirty="0"/>
              <a:t>(8cm)</a:t>
            </a:r>
            <a:endParaRPr lang="zh-HK" altLang="en-US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9A0F4-E3EB-4606-8A38-042D932CC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3" t="35921" r="31065" b="28314"/>
          <a:stretch/>
        </p:blipFill>
        <p:spPr>
          <a:xfrm>
            <a:off x="6433073" y="1290918"/>
            <a:ext cx="560166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8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344746" y="1184047"/>
            <a:ext cx="608832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(15)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(19)</a:t>
            </a:r>
            <a:r>
              <a:rPr lang="en-US" sz="2400" b="0" cap="none" dirty="0" smtClean="0"/>
              <a:t> = </a:t>
            </a:r>
            <a:r>
              <a:rPr lang="en-US" sz="2400" b="0" cap="none" dirty="0"/>
              <a:t>2cm; square out</a:t>
            </a:r>
          </a:p>
          <a:p>
            <a:endParaRPr lang="en-US" altLang="zh-HK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59B11-EE3B-4CFC-8CC4-79515077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9" t="34668" r="22138" b="31174"/>
          <a:stretch/>
        </p:blipFill>
        <p:spPr>
          <a:xfrm>
            <a:off x="6433073" y="2140772"/>
            <a:ext cx="5630945" cy="21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(17)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(20)</a:t>
            </a:r>
            <a:r>
              <a:rPr lang="en-US" sz="2400" b="0" cap="none" dirty="0" smtClean="0"/>
              <a:t> = the </a:t>
            </a:r>
            <a:r>
              <a:rPr lang="en-US" sz="2400" b="0" cap="none" dirty="0"/>
              <a:t>measurement </a:t>
            </a:r>
            <a:r>
              <a:rPr lang="en-US" sz="2400" cap="none" dirty="0" smtClean="0"/>
              <a:t>(10)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(15)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plus 0.5cm (</a:t>
            </a:r>
            <a:r>
              <a:rPr lang="en-US" sz="2400" b="0" cap="none" dirty="0" smtClean="0"/>
              <a:t>17.8cm)</a:t>
            </a:r>
            <a:endParaRPr lang="en-US" sz="2400" b="0" cap="none" dirty="0"/>
          </a:p>
          <a:p>
            <a:endParaRPr lang="en-US" altLang="zh-HK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802FC-BEA2-4D1C-BEE2-17E42779B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0" t="31216" r="31065" b="27529"/>
          <a:stretch/>
        </p:blipFill>
        <p:spPr>
          <a:xfrm>
            <a:off x="5983968" y="1624405"/>
            <a:ext cx="6208032" cy="32488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97CE-056F-4C05-84AE-59A911E945A4}"/>
              </a:ext>
            </a:extLst>
          </p:cNvPr>
          <p:cNvSpPr txBox="1"/>
          <p:nvPr/>
        </p:nvSpPr>
        <p:spPr>
          <a:xfrm>
            <a:off x="8907332" y="265760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54394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(16)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(21): </a:t>
            </a:r>
            <a:r>
              <a:rPr lang="en-US" sz="2400" b="0" cap="none" dirty="0" smtClean="0"/>
              <a:t>square </a:t>
            </a:r>
            <a:r>
              <a:rPr lang="en-US" sz="2400" b="0" cap="none" dirty="0"/>
              <a:t>up 3.5cm from </a:t>
            </a:r>
            <a:r>
              <a:rPr lang="en-US" sz="2400" cap="none" dirty="0" smtClean="0"/>
              <a:t>(16)</a:t>
            </a:r>
            <a:endParaRPr lang="en-US" sz="2400" cap="none" dirty="0"/>
          </a:p>
          <a:p>
            <a:endParaRPr lang="en-US" altLang="zh-HK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81AFEC-303A-4F26-AD43-86289A39B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t="31216" r="31613" b="28445"/>
          <a:stretch/>
        </p:blipFill>
        <p:spPr>
          <a:xfrm>
            <a:off x="5969447" y="1570617"/>
            <a:ext cx="6222554" cy="3238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958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2140772"/>
            <a:ext cx="5316357" cy="16229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cap="none" dirty="0"/>
              <a:t>Join </a:t>
            </a:r>
            <a:r>
              <a:rPr lang="en-US" sz="2400" cap="none" dirty="0" smtClean="0"/>
              <a:t>(20)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(21)</a:t>
            </a:r>
            <a:endParaRPr lang="en-US" sz="2400" cap="none" dirty="0"/>
          </a:p>
          <a:p>
            <a:endParaRPr lang="en-US" altLang="zh-HK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D3B73-33C8-4F71-8708-A5739EA4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t="31216" r="32641" b="27529"/>
          <a:stretch/>
        </p:blipFill>
        <p:spPr>
          <a:xfrm>
            <a:off x="5820559" y="1628374"/>
            <a:ext cx="6182418" cy="33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2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193638" y="2140772"/>
            <a:ext cx="6823153" cy="24419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(21)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(22) =</a:t>
            </a:r>
            <a:r>
              <a:rPr lang="en-US" sz="2400" b="0" cap="none" dirty="0" smtClean="0"/>
              <a:t> </a:t>
            </a:r>
            <a:r>
              <a:rPr lang="en-US" sz="2400" b="0" cap="none" dirty="0"/>
              <a:t>1/3 </a:t>
            </a:r>
            <a:r>
              <a:rPr lang="en-US" sz="2400" b="0" cap="none" dirty="0" smtClean="0"/>
              <a:t>measurement of </a:t>
            </a:r>
            <a:endParaRPr lang="en-US" sz="2400" b="0" cap="none" dirty="0"/>
          </a:p>
          <a:p>
            <a:r>
              <a:rPr lang="en-US" sz="2400" cap="none" dirty="0" smtClean="0"/>
              <a:t>(20)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(21)</a:t>
            </a:r>
            <a:endParaRPr lang="en-US" sz="2400" cap="none" dirty="0"/>
          </a:p>
          <a:p>
            <a:endParaRPr lang="en-US" sz="2400" b="0" cap="none" dirty="0"/>
          </a:p>
          <a:p>
            <a:r>
              <a:rPr lang="en-US" altLang="zh-TW" sz="2400" cap="none" dirty="0" smtClean="0"/>
              <a:t>(</a:t>
            </a:r>
            <a:r>
              <a:rPr lang="en-US" sz="2400" cap="none" dirty="0" smtClean="0"/>
              <a:t>16</a:t>
            </a:r>
            <a:r>
              <a:rPr lang="en-US" altLang="zh-TW" sz="2400" cap="none" dirty="0" smtClean="0"/>
              <a:t>)</a:t>
            </a:r>
            <a:r>
              <a:rPr lang="en-US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sz="2400" cap="none" dirty="0" smtClean="0"/>
              <a:t>23</a:t>
            </a:r>
            <a:r>
              <a:rPr lang="en-US" altLang="zh-TW" sz="2400" cap="none" dirty="0" smtClean="0"/>
              <a:t>)</a:t>
            </a:r>
            <a:r>
              <a:rPr lang="en-US" sz="2400" b="0" cap="none" dirty="0" smtClean="0"/>
              <a:t> </a:t>
            </a:r>
            <a:r>
              <a:rPr lang="en-US" altLang="zh-TW" sz="2400" b="0" cap="none" dirty="0" smtClean="0"/>
              <a:t>= </a:t>
            </a:r>
            <a:r>
              <a:rPr lang="en-US" sz="2400" b="0" cap="none" dirty="0" smtClean="0"/>
              <a:t>½ measurement of </a:t>
            </a:r>
            <a:r>
              <a:rPr lang="en-US" sz="2400" cap="none" dirty="0" smtClean="0"/>
              <a:t>(11)</a:t>
            </a:r>
            <a:r>
              <a:rPr lang="en-US" sz="2400" b="0" cap="none" dirty="0" smtClean="0"/>
              <a:t>-</a:t>
            </a:r>
            <a:r>
              <a:rPr lang="en-US" sz="2400" cap="none" dirty="0" smtClean="0"/>
              <a:t>(16) </a:t>
            </a:r>
            <a:r>
              <a:rPr lang="en-US" sz="2400" b="0" cap="none" dirty="0" smtClean="0"/>
              <a:t>minus </a:t>
            </a:r>
            <a:r>
              <a:rPr lang="en-US" sz="2400" b="0" cap="none" dirty="0"/>
              <a:t>0.5cm (5.6cm)</a:t>
            </a:r>
          </a:p>
          <a:p>
            <a:endParaRPr lang="en-US" sz="2400" b="0" cap="none" dirty="0"/>
          </a:p>
          <a:p>
            <a:r>
              <a:rPr lang="en-US" sz="2400" b="0" cap="none" dirty="0"/>
              <a:t>Square sown to hem line</a:t>
            </a:r>
          </a:p>
          <a:p>
            <a:endParaRPr lang="en-US" altLang="zh-HK" sz="2400" b="0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01F41-304E-41E3-BDC0-6679BBB32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3" t="35451" r="46786" b="29098"/>
          <a:stretch/>
        </p:blipFill>
        <p:spPr>
          <a:xfrm>
            <a:off x="7079939" y="225912"/>
            <a:ext cx="4802214" cy="6156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6AD682-F178-430E-AD4E-C5AF20B66C27}"/>
              </a:ext>
            </a:extLst>
          </p:cNvPr>
          <p:cNvSpPr/>
          <p:nvPr/>
        </p:nvSpPr>
        <p:spPr>
          <a:xfrm>
            <a:off x="7122970" y="1952513"/>
            <a:ext cx="360996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DC0EF-F94D-421F-9FA8-92AF0F31CC9B}"/>
              </a:ext>
            </a:extLst>
          </p:cNvPr>
          <p:cNvSpPr txBox="1"/>
          <p:nvPr/>
        </p:nvSpPr>
        <p:spPr>
          <a:xfrm>
            <a:off x="9195214" y="2327847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23</a:t>
            </a:r>
            <a:endParaRPr lang="en-HK" sz="1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03706" y="3394434"/>
            <a:ext cx="42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929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84413" y="1918258"/>
            <a:ext cx="5709344" cy="244198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(11): </a:t>
            </a:r>
            <a:r>
              <a:rPr lang="en-US" sz="2400" b="0" cap="none" dirty="0" smtClean="0"/>
              <a:t>Mark </a:t>
            </a:r>
            <a:r>
              <a:rPr lang="en-US" sz="2400" b="0" cap="none" dirty="0"/>
              <a:t>a line </a:t>
            </a:r>
            <a:r>
              <a:rPr lang="en-US" sz="2400" b="0" cap="none" dirty="0" smtClean="0"/>
              <a:t>3cm at 45 </a:t>
            </a:r>
            <a:r>
              <a:rPr lang="en-US" sz="2400" b="0" cap="none" dirty="0"/>
              <a:t>degree</a:t>
            </a:r>
          </a:p>
          <a:p>
            <a:endParaRPr lang="en-US" altLang="zh-HK" sz="2400" b="0" cap="none" dirty="0"/>
          </a:p>
          <a:p>
            <a:r>
              <a:rPr lang="en-US" altLang="zh-HK" sz="2400" cap="none" dirty="0" smtClean="0"/>
              <a:t>(16): </a:t>
            </a:r>
            <a:r>
              <a:rPr lang="en-US" altLang="zh-HK" sz="2400" b="0" cap="none" dirty="0"/>
              <a:t>M</a:t>
            </a:r>
            <a:r>
              <a:rPr lang="en-US" sz="2400" b="0" cap="none" dirty="0" smtClean="0"/>
              <a:t>ark </a:t>
            </a:r>
            <a:r>
              <a:rPr lang="en-US" sz="2400" b="0" cap="none" dirty="0"/>
              <a:t>a line </a:t>
            </a:r>
            <a:r>
              <a:rPr lang="en-US" sz="2400" b="0" cap="none" dirty="0" smtClean="0"/>
              <a:t>2cmat 45 </a:t>
            </a:r>
            <a:r>
              <a:rPr lang="en-US" sz="2400" b="0" cap="none" dirty="0"/>
              <a:t>degree</a:t>
            </a:r>
          </a:p>
          <a:p>
            <a:r>
              <a:rPr lang="en-US" altLang="zh-HK" sz="2400" b="0" cap="none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CF38F2-7084-4437-9CAE-41E1D7EAC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1" t="29647" r="35276" b="28314"/>
          <a:stretch/>
        </p:blipFill>
        <p:spPr>
          <a:xfrm>
            <a:off x="6678010" y="957429"/>
            <a:ext cx="5397450" cy="41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E60D3-56D9-4385-A840-7B794D6D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6" y="963771"/>
            <a:ext cx="5880112" cy="4386300"/>
          </a:xfrm>
        </p:spPr>
        <p:txBody>
          <a:bodyPr>
            <a:noAutofit/>
          </a:bodyPr>
          <a:lstStyle/>
          <a:p>
            <a:r>
              <a:rPr lang="en-US" altLang="zh-TW" sz="2400" cap="none" dirty="0"/>
              <a:t>From (1) to (0)</a:t>
            </a:r>
            <a:r>
              <a:rPr lang="zh-TW" altLang="en-US" sz="2400" cap="none" dirty="0"/>
              <a:t> </a:t>
            </a:r>
            <a:r>
              <a:rPr lang="en-US" altLang="zh-TW" sz="2400" b="0" u="sng" cap="none" dirty="0"/>
              <a:t/>
            </a:r>
            <a:br>
              <a:rPr lang="en-US" altLang="zh-TW" sz="2400" b="0" u="sng" cap="none" dirty="0"/>
            </a:br>
            <a:r>
              <a:rPr lang="en-US" altLang="zh-TW" sz="2400" b="0" cap="none" dirty="0"/>
              <a:t>= </a:t>
            </a:r>
            <a:r>
              <a:rPr lang="en-US" altLang="zh-TW" sz="2400" b="0" cap="none" dirty="0" err="1"/>
              <a:t>Scye</a:t>
            </a:r>
            <a:r>
              <a:rPr lang="en-US" altLang="zh-TW" sz="2400" b="0" cap="none" dirty="0"/>
              <a:t> Depth (21.4cm)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/>
              <a:t>From (2) to (0</a:t>
            </a:r>
            <a:r>
              <a:rPr lang="en-US" altLang="zh-TW" sz="2400" b="0" cap="none" dirty="0"/>
              <a:t>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>= Nape to Waist + 0.3cm </a:t>
            </a:r>
            <a:br>
              <a:rPr lang="en-US" altLang="zh-TW" sz="2400" b="0" cap="none" dirty="0"/>
            </a:br>
            <a:r>
              <a:rPr lang="en-US" altLang="zh-TW" sz="2400" b="0" cap="none" dirty="0"/>
              <a:t>(40.6cm)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/>
              <a:t>From (6) to (1)</a:t>
            </a:r>
            <a:br>
              <a:rPr lang="en-US" altLang="zh-TW" sz="2400" cap="none" dirty="0"/>
            </a:br>
            <a:r>
              <a:rPr lang="en-US" altLang="zh-TW" sz="2400" b="0" cap="none" dirty="0"/>
              <a:t>= Half </a:t>
            </a:r>
            <a:r>
              <a:rPr lang="en-US" altLang="zh-TW" sz="2400" b="0" cap="none" dirty="0" smtClean="0"/>
              <a:t>Bust </a:t>
            </a:r>
            <a:r>
              <a:rPr lang="en-US" altLang="zh-TW" sz="2400" b="0" cap="none" dirty="0"/>
              <a:t>+4.5cm (48cm)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b="0" cap="none" dirty="0"/>
              <a:t>Square up and down from </a:t>
            </a:r>
            <a:r>
              <a:rPr lang="en-US" altLang="zh-TW" sz="2400" cap="none" dirty="0"/>
              <a:t>(6) </a:t>
            </a:r>
            <a:r>
              <a:rPr lang="en-US" altLang="zh-TW" sz="2400" b="0" cap="none" dirty="0"/>
              <a:t>to </a:t>
            </a:r>
            <a:r>
              <a:rPr lang="en-US" altLang="zh-TW" sz="2400" cap="none" dirty="0"/>
              <a:t>(7)</a:t>
            </a:r>
            <a:r>
              <a:rPr lang="en-US" altLang="zh-TW" sz="2400" b="0" cap="none" dirty="0"/>
              <a:t> &amp; </a:t>
            </a:r>
            <a:r>
              <a:rPr lang="en-US" altLang="zh-TW" sz="2400" cap="none" dirty="0"/>
              <a:t>(I).</a:t>
            </a:r>
            <a:endParaRPr lang="zh-HK" altLang="en-US" sz="2400" cap="none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79AFD14-74A0-4B69-B651-65D3D2472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02" t="25388" r="34904" b="13688"/>
          <a:stretch/>
        </p:blipFill>
        <p:spPr>
          <a:xfrm rot="16200000">
            <a:off x="5819592" y="274264"/>
            <a:ext cx="6894587" cy="63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7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5C5556-E6BA-465E-AA07-AE81F44133FF}"/>
              </a:ext>
            </a:extLst>
          </p:cNvPr>
          <p:cNvSpPr txBox="1">
            <a:spLocks/>
          </p:cNvSpPr>
          <p:nvPr/>
        </p:nvSpPr>
        <p:spPr>
          <a:xfrm>
            <a:off x="504202" y="1625914"/>
            <a:ext cx="5591798" cy="244198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cap="none" dirty="0" smtClean="0"/>
              <a:t>(</a:t>
            </a:r>
            <a:r>
              <a:rPr lang="en-US" sz="2400" cap="none" dirty="0" smtClean="0"/>
              <a:t>22</a:t>
            </a:r>
            <a:r>
              <a:rPr lang="en-US" altLang="zh-TW" sz="2400" cap="none" dirty="0" smtClean="0"/>
              <a:t>)</a:t>
            </a:r>
            <a:r>
              <a:rPr lang="en-US" altLang="zh-TW" sz="2400" b="0" cap="none" dirty="0" smtClean="0"/>
              <a:t>:</a:t>
            </a:r>
            <a:r>
              <a:rPr lang="en-US" sz="2400" b="0" cap="none" dirty="0" smtClean="0"/>
              <a:t> </a:t>
            </a:r>
            <a:r>
              <a:rPr lang="en-US" altLang="zh-TW" sz="2400" b="0" cap="none" dirty="0" smtClean="0"/>
              <a:t>C</a:t>
            </a:r>
            <a:r>
              <a:rPr lang="en-US" sz="2400" b="0" cap="none" dirty="0" smtClean="0"/>
              <a:t>urve </a:t>
            </a:r>
            <a:r>
              <a:rPr lang="en-US" sz="2400" b="0" cap="none" dirty="0"/>
              <a:t>inwards 1.25cm</a:t>
            </a:r>
          </a:p>
          <a:p>
            <a:endParaRPr lang="en-US" sz="2400" b="0" cap="none" dirty="0"/>
          </a:p>
          <a:p>
            <a:r>
              <a:rPr lang="en-US" sz="2400" b="0" cap="none" dirty="0"/>
              <a:t>Join the armhole  </a:t>
            </a:r>
          </a:p>
          <a:p>
            <a:r>
              <a:rPr lang="en-US" altLang="zh-HK" sz="2400" b="0" cap="none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46F3E-3929-4925-ACD9-423F60261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9" t="32941" r="26365" b="28000"/>
          <a:stretch/>
        </p:blipFill>
        <p:spPr>
          <a:xfrm>
            <a:off x="5884433" y="1231705"/>
            <a:ext cx="6302352" cy="35665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A08517-28D3-4EA4-B4ED-8E9AB0ED4280}"/>
              </a:ext>
            </a:extLst>
          </p:cNvPr>
          <p:cNvSpPr/>
          <p:nvPr/>
        </p:nvSpPr>
        <p:spPr>
          <a:xfrm>
            <a:off x="10886739" y="2635624"/>
            <a:ext cx="494851" cy="53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25714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CA8BEE-B54A-454E-BAAA-4C00C8C52F9B}"/>
              </a:ext>
            </a:extLst>
          </p:cNvPr>
          <p:cNvSpPr/>
          <p:nvPr/>
        </p:nvSpPr>
        <p:spPr>
          <a:xfrm>
            <a:off x="10789920" y="441064"/>
            <a:ext cx="591670" cy="51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H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B184-EE89-467F-BF7C-D2DFD0AC6DA4}"/>
              </a:ext>
            </a:extLst>
          </p:cNvPr>
          <p:cNvSpPr/>
          <p:nvPr/>
        </p:nvSpPr>
        <p:spPr>
          <a:xfrm>
            <a:off x="9423699" y="1290918"/>
            <a:ext cx="537882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A3A18-6D74-43F3-A28C-1B2628F086F3}"/>
              </a:ext>
            </a:extLst>
          </p:cNvPr>
          <p:cNvSpPr/>
          <p:nvPr/>
        </p:nvSpPr>
        <p:spPr>
          <a:xfrm>
            <a:off x="7358231" y="31727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A852-BDCA-49DA-BC49-84B4B3463D3D}"/>
              </a:ext>
            </a:extLst>
          </p:cNvPr>
          <p:cNvSpPr/>
          <p:nvPr/>
        </p:nvSpPr>
        <p:spPr>
          <a:xfrm>
            <a:off x="8760922" y="865594"/>
            <a:ext cx="360996" cy="36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2B0-FE7E-4D4A-A6BD-9C006B1D5FCE}"/>
              </a:ext>
            </a:extLst>
          </p:cNvPr>
          <p:cNvSpPr/>
          <p:nvPr/>
        </p:nvSpPr>
        <p:spPr>
          <a:xfrm>
            <a:off x="10714616" y="3840480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8542-B7DB-4655-B70A-F76345C4372B}"/>
              </a:ext>
            </a:extLst>
          </p:cNvPr>
          <p:cNvSpPr/>
          <p:nvPr/>
        </p:nvSpPr>
        <p:spPr>
          <a:xfrm>
            <a:off x="11763487" y="2259106"/>
            <a:ext cx="311972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9CD9-15A9-4C29-BE34-271F2F25D838}"/>
              </a:ext>
            </a:extLst>
          </p:cNvPr>
          <p:cNvSpPr/>
          <p:nvPr/>
        </p:nvSpPr>
        <p:spPr>
          <a:xfrm>
            <a:off x="9585064" y="3763766"/>
            <a:ext cx="344245" cy="29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85" y="-47191"/>
            <a:ext cx="5771429" cy="6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en-US" dirty="0" smtClean="0"/>
              <a:t>Demonstration Video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4559"/>
            <a:ext cx="10240903" cy="2271712"/>
          </a:xfrm>
        </p:spPr>
        <p:txBody>
          <a:bodyPr>
            <a:normAutofit/>
          </a:bodyPr>
          <a:lstStyle/>
          <a:p>
            <a:pPr marL="442913" indent="-442913"/>
            <a:r>
              <a:rPr lang="en-US" altLang="zh-TW" sz="3200" dirty="0">
                <a:hlinkClick r:id="rId2"/>
              </a:rPr>
              <a:t>Basic block </a:t>
            </a:r>
            <a:r>
              <a:rPr lang="en-US" altLang="zh-TW" sz="3200" dirty="0" smtClean="0">
                <a:hlinkClick r:id="rId2"/>
              </a:rPr>
              <a:t>for men’s bodice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1273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8293E-776B-4020-983D-0DC931F6940C}"/>
              </a:ext>
            </a:extLst>
          </p:cNvPr>
          <p:cNvSpPr/>
          <p:nvPr/>
        </p:nvSpPr>
        <p:spPr>
          <a:xfrm>
            <a:off x="9727864" y="4018987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4D096-DC46-4AEB-B5A6-FFD0FF055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2" t="27764" r="23856" b="36000"/>
          <a:stretch/>
        </p:blipFill>
        <p:spPr>
          <a:xfrm>
            <a:off x="40" y="0"/>
            <a:ext cx="12191960" cy="4936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785729" y="5014186"/>
            <a:ext cx="9068737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600" b="0" dirty="0" smtClean="0"/>
              <a:t>Construct basic </a:t>
            </a:r>
            <a:r>
              <a:rPr lang="en-US" sz="9600" b="0" dirty="0"/>
              <a:t>block </a:t>
            </a:r>
            <a:r>
              <a:rPr lang="en-US" sz="9600" b="0" dirty="0" smtClean="0"/>
              <a:t>of the ladies or men’s bodice</a:t>
            </a:r>
            <a:endParaRPr lang="en-US" sz="96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4232609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9339B-A85C-4680-8413-DBB6E8655B13}"/>
              </a:ext>
            </a:extLst>
          </p:cNvPr>
          <p:cNvSpPr/>
          <p:nvPr/>
        </p:nvSpPr>
        <p:spPr>
          <a:xfrm>
            <a:off x="8813479" y="4659650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CFCF0-E163-412C-9B4E-AD668CAB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6" y="1193099"/>
            <a:ext cx="5257221" cy="3226459"/>
          </a:xfrm>
        </p:spPr>
        <p:txBody>
          <a:bodyPr>
            <a:normAutofit/>
          </a:bodyPr>
          <a:lstStyle/>
          <a:p>
            <a:r>
              <a:rPr lang="en-US" altLang="zh-TW" sz="2400" cap="none" dirty="0"/>
              <a:t>(3)</a:t>
            </a:r>
            <a:r>
              <a:rPr lang="en-US" altLang="zh-TW" sz="2400" b="0" cap="none" dirty="0"/>
              <a:t> is</a:t>
            </a:r>
            <a:r>
              <a:rPr lang="zh-TW" altLang="en-US" sz="2400" b="0" cap="none" dirty="0"/>
              <a:t> </a:t>
            </a:r>
            <a:r>
              <a:rPr lang="en-US" altLang="zh-TW" sz="2400" b="0" cap="none" dirty="0"/>
              <a:t>midway</a:t>
            </a:r>
            <a:r>
              <a:rPr lang="zh-TW" altLang="en-US" sz="2400" b="0" cap="none" dirty="0"/>
              <a:t> </a:t>
            </a:r>
            <a:r>
              <a:rPr lang="en-US" altLang="zh-TW" sz="2400" cap="none" dirty="0"/>
              <a:t>(0)</a:t>
            </a:r>
            <a:r>
              <a:rPr lang="en-US" altLang="zh-TW" sz="2400" b="0" cap="none" dirty="0"/>
              <a:t>-</a:t>
            </a:r>
            <a:r>
              <a:rPr lang="en-US" altLang="zh-TW" sz="2400" cap="none" dirty="0"/>
              <a:t>(1)</a:t>
            </a:r>
            <a:r>
              <a:rPr lang="en-US" altLang="zh-TW" sz="2400" b="0" cap="none" dirty="0"/>
              <a:t>. </a:t>
            </a:r>
            <a:br>
              <a:rPr lang="en-US" altLang="zh-TW" sz="2400" b="0" cap="none" dirty="0"/>
            </a:br>
            <a:r>
              <a:rPr lang="en-US" altLang="zh-TW" sz="2400" b="0" cap="none" dirty="0"/>
              <a:t>Square from </a:t>
            </a:r>
            <a:r>
              <a:rPr lang="en-US" altLang="zh-TW" sz="2400" cap="none" dirty="0"/>
              <a:t>(1)</a:t>
            </a:r>
            <a:r>
              <a:rPr lang="en-US" altLang="zh-TW" sz="2400" b="0" cap="none" dirty="0"/>
              <a:t>-</a:t>
            </a:r>
            <a:r>
              <a:rPr lang="en-US" altLang="zh-TW" sz="2400" cap="none" dirty="0"/>
              <a:t>(2)</a:t>
            </a:r>
            <a:r>
              <a:rPr lang="en-US" altLang="zh-TW" sz="2400" b="0" cap="none" dirty="0"/>
              <a:t>-</a:t>
            </a:r>
            <a:r>
              <a:rPr lang="en-US" altLang="zh-TW" sz="2400" cap="none" dirty="0"/>
              <a:t>(3)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/>
              <a:t>From (4)to(1)</a:t>
            </a:r>
            <a:r>
              <a:rPr lang="en-US" altLang="zh-TW" sz="2400" b="0" u="sng" cap="none" dirty="0"/>
              <a:t/>
            </a:r>
            <a:br>
              <a:rPr lang="en-US" altLang="zh-TW" sz="2400" b="0" u="sng" cap="none" dirty="0"/>
            </a:br>
            <a:r>
              <a:rPr lang="en-US" altLang="zh-TW" sz="2400" b="0" cap="none" dirty="0"/>
              <a:t>= Half Back (17.6cm)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/>
              <a:t>From (5) to (</a:t>
            </a:r>
            <a:r>
              <a:rPr lang="en-US" altLang="zh-TW" sz="2400" cap="none" dirty="0" smtClean="0"/>
              <a:t>4</a:t>
            </a:r>
            <a:r>
              <a:rPr lang="en-US" altLang="zh-TW" sz="2400" cap="none" dirty="0"/>
              <a:t>)</a:t>
            </a:r>
            <a:r>
              <a:rPr lang="en-US" altLang="zh-TW" sz="2400" b="0" u="sng" cap="none" dirty="0"/>
              <a:t/>
            </a:r>
            <a:br>
              <a:rPr lang="en-US" altLang="zh-TW" sz="2400" b="0" u="sng" cap="none" dirty="0"/>
            </a:br>
            <a:r>
              <a:rPr lang="en-US" altLang="zh-TW" sz="2400" b="0" cap="none" dirty="0"/>
              <a:t>= </a:t>
            </a:r>
            <a:r>
              <a:rPr lang="en-US" altLang="zh-TW" sz="2400" b="0" cap="none" dirty="0" err="1"/>
              <a:t>Scye</a:t>
            </a:r>
            <a:r>
              <a:rPr lang="en-US" altLang="zh-TW" sz="2400" b="0" cap="none" dirty="0"/>
              <a:t> Width (11.2cm)</a:t>
            </a:r>
            <a:endParaRPr lang="zh-HK" altLang="en-US" sz="2400" b="0" cap="none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744"/>
          <a:stretch/>
        </p:blipFill>
        <p:spPr>
          <a:xfrm>
            <a:off x="5999005" y="106326"/>
            <a:ext cx="6192995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0025"/>
            <a:ext cx="5943600" cy="66579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7FCB75-B9AE-4427-B345-983926DA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47" y="902146"/>
            <a:ext cx="5169545" cy="3782001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From (8) to (0)</a:t>
            </a:r>
            <a:r>
              <a:rPr lang="en-US" altLang="zh-HK" sz="2400" b="0" u="sng" cap="none" dirty="0"/>
              <a:t/>
            </a:r>
            <a:br>
              <a:rPr lang="en-US" altLang="zh-HK" sz="2400" b="0" u="sng" cap="none" dirty="0"/>
            </a:br>
            <a:r>
              <a:rPr lang="en-US" altLang="zh-HK" sz="2400" b="0" cap="none" dirty="0"/>
              <a:t>= </a:t>
            </a:r>
            <a:r>
              <a:rPr lang="en-US" altLang="zh-TW" sz="2400" b="0" cap="none" dirty="0"/>
              <a:t>Back</a:t>
            </a:r>
            <a:r>
              <a:rPr lang="zh-TW" altLang="en-US" sz="2400" b="0" cap="none" dirty="0"/>
              <a:t> </a:t>
            </a:r>
            <a:r>
              <a:rPr lang="en-US" altLang="zh-TW" sz="2400" b="0" cap="none" dirty="0"/>
              <a:t>Neck Width (7.4cm)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b="0" cap="none" dirty="0"/>
              <a:t>Square up 1.5cm for </a:t>
            </a:r>
            <a:r>
              <a:rPr lang="en-US" altLang="zh-TW" sz="2400" b="0" cap="none" dirty="0">
                <a:solidFill>
                  <a:srgbClr val="FF0000"/>
                </a:solidFill>
              </a:rPr>
              <a:t>all sizes</a:t>
            </a:r>
            <a:r>
              <a:rPr lang="en-US" altLang="zh-TW" sz="2400" b="0" cap="none" dirty="0"/>
              <a:t> to </a:t>
            </a:r>
            <a:r>
              <a:rPr lang="en-US" altLang="zh-TW" sz="2400" cap="none" dirty="0"/>
              <a:t>(9)</a:t>
            </a:r>
            <a:r>
              <a:rPr lang="en-US" altLang="zh-TW" sz="2400" b="0" cap="none" dirty="0"/>
              <a:t>. </a:t>
            </a:r>
            <a:br>
              <a:rPr lang="en-US" altLang="zh-TW" sz="2400" b="0" cap="none" dirty="0"/>
            </a:b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b="0" cap="none" dirty="0"/>
              <a:t>Draw the back neck in </a:t>
            </a:r>
            <a:r>
              <a:rPr lang="en-US" altLang="zh-TW" sz="2400" b="0" cap="none" dirty="0">
                <a:solidFill>
                  <a:srgbClr val="FF0000"/>
                </a:solidFill>
              </a:rPr>
              <a:t>curve</a:t>
            </a:r>
            <a:r>
              <a:rPr lang="en-US" altLang="zh-TW" sz="2400" b="0" cap="none" dirty="0"/>
              <a:t> line.</a:t>
            </a:r>
            <a:endParaRPr lang="zh-HK" altLang="en-US" sz="2400" b="0" cap="none" dirty="0"/>
          </a:p>
        </p:txBody>
      </p:sp>
      <p:sp>
        <p:nvSpPr>
          <p:cNvPr id="5" name="箭號: 向左 6">
            <a:extLst>
              <a:ext uri="{FF2B5EF4-FFF2-40B4-BE49-F238E27FC236}">
                <a16:creationId xmlns:a16="http://schemas.microsoft.com/office/drawing/2014/main" id="{B0C453BA-3E9C-49D9-960F-3625CD6703E4}"/>
              </a:ext>
            </a:extLst>
          </p:cNvPr>
          <p:cNvSpPr/>
          <p:nvPr/>
        </p:nvSpPr>
        <p:spPr>
          <a:xfrm rot="5400000">
            <a:off x="10234039" y="505786"/>
            <a:ext cx="587083" cy="158897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6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103" y="0"/>
            <a:ext cx="6358490" cy="68655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1E47743-BF73-45DF-BD15-DD5BD4EB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59" y="1120877"/>
            <a:ext cx="5241425" cy="3286201"/>
          </a:xfrm>
        </p:spPr>
        <p:txBody>
          <a:bodyPr>
            <a:noAutofit/>
          </a:bodyPr>
          <a:lstStyle/>
          <a:p>
            <a:r>
              <a:rPr lang="en-US" altLang="zh-HK" sz="2400" cap="none" dirty="0"/>
              <a:t>(10)</a:t>
            </a:r>
            <a:r>
              <a:rPr lang="en-US" altLang="zh-HK" sz="2400" b="0" cap="none" dirty="0"/>
              <a:t> is 4cm below line </a:t>
            </a:r>
            <a:r>
              <a:rPr lang="en-US" altLang="zh-HK" sz="2400" cap="none" dirty="0"/>
              <a:t>(0)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(7) </a:t>
            </a:r>
            <a:r>
              <a:rPr lang="en-US" altLang="zh-HK" sz="2400" b="0" cap="none" dirty="0">
                <a:solidFill>
                  <a:srgbClr val="FF0000"/>
                </a:solidFill>
              </a:rPr>
              <a:t>for all sizes</a:t>
            </a:r>
            <a:r>
              <a:rPr lang="en-US" altLang="zh-HK" sz="2400" b="0" cap="none" dirty="0"/>
              <a:t>.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out 2 cm to </a:t>
            </a:r>
            <a:r>
              <a:rPr lang="en-US" altLang="zh-HK" sz="2400" cap="none" dirty="0"/>
              <a:t>(11).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Draw the shoulder </a:t>
            </a:r>
            <a:r>
              <a:rPr lang="en-US" altLang="zh-HK" sz="2400" cap="none" dirty="0"/>
              <a:t>(9)</a:t>
            </a:r>
            <a:r>
              <a:rPr lang="en-US" altLang="zh-HK" sz="2400" b="0" cap="none" dirty="0"/>
              <a:t>-</a:t>
            </a:r>
            <a:r>
              <a:rPr lang="en-US" altLang="zh-HK" sz="2400" cap="none" dirty="0"/>
              <a:t>(11).</a:t>
            </a:r>
            <a:endParaRPr lang="zh-HK" altLang="en-US" sz="2400" cap="none" dirty="0"/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86421809-9CC2-4141-8E55-88DD3D45D899}"/>
              </a:ext>
            </a:extLst>
          </p:cNvPr>
          <p:cNvSpPr/>
          <p:nvPr/>
        </p:nvSpPr>
        <p:spPr>
          <a:xfrm rot="16200000">
            <a:off x="9840380" y="879204"/>
            <a:ext cx="586124" cy="15889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81E99DBB-6BEE-4417-BC0D-6DDB4603FB52}"/>
              </a:ext>
            </a:extLst>
          </p:cNvPr>
          <p:cNvSpPr/>
          <p:nvPr/>
        </p:nvSpPr>
        <p:spPr>
          <a:xfrm rot="16200000">
            <a:off x="9548938" y="1380012"/>
            <a:ext cx="185085" cy="5696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518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9A9DD-970A-43DC-8091-202E68B2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2" y="1415845"/>
            <a:ext cx="4888340" cy="2556813"/>
          </a:xfrm>
        </p:spPr>
        <p:txBody>
          <a:bodyPr>
            <a:normAutofit/>
          </a:bodyPr>
          <a:lstStyle/>
          <a:p>
            <a:r>
              <a:rPr lang="en-US" altLang="zh-TW" sz="2400" cap="none" dirty="0"/>
              <a:t>(</a:t>
            </a:r>
            <a:r>
              <a:rPr lang="en-US" altLang="zh-HK" sz="2400" cap="none" dirty="0"/>
              <a:t>12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 is midway 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of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4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 &amp;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5</a:t>
            </a:r>
            <a:r>
              <a:rPr lang="en-US" altLang="zh-TW" sz="2400" cap="none" dirty="0"/>
              <a:t>).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Square down to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13</a:t>
            </a:r>
            <a:r>
              <a:rPr lang="en-US" altLang="zh-TW" sz="2400" cap="none" dirty="0"/>
              <a:t>).</a:t>
            </a:r>
            <a:endParaRPr lang="zh-HK" altLang="en-US" sz="2400" cap="none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246" y="136525"/>
            <a:ext cx="6156753" cy="66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7" y="-54104"/>
            <a:ext cx="6367453" cy="69121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2B23FA8-B179-493A-BCA6-3CCC8437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6" y="1533580"/>
            <a:ext cx="4919662" cy="2784246"/>
          </a:xfrm>
        </p:spPr>
        <p:txBody>
          <a:bodyPr>
            <a:normAutofit/>
          </a:bodyPr>
          <a:lstStyle/>
          <a:p>
            <a:r>
              <a:rPr lang="en-US" altLang="zh-TW" sz="2400" cap="none" dirty="0"/>
              <a:t>(</a:t>
            </a:r>
            <a:r>
              <a:rPr lang="en-US" altLang="zh-HK" sz="2400" cap="none" dirty="0"/>
              <a:t>14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is approximately</a:t>
            </a:r>
            <a:br>
              <a:rPr lang="en-US" altLang="zh-HK" sz="2400" b="0" cap="none" dirty="0"/>
            </a:br>
            <a:r>
              <a:rPr lang="en-US" altLang="zh-HK" sz="2400" b="0" cap="none" dirty="0"/>
              <a:t>3cm from </a:t>
            </a:r>
            <a:r>
              <a:rPr lang="en-US" altLang="zh-TW" sz="2400" b="0" cap="none" dirty="0"/>
              <a:t>(</a:t>
            </a:r>
            <a:r>
              <a:rPr lang="en-US" altLang="zh-HK" sz="2400" b="0" cap="none" dirty="0"/>
              <a:t>4</a:t>
            </a:r>
            <a:r>
              <a:rPr lang="en-US" altLang="zh-TW" sz="2400" b="0" cap="none" dirty="0"/>
              <a:t>).</a:t>
            </a: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/>
            </a:r>
            <a:br>
              <a:rPr lang="en-US" altLang="zh-HK" sz="2400" b="0" cap="none" dirty="0"/>
            </a:br>
            <a:r>
              <a:rPr lang="en-US" altLang="zh-HK" sz="2400" b="0" cap="none" dirty="0"/>
              <a:t>Draw the back </a:t>
            </a:r>
            <a:r>
              <a:rPr lang="en-US" altLang="zh-HK" sz="2400" b="0" cap="none" dirty="0" err="1"/>
              <a:t>scye</a:t>
            </a:r>
            <a:r>
              <a:rPr lang="en-US" altLang="zh-HK" sz="2400" b="0" cap="none" dirty="0"/>
              <a:t> 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11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-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14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-</a:t>
            </a:r>
            <a:r>
              <a:rPr lang="en-US" altLang="zh-TW" sz="2400" cap="none" dirty="0"/>
              <a:t>(</a:t>
            </a:r>
            <a:r>
              <a:rPr lang="en-US" altLang="zh-HK" sz="2400" cap="none" dirty="0"/>
              <a:t>12</a:t>
            </a:r>
            <a:r>
              <a:rPr lang="en-US" altLang="zh-TW" sz="2400" cap="none" dirty="0"/>
              <a:t>)</a:t>
            </a:r>
            <a:r>
              <a:rPr lang="en-US" altLang="zh-HK" sz="2400" b="0" cap="none" dirty="0"/>
              <a:t> with a curve line</a:t>
            </a:r>
            <a:r>
              <a:rPr lang="en-US" altLang="zh-TW" sz="2400" b="0" cap="none" dirty="0"/>
              <a:t>.</a:t>
            </a:r>
            <a:endParaRPr lang="zh-HK" altLang="en-US" sz="2400" b="0" cap="none" dirty="0"/>
          </a:p>
        </p:txBody>
      </p:sp>
      <p:sp>
        <p:nvSpPr>
          <p:cNvPr id="7" name="Down Arrow 6"/>
          <p:cNvSpPr/>
          <p:nvPr/>
        </p:nvSpPr>
        <p:spPr>
          <a:xfrm flipH="1">
            <a:off x="9627286" y="552893"/>
            <a:ext cx="45719" cy="421935"/>
          </a:xfrm>
          <a:prstGeom prst="downArrow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1361" y="184045"/>
            <a:ext cx="1303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Right angle</a:t>
            </a:r>
          </a:p>
        </p:txBody>
      </p:sp>
    </p:spTree>
    <p:extLst>
      <p:ext uri="{BB962C8B-B14F-4D97-AF65-F5344CB8AC3E}">
        <p14:creationId xmlns:p14="http://schemas.microsoft.com/office/powerpoint/2010/main" val="1429236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1322</Words>
  <Application>Microsoft Office PowerPoint</Application>
  <PresentationFormat>寬螢幕</PresentationFormat>
  <Paragraphs>160</Paragraphs>
  <Slides>43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9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basic block OF Bodice</vt:lpstr>
      <vt:lpstr>Ladies  Bodice</vt:lpstr>
      <vt:lpstr>Basic block for ladies bodice</vt:lpstr>
      <vt:lpstr>From (1) to (0)  = Scye Depth (21.4cm)  From (2) to (0) = Nape to Waist + 0.3cm  (40.6cm)  From (6) to (1) = Half Bust +4.5cm (48cm)  Square up and down from (6) to (7) &amp; (I).</vt:lpstr>
      <vt:lpstr>(3) is midway (0)-(1).  Square from (1)-(2)-(3)  From (4)to(1) = Half Back (17.6cm)  From (5) to (4) = Scye Width (11.2cm)</vt:lpstr>
      <vt:lpstr>From (8) to (0) = Back Neck Width (7.4cm)  Square up 1.5cm for all sizes to (9).   Draw the back neck in curve line.</vt:lpstr>
      <vt:lpstr>(10) is 4cm below line (0)-(7) for all sizes.   Square out 2 cm to (11).  Draw the shoulder (9)-(11).</vt:lpstr>
      <vt:lpstr>(12) is midway  of (4) &amp; (5).  Square down to (13).</vt:lpstr>
      <vt:lpstr>(14)is approximately 3cm from (4).  Draw the back scye (11)-(14)-(12) with a curve line.</vt:lpstr>
      <vt:lpstr>From (15) to (5) =6cm for all size.  Square up from (15) to (16).  (16) above nape line  (0)-(7)=Front Neck Point Height (2.3cm)  From (21) to (7) =Front Neck Point Height (2.3cm)   Square across from (21).             </vt:lpstr>
      <vt:lpstr>(17) is 5cm  below line (0)-(7).  From (18) to (16) =(9) to (11) minus 0.3cm, measure from pitch (front shoulder line)</vt:lpstr>
      <vt:lpstr>Front pitch is 5cm for all size.   Connect (18) to front pitch.  (19) is midway between (18) and front pitch.</vt:lpstr>
      <vt:lpstr>(20) is approximately 2 cm from (5).  Hollowing 1 cm at (19),  Draw the front scye (18)-(20)-(12),  </vt:lpstr>
      <vt:lpstr>From (22) to (21) = Front Neck Width (6.1cm)  From (23) to (21) =Front Neck Depth  (7cm), connect (22)-(23).  Hollowing approximately 2cm at (24) . Draw the front neck (22)-(23)  in a curve line. </vt:lpstr>
      <vt:lpstr>(25) is midway between (5)-(6), square down from (25) to (B).  From (26) to (22) =Neck to bust measure from (22),  on to line (25)-(B).  </vt:lpstr>
      <vt:lpstr>Join the front bust dart.  </vt:lpstr>
      <vt:lpstr>Find the midway point of the half back line (3). (27) is 2 cm toward the scye.  Square down from (27) to (A). </vt:lpstr>
      <vt:lpstr>From (28) to (9) =Approximately 6cm.   From (28), make a small dart of 0.3CM.  Connect the dart at (27). </vt:lpstr>
      <vt:lpstr>Mark 2.5cm at each side of (A), and draw 2 vertical lines.   (C) &amp; (D) are 0.4cm below waistline.  Connect (C) &amp; (D) to (27).</vt:lpstr>
      <vt:lpstr>Mark 2 cm each side of (13).   Draw back waist  (2)-(C) and (D)-(E), hollowing slightly.</vt:lpstr>
      <vt:lpstr>Mark 2.5cm at each side of (B) and draw 2 vertical lines.   (G) &amp; (H) are 1.2cm below waistline. Connect (G) &amp; (H) to (26).  Draw the side seams  (E) to (12) &amp; (F) to (12).   Draw waistline (F)-(G) with a slight curve.  (I) is 0.8 cm below waistline.  Connect (I) &amp; (H) with a slight curve. </vt:lpstr>
      <vt:lpstr>PowerPoint 簡報</vt:lpstr>
      <vt:lpstr>Demonstration Videos</vt:lpstr>
      <vt:lpstr>PowerPoint 簡報</vt:lpstr>
      <vt:lpstr>Basic block for  Men’s bodice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Demonstration Video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168</cp:revision>
  <dcterms:created xsi:type="dcterms:W3CDTF">2020-08-18T18:16:04Z</dcterms:created>
  <dcterms:modified xsi:type="dcterms:W3CDTF">2023-03-28T06:07:27Z</dcterms:modified>
</cp:coreProperties>
</file>