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58"/>
  </p:notesMasterIdLst>
  <p:sldIdLst>
    <p:sldId id="294" r:id="rId2"/>
    <p:sldId id="470" r:id="rId3"/>
    <p:sldId id="471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10" r:id="rId43"/>
    <p:sldId id="511" r:id="rId44"/>
    <p:sldId id="512" r:id="rId45"/>
    <p:sldId id="513" r:id="rId46"/>
    <p:sldId id="514" r:id="rId47"/>
    <p:sldId id="515" r:id="rId48"/>
    <p:sldId id="516" r:id="rId49"/>
    <p:sldId id="517" r:id="rId50"/>
    <p:sldId id="518" r:id="rId51"/>
    <p:sldId id="519" r:id="rId52"/>
    <p:sldId id="529" r:id="rId53"/>
    <p:sldId id="530" r:id="rId54"/>
    <p:sldId id="531" r:id="rId55"/>
    <p:sldId id="538" r:id="rId56"/>
    <p:sldId id="539" r:id="rId5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/>
    <p:restoredTop sz="94588"/>
  </p:normalViewPr>
  <p:slideViewPr>
    <p:cSldViewPr snapToGrid="0" snapToObjects="1">
      <p:cViewPr varScale="1">
        <p:scale>
          <a:sx n="62" d="100"/>
          <a:sy n="62" d="100"/>
        </p:scale>
        <p:origin x="66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3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97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36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99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02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6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78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87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78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65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90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03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00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67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9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80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08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20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55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46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9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3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20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8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Thursday, April 20,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4%B8%8D%E5%90%8C%E6%AC%BE%E5%BC%8F%E7%9A%84%E9%A0%98%EF%BC%88%E4%BA%8C%EF%BC%89/1_n17phofu/295650742" TargetMode="External"/><Relationship Id="rId2" Type="http://schemas.openxmlformats.org/officeDocument/2006/relationships/hyperlink" Target="https://emm.edcity.hk/media/%E7%B4%99%E6%A8%A3%E5%8F%8A%E8%A1%A3%E6%9C%8D%E8%A3%BD%E4%BD%9C%E2%94%80%E2%94%80%E4%B8%8D%E5%90%8C%E6%AC%BE%E5%BC%8F%E7%9A%84%E9%A0%98%EF%BC%88%E4%B8%80%EF%BC%89/1_gxnqn824/295650742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9%9D%92%E7%93%9C%E9%A0%98/1_ztg6zc1l/295650742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8%A5%BF%E8%A3%9D%E9%A0%98/1_h2npoar1/295650742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7CE0ED-670A-44ED-9267-236A77A5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5566-9B78-4577-BB88-C1E139BA11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1"/>
            <a:ext cx="12192003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>
                  <a:alpha val="83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56B12-3135-4942-BC5C-B111CAEF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2"/>
            <a:ext cx="11733692" cy="686906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48000"/>
                </a:schemeClr>
              </a:gs>
              <a:gs pos="99000">
                <a:schemeClr val="accent2">
                  <a:alpha val="57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A8068-5C49-4225-8B62-3E3C30BF7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886" cy="6880604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9000"/>
                </a:schemeClr>
              </a:gs>
              <a:gs pos="99000">
                <a:schemeClr val="accent2">
                  <a:alpha val="21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EE5648-70CA-4800-81EE-40F5CD1A38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5039" y="-2895044"/>
            <a:ext cx="6400799" cy="12190885"/>
          </a:xfrm>
          <a:prstGeom prst="rect">
            <a:avLst/>
          </a:prstGeom>
          <a:gradFill>
            <a:gsLst>
              <a:gs pos="8000">
                <a:schemeClr val="accent5">
                  <a:alpha val="38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F04E-4AF8-EA43-81B4-6A5E2598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172" y="906148"/>
            <a:ext cx="7800054" cy="3102528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400" spc="750" dirty="0" smtClean="0">
                <a:solidFill>
                  <a:schemeClr val="bg1"/>
                </a:solidFill>
              </a:rPr>
              <a:t>Collars</a:t>
            </a:r>
            <a:br>
              <a:rPr lang="en-US" sz="4400" spc="750" dirty="0" smtClean="0">
                <a:solidFill>
                  <a:schemeClr val="bg1"/>
                </a:solidFill>
              </a:rPr>
            </a:br>
            <a:r>
              <a:rPr lang="en-US" sz="4400" spc="750" smtClean="0">
                <a:solidFill>
                  <a:schemeClr val="bg1"/>
                </a:solidFill>
              </a:rPr>
              <a:t>(patterns)</a:t>
            </a:r>
            <a:endParaRPr lang="en-US" sz="4400" spc="750" dirty="0">
              <a:solidFill>
                <a:schemeClr val="bg1"/>
              </a:solidFill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C865637-A524-441B-A1B6-6D38BF9B1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8" y="1420764"/>
            <a:ext cx="6857999" cy="4038605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4">
                  <a:lumMod val="60000"/>
                  <a:lumOff val="40000"/>
                  <a:alpha val="6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7559A662-54F5-47C0-8F66-AEA2B861C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68948">
            <a:off x="1535724" y="1053996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83" y="1980998"/>
            <a:ext cx="8202170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395974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625" y="1709497"/>
            <a:ext cx="8230749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50018" y="1726431"/>
            <a:ext cx="808383" cy="380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0.3cm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15" y="1418944"/>
            <a:ext cx="8564170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0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192696" y="4625009"/>
            <a:ext cx="728869" cy="5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468" y="1759708"/>
            <a:ext cx="7983064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32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90" y="611979"/>
            <a:ext cx="11936164" cy="1007798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b="0" dirty="0"/>
              <a:t>(finished look – without seam allowance)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B8CDA-F05F-47C4-A087-9DE47AC4B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6" t="50000" r="34375" b="29474"/>
          <a:stretch/>
        </p:blipFill>
        <p:spPr>
          <a:xfrm>
            <a:off x="157515" y="2092680"/>
            <a:ext cx="11876969" cy="35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6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678" y="2454526"/>
            <a:ext cx="5705475" cy="2362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F271A8-3C4C-4600-B4E3-7A06F17C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8" y="0"/>
            <a:ext cx="11240780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  <a:br>
              <a:rPr lang="en-US" dirty="0"/>
            </a:br>
            <a:r>
              <a:rPr lang="en-US" sz="2400" b="0" dirty="0"/>
              <a:t>(finished look – with seam allowance</a:t>
            </a:r>
            <a:r>
              <a:rPr lang="en-US" sz="28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82FB3-A340-4DBE-A6EB-B2F2308900FE}"/>
              </a:ext>
            </a:extLst>
          </p:cNvPr>
          <p:cNvSpPr txBox="1"/>
          <p:nvPr/>
        </p:nvSpPr>
        <p:spPr>
          <a:xfrm rot="16200000">
            <a:off x="7485791" y="361124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 fold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2803153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482363" y="1875226"/>
            <a:ext cx="8558543" cy="3962953"/>
            <a:chOff x="1482363" y="1875226"/>
            <a:chExt cx="8558543" cy="396295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363" y="1875226"/>
              <a:ext cx="4448796" cy="3962953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1897" y="2005780"/>
              <a:ext cx="3879009" cy="2564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37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971076" y="1617045"/>
            <a:ext cx="9616872" cy="4264084"/>
            <a:chOff x="2475014" y="2165685"/>
            <a:chExt cx="9616872" cy="4264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2C670E-DAC8-4D5F-8CE5-4F4B870FA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34" t="44912" r="27357" b="22105"/>
            <a:stretch/>
          </p:blipFill>
          <p:spPr>
            <a:xfrm>
              <a:off x="2475014" y="2165685"/>
              <a:ext cx="9616872" cy="4264084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4386021" y="5035307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Back</a:t>
              </a:r>
              <a:endParaRPr lang="zh-TW" altLang="en-US" sz="2400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9280902" y="5035306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Front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498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0D139-B69E-49E1-9E58-1267E5124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93" t="41754" r="36620" b="28421"/>
          <a:stretch/>
        </p:blipFill>
        <p:spPr>
          <a:xfrm>
            <a:off x="1399939" y="1478890"/>
            <a:ext cx="9523916" cy="444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492" y="1213682"/>
            <a:ext cx="8087854" cy="4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0B5FF-C4D0-5E46-A63B-15980C1D2A7A}"/>
              </a:ext>
            </a:extLst>
          </p:cNvPr>
          <p:cNvSpPr/>
          <p:nvPr/>
        </p:nvSpPr>
        <p:spPr>
          <a:xfrm>
            <a:off x="-4745" y="497554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i="1" baseline="300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(1)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CEE267-04F3-4546-86BC-5460EB0FA84D}"/>
              </a:ext>
            </a:extLst>
          </p:cNvPr>
          <p:cNvSpPr/>
          <p:nvPr/>
        </p:nvSpPr>
        <p:spPr>
          <a:xfrm>
            <a:off x="8123440" y="4975540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b="1" i="1" baseline="300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(3)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9AF3E4-4AE4-49BB-9B39-D2AEF0C604AA}"/>
              </a:ext>
            </a:extLst>
          </p:cNvPr>
          <p:cNvSpPr/>
          <p:nvPr/>
        </p:nvSpPr>
        <p:spPr>
          <a:xfrm>
            <a:off x="10009683" y="32782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HK" sz="800" i="1" dirty="0">
                <a:solidFill>
                  <a:schemeClr val="bg1"/>
                </a:solidFill>
              </a:rPr>
              <a:t>Source from royalty free photo from </a:t>
            </a:r>
            <a:r>
              <a:rPr lang="en-HK" sz="800" i="1" dirty="0" err="1">
                <a:solidFill>
                  <a:schemeClr val="bg1"/>
                </a:solidFill>
              </a:rPr>
              <a:t>Pexels</a:t>
            </a:r>
            <a:endParaRPr lang="en-HK" sz="800" i="1" baseline="30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06709-9312-41F9-9425-CC65B87FC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14" r="92" b="13862"/>
          <a:stretch/>
        </p:blipFill>
        <p:spPr>
          <a:xfrm>
            <a:off x="-4745" y="-5931"/>
            <a:ext cx="12180790" cy="58378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7CEB212-5858-433B-ACF1-ED1DEFC79833}"/>
              </a:ext>
            </a:extLst>
          </p:cNvPr>
          <p:cNvSpPr/>
          <p:nvPr/>
        </p:nvSpPr>
        <p:spPr>
          <a:xfrm>
            <a:off x="11210" y="5521336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Collection </a:t>
            </a:r>
            <a:r>
              <a:rPr lang="en-US" sz="1200" i="1" dirty="0">
                <a:solidFill>
                  <a:schemeClr val="bg1"/>
                </a:solidFill>
              </a:rPr>
              <a:t>by HO </a:t>
            </a:r>
            <a:r>
              <a:rPr lang="en-US" sz="1200" i="1" dirty="0" err="1">
                <a:solidFill>
                  <a:schemeClr val="bg1"/>
                </a:solidFill>
              </a:rPr>
              <a:t>Sik</a:t>
            </a:r>
            <a:r>
              <a:rPr lang="en-US" sz="1200" i="1" dirty="0">
                <a:solidFill>
                  <a:schemeClr val="bg1"/>
                </a:solidFill>
              </a:rPr>
              <a:t> Yuen, </a:t>
            </a:r>
            <a:r>
              <a:rPr lang="en-US" sz="1200" i="1" dirty="0" smtClean="0">
                <a:solidFill>
                  <a:schemeClr val="bg1"/>
                </a:solidFill>
              </a:rPr>
              <a:t>HD </a:t>
            </a:r>
            <a:r>
              <a:rPr lang="en-US" sz="1200" i="1" dirty="0">
                <a:solidFill>
                  <a:schemeClr val="bg1"/>
                </a:solidFill>
              </a:rPr>
              <a:t>in Fashion Design, Hong Kong Design </a:t>
            </a:r>
            <a:r>
              <a:rPr lang="en-US" sz="1200" i="1" dirty="0" smtClean="0">
                <a:solidFill>
                  <a:schemeClr val="bg1"/>
                </a:solidFill>
              </a:rPr>
              <a:t>Institute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8857003" y="5538138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  <p:sp>
        <p:nvSpPr>
          <p:cNvPr id="17" name="內容版面配置區 5">
            <a:extLst>
              <a:ext uri="{FF2B5EF4-FFF2-40B4-BE49-F238E27FC236}">
                <a16:creationId xmlns:a16="http://schemas.microsoft.com/office/drawing/2014/main" id="{1CF68942-0B60-47C9-B9A0-9944FD84A7C0}"/>
              </a:ext>
            </a:extLst>
          </p:cNvPr>
          <p:cNvSpPr txBox="1">
            <a:spLocks/>
          </p:cNvSpPr>
          <p:nvPr/>
        </p:nvSpPr>
        <p:spPr>
          <a:xfrm>
            <a:off x="11210" y="5306289"/>
            <a:ext cx="10408155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HK" sz="1800" dirty="0"/>
          </a:p>
          <a:p>
            <a:pPr marL="0" indent="0">
              <a:buFont typeface="Arial" panose="020B0604020202020204" pitchFamily="34" charset="0"/>
              <a:buNone/>
            </a:pPr>
            <a:endParaRPr lang="zh-HK" altLang="en-US" sz="18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BB3FF15-0BDD-E645-B056-89C508D9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84" y="3086466"/>
            <a:ext cx="7638821" cy="202481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5400" spc="750" dirty="0">
                <a:solidFill>
                  <a:schemeClr val="bg1"/>
                </a:solidFill>
              </a:rPr>
              <a:t>Collars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-4745" y="5944418"/>
            <a:ext cx="656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Cross reference can </a:t>
            </a:r>
            <a:r>
              <a:rPr lang="en-US" altLang="zh-TW" b="1" smtClean="0"/>
              <a:t>be </a:t>
            </a:r>
            <a:r>
              <a:rPr lang="en-US" altLang="zh-TW" b="1" smtClean="0"/>
              <a:t>made to  </a:t>
            </a:r>
            <a:r>
              <a:rPr lang="en-US" altLang="zh-TW" b="1" dirty="0" smtClean="0"/>
              <a:t>“Collar (Sewing Techniques)”  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226929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16" y="1565162"/>
            <a:ext cx="9573961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9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87" y="1361264"/>
            <a:ext cx="8211696" cy="5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3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13" y="1213682"/>
            <a:ext cx="6935168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02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174284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02. Roll collar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b="0" dirty="0"/>
              <a:t>(finished look – with seam allowance)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07005-4499-4201-BAA9-9BE69DBC9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0" t="47018" r="61262" b="23859"/>
          <a:stretch/>
        </p:blipFill>
        <p:spPr>
          <a:xfrm>
            <a:off x="2925401" y="1553359"/>
            <a:ext cx="5058962" cy="4319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A8EF83-F173-490C-968B-EA50E259C8E9}"/>
              </a:ext>
            </a:extLst>
          </p:cNvPr>
          <p:cNvSpPr txBox="1"/>
          <p:nvPr/>
        </p:nvSpPr>
        <p:spPr>
          <a:xfrm rot="16200000">
            <a:off x="7336269" y="288574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 fold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1065684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39357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1061020" y="1571366"/>
            <a:ext cx="9115367" cy="3715268"/>
            <a:chOff x="1061020" y="1571366"/>
            <a:chExt cx="9115367" cy="3715268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020" y="1571366"/>
              <a:ext cx="5763429" cy="3715268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4795" y="2064772"/>
              <a:ext cx="3131592" cy="2828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446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1422280" y="1533918"/>
            <a:ext cx="9616872" cy="4264084"/>
            <a:chOff x="1422280" y="2165685"/>
            <a:chExt cx="9616872" cy="42640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9E107E-2B1A-42C3-8670-CF3AF805C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34" t="44912" r="27357" b="22105"/>
            <a:stretch/>
          </p:blipFill>
          <p:spPr>
            <a:xfrm>
              <a:off x="1422280" y="2165685"/>
              <a:ext cx="9616872" cy="4264084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3264468" y="5035307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Back</a:t>
              </a:r>
              <a:endParaRPr lang="zh-TW" altLang="en-US" sz="24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8221343" y="5035306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Front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0552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54EAC-38AD-413B-B23D-D59241F8D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9" t="43510" r="39146" b="22455"/>
          <a:stretch/>
        </p:blipFill>
        <p:spPr>
          <a:xfrm>
            <a:off x="1890148" y="1345357"/>
            <a:ext cx="7543799" cy="49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4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99" y="1213682"/>
            <a:ext cx="7542857" cy="5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1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913" y="1213682"/>
            <a:ext cx="6733333" cy="5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60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385" y="1213682"/>
            <a:ext cx="7723809" cy="4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3B794-7039-40D7-8606-0D4A8B323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2" t="17910" r="4212" b="2488"/>
          <a:stretch/>
        </p:blipFill>
        <p:spPr>
          <a:xfrm>
            <a:off x="0" y="0"/>
            <a:ext cx="5452282" cy="64144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65FC6E-9496-4BAE-B8A6-7552BC7D5701}"/>
              </a:ext>
            </a:extLst>
          </p:cNvPr>
          <p:cNvSpPr/>
          <p:nvPr/>
        </p:nvSpPr>
        <p:spPr>
          <a:xfrm>
            <a:off x="0" y="6414448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Collection </a:t>
            </a:r>
            <a:r>
              <a:rPr lang="en-US" sz="1200" i="1" dirty="0">
                <a:solidFill>
                  <a:schemeClr val="bg1"/>
                </a:solidFill>
              </a:rPr>
              <a:t>by CHENG </a:t>
            </a:r>
            <a:r>
              <a:rPr lang="en-US" sz="1200" i="1" dirty="0" err="1">
                <a:solidFill>
                  <a:schemeClr val="bg1"/>
                </a:solidFill>
              </a:rPr>
              <a:t>Yui</a:t>
            </a:r>
            <a:r>
              <a:rPr lang="en-US" sz="1200" i="1" dirty="0">
                <a:solidFill>
                  <a:schemeClr val="bg1"/>
                </a:solidFill>
              </a:rPr>
              <a:t> Yan, </a:t>
            </a:r>
            <a:r>
              <a:rPr lang="en-US" sz="1200" i="1" dirty="0" smtClean="0">
                <a:solidFill>
                  <a:schemeClr val="bg1"/>
                </a:solidFill>
              </a:rPr>
              <a:t>HD </a:t>
            </a:r>
            <a:r>
              <a:rPr lang="en-US" sz="1200" i="1" dirty="0">
                <a:solidFill>
                  <a:schemeClr val="bg1"/>
                </a:solidFill>
              </a:rPr>
              <a:t>in Fashion Design, Hong Kong Design </a:t>
            </a:r>
            <a:r>
              <a:rPr lang="en-US" sz="1200" i="1" dirty="0" smtClean="0">
                <a:solidFill>
                  <a:schemeClr val="bg1"/>
                </a:solidFill>
              </a:rPr>
              <a:t>Institute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21CF0-F65E-4F4E-82B4-0221E3E66A0F}"/>
              </a:ext>
            </a:extLst>
          </p:cNvPr>
          <p:cNvSpPr txBox="1"/>
          <p:nvPr/>
        </p:nvSpPr>
        <p:spPr>
          <a:xfrm>
            <a:off x="5927678" y="1166842"/>
            <a:ext cx="56547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Collars can be divided into three basic categories:</a:t>
            </a:r>
          </a:p>
          <a:p>
            <a:endParaRPr lang="en-US" sz="3200" dirty="0"/>
          </a:p>
          <a:p>
            <a:pPr marL="342900" indent="-342900">
              <a:buFont typeface="+mj-lt"/>
              <a:buAutoNum type="alphaUcPeriod"/>
            </a:pPr>
            <a:r>
              <a:rPr lang="en-US" sz="3200" dirty="0"/>
              <a:t>  Applied collar</a:t>
            </a:r>
          </a:p>
          <a:p>
            <a:pPr lvl="1"/>
            <a:endParaRPr lang="en-US" sz="3200" dirty="0"/>
          </a:p>
          <a:p>
            <a:pPr marL="342900" indent="-342900">
              <a:buFont typeface="+mj-lt"/>
              <a:buAutoNum type="alphaUcPeriod"/>
            </a:pPr>
            <a:r>
              <a:rPr lang="en-US" sz="3200" dirty="0"/>
              <a:t>  Grown on collar</a:t>
            </a:r>
          </a:p>
          <a:p>
            <a:pPr lvl="1"/>
            <a:endParaRPr lang="en-US" sz="3200" dirty="0"/>
          </a:p>
          <a:p>
            <a:pPr marL="342900" indent="-342900">
              <a:buFont typeface="+mj-lt"/>
              <a:buAutoNum type="alphaUcPeriod"/>
            </a:pPr>
            <a:r>
              <a:rPr lang="en-US" sz="3200" dirty="0"/>
              <a:t>  Collar and lapel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8857003" y="6441802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7166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813" y="1213682"/>
            <a:ext cx="6230219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72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346" y="1213682"/>
            <a:ext cx="5125165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88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89790"/>
            <a:ext cx="11505474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03. Flat collar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400" b="0" dirty="0"/>
              <a:t>(finished look – with seam allowance)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E95155-AEB1-486F-8337-FABBDC0D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6" t="42807" r="60338" b="19298"/>
          <a:stretch/>
        </p:blipFill>
        <p:spPr>
          <a:xfrm>
            <a:off x="2478748" y="1836141"/>
            <a:ext cx="4555716" cy="4576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BA40B-00D7-459D-A4B2-CCCE5F61C9AF}"/>
              </a:ext>
            </a:extLst>
          </p:cNvPr>
          <p:cNvSpPr txBox="1"/>
          <p:nvPr/>
        </p:nvSpPr>
        <p:spPr>
          <a:xfrm rot="16200000">
            <a:off x="6386369" y="2511480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 fold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4865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C6F7C-DA6E-470B-A425-A5DFA5F15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32132"/>
            <a:ext cx="10240903" cy="1233488"/>
          </a:xfrm>
        </p:spPr>
        <p:txBody>
          <a:bodyPr/>
          <a:lstStyle/>
          <a:p>
            <a:r>
              <a:rPr lang="en-US" dirty="0" smtClean="0"/>
              <a:t>Demonstration Videos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DB9A7-AD48-4038-B4A9-9C5FDCB24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71350"/>
            <a:ext cx="10240903" cy="395617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200" dirty="0" smtClean="0">
                <a:hlinkClick r:id="rId2"/>
              </a:rPr>
              <a:t>Various </a:t>
            </a:r>
            <a:r>
              <a:rPr lang="en-US" sz="3200" dirty="0">
                <a:hlinkClick r:id="rId2"/>
              </a:rPr>
              <a:t>styles of </a:t>
            </a:r>
            <a:r>
              <a:rPr lang="en-US" sz="3200" dirty="0" smtClean="0">
                <a:hlinkClick r:id="rId2"/>
              </a:rPr>
              <a:t>collars – stand collar</a:t>
            </a:r>
            <a:endParaRPr lang="en-US" sz="3200" dirty="0" smtClean="0"/>
          </a:p>
          <a:p>
            <a:pPr marL="457200" indent="-457200">
              <a:buAutoNum type="arabicPeriod"/>
            </a:pPr>
            <a:endParaRPr lang="en-US" sz="3200" dirty="0" smtClean="0"/>
          </a:p>
          <a:p>
            <a:pPr marL="457200" indent="-457200">
              <a:buAutoNum type="arabicPeriod"/>
            </a:pPr>
            <a:r>
              <a:rPr lang="en-US" sz="3200" dirty="0" smtClean="0">
                <a:hlinkClick r:id="rId3"/>
              </a:rPr>
              <a:t>Various styles of collars – roll collar and flat collar</a:t>
            </a:r>
            <a:endParaRPr lang="en-HK" sz="3200" dirty="0"/>
          </a:p>
          <a:p>
            <a:pPr marL="0" indent="0">
              <a:buNone/>
            </a:pP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7101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CB4C27-7A4D-4B7F-9BEA-41B460E1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79" y="0"/>
            <a:ext cx="11598441" cy="1233488"/>
          </a:xfrm>
        </p:spPr>
        <p:txBody>
          <a:bodyPr>
            <a:noAutofit/>
          </a:bodyPr>
          <a:lstStyle/>
          <a:p>
            <a:pPr algn="ctr"/>
            <a:r>
              <a:rPr lang="en-US" altLang="zh-HK" dirty="0"/>
              <a:t>04. Shirt collar </a:t>
            </a:r>
            <a:endParaRPr lang="zh-HK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B5087BC-29DF-4531-A8A8-F9A80429F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16" t="12315" r="37223" b="16074"/>
          <a:stretch/>
        </p:blipFill>
        <p:spPr>
          <a:xfrm>
            <a:off x="1633492" y="2410330"/>
            <a:ext cx="4258322" cy="37649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2FB1E02-4D5D-4903-8A7C-6312EE2CE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3" t="19547" r="35194" b="16623"/>
          <a:stretch/>
        </p:blipFill>
        <p:spPr>
          <a:xfrm>
            <a:off x="6555930" y="2410330"/>
            <a:ext cx="4186342" cy="374052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E7D2969-40BC-493A-BEBB-2460C5162B85}"/>
              </a:ext>
            </a:extLst>
          </p:cNvPr>
          <p:cNvSpPr/>
          <p:nvPr/>
        </p:nvSpPr>
        <p:spPr>
          <a:xfrm>
            <a:off x="3316857" y="1717832"/>
            <a:ext cx="8915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Front</a:t>
            </a:r>
            <a:endParaRPr lang="zh-TW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0FEC085-DAC6-4416-A70F-F76B01119C27}"/>
              </a:ext>
            </a:extLst>
          </p:cNvPr>
          <p:cNvSpPr/>
          <p:nvPr/>
        </p:nvSpPr>
        <p:spPr>
          <a:xfrm>
            <a:off x="7035808" y="1717832"/>
            <a:ext cx="30428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altLang="zh-TW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ack</a:t>
            </a:r>
            <a:endParaRPr lang="zh-TW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1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F9A42DA-937E-47F1-997F-7FA336507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89" t="48834" r="23681" b="16482"/>
          <a:stretch/>
        </p:blipFill>
        <p:spPr>
          <a:xfrm>
            <a:off x="746965" y="1342620"/>
            <a:ext cx="10358261" cy="41727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430B0E-B878-432A-9458-1932F365A431}"/>
              </a:ext>
            </a:extLst>
          </p:cNvPr>
          <p:cNvSpPr/>
          <p:nvPr/>
        </p:nvSpPr>
        <p:spPr>
          <a:xfrm>
            <a:off x="6102682" y="821372"/>
            <a:ext cx="17459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Collar fall 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3BEEE06-6B34-4AAA-829D-78676D8DBCC2}"/>
              </a:ext>
            </a:extLst>
          </p:cNvPr>
          <p:cNvSpPr/>
          <p:nvPr/>
        </p:nvSpPr>
        <p:spPr>
          <a:xfrm>
            <a:off x="5454895" y="5346550"/>
            <a:ext cx="2052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Collar stand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FEC5AF5-A6CF-41B9-B244-533855274E10}"/>
              </a:ext>
            </a:extLst>
          </p:cNvPr>
          <p:cNvCxnSpPr>
            <a:cxnSpLocks/>
          </p:cNvCxnSpPr>
          <p:nvPr/>
        </p:nvCxnSpPr>
        <p:spPr>
          <a:xfrm flipH="1">
            <a:off x="6019311" y="1324955"/>
            <a:ext cx="1038836" cy="9033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CDCD02C-5F4A-4D20-A7E2-65CFA79451A0}"/>
              </a:ext>
            </a:extLst>
          </p:cNvPr>
          <p:cNvCxnSpPr/>
          <p:nvPr/>
        </p:nvCxnSpPr>
        <p:spPr>
          <a:xfrm flipV="1">
            <a:off x="6775930" y="4586144"/>
            <a:ext cx="399496" cy="8700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15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247DFFD7-5E75-4A39-A9A3-2E0893FDC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51673"/>
            <a:ext cx="9144000" cy="2705099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zh-HK" sz="2400" b="0" dirty="0"/>
              <a:t>Neck Line:   38cm </a:t>
            </a:r>
          </a:p>
          <a:p>
            <a:pPr>
              <a:lnSpc>
                <a:spcPct val="140000"/>
              </a:lnSpc>
            </a:pPr>
            <a:r>
              <a:rPr lang="en-US" altLang="zh-HK" sz="2400" b="0" dirty="0"/>
              <a:t>Back Neck:   8cm</a:t>
            </a:r>
          </a:p>
          <a:p>
            <a:pPr>
              <a:lnSpc>
                <a:spcPct val="140000"/>
              </a:lnSpc>
            </a:pPr>
            <a:r>
              <a:rPr lang="en-US" altLang="zh-HK" sz="2400" b="0" dirty="0"/>
              <a:t>Front Neck:   11cm</a:t>
            </a:r>
          </a:p>
          <a:p>
            <a:pPr>
              <a:lnSpc>
                <a:spcPct val="140000"/>
              </a:lnSpc>
            </a:pPr>
            <a:r>
              <a:rPr lang="en-US" altLang="zh-HK" sz="2400" b="0" dirty="0"/>
              <a:t>Collar Stand Height:   3cm</a:t>
            </a:r>
          </a:p>
          <a:p>
            <a:endParaRPr lang="zh-HK" altLang="en-US" cap="none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117583" y="428540"/>
            <a:ext cx="11598441" cy="12334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</p:spTree>
    <p:extLst>
      <p:ext uri="{BB962C8B-B14F-4D97-AF65-F5344CB8AC3E}">
        <p14:creationId xmlns:p14="http://schemas.microsoft.com/office/powerpoint/2010/main" val="40732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840B5B5-F87F-4D49-972B-4CF858CBAF7C}"/>
              </a:ext>
            </a:extLst>
          </p:cNvPr>
          <p:cNvSpPr/>
          <p:nvPr/>
        </p:nvSpPr>
        <p:spPr>
          <a:xfrm>
            <a:off x="2389372" y="1833549"/>
            <a:ext cx="22300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HK" sz="2400" dirty="0"/>
              <a:t>Back Neck 8cm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B8C2876-2351-4F96-B743-8A2261506658}"/>
              </a:ext>
            </a:extLst>
          </p:cNvPr>
          <p:cNvSpPr/>
          <p:nvPr/>
        </p:nvSpPr>
        <p:spPr>
          <a:xfrm>
            <a:off x="7374156" y="1866128"/>
            <a:ext cx="23855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HK" sz="2400" dirty="0"/>
              <a:t>Front Neck 11cm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9F2D024-BA75-4250-AC74-32B3399B7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2" t="30680" r="26821" b="17411"/>
          <a:stretch/>
        </p:blipFill>
        <p:spPr>
          <a:xfrm>
            <a:off x="6773662" y="2385037"/>
            <a:ext cx="3586578" cy="3684233"/>
          </a:xfrm>
          <a:prstGeom prst="rect">
            <a:avLst/>
          </a:prstGeom>
        </p:spPr>
      </p:pic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5BBADD95-A788-482C-8CC8-CBC25458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774" t="28024" r="56847" b="22195"/>
          <a:stretch/>
        </p:blipFill>
        <p:spPr>
          <a:xfrm>
            <a:off x="1180730" y="2310617"/>
            <a:ext cx="4101483" cy="3833072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836908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grpSp>
        <p:nvGrpSpPr>
          <p:cNvPr id="2" name="群組 1"/>
          <p:cNvGrpSpPr/>
          <p:nvPr/>
        </p:nvGrpSpPr>
        <p:grpSpPr>
          <a:xfrm>
            <a:off x="3264468" y="5035307"/>
            <a:ext cx="5581452" cy="461665"/>
            <a:chOff x="3264468" y="5035307"/>
            <a:chExt cx="5581452" cy="461665"/>
          </a:xfrm>
        </p:grpSpPr>
        <p:sp>
          <p:nvSpPr>
            <p:cNvPr id="9" name="文字方塊 8"/>
            <p:cNvSpPr txBox="1"/>
            <p:nvPr/>
          </p:nvSpPr>
          <p:spPr>
            <a:xfrm>
              <a:off x="3264468" y="5035307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FF"/>
                  </a:solidFill>
                </a:rPr>
                <a:t>Back</a:t>
              </a:r>
              <a:endParaRPr lang="zh-TW" altLang="en-US" sz="2400" dirty="0">
                <a:solidFill>
                  <a:srgbClr val="FF00FF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823032" y="5035307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FF"/>
                  </a:solidFill>
                </a:rPr>
                <a:t>Front</a:t>
              </a:r>
              <a:endParaRPr lang="zh-TW" altLang="en-US" sz="2400" dirty="0">
                <a:solidFill>
                  <a:srgbClr val="FF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7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09" y="1181320"/>
            <a:ext cx="9183382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562" y="1937569"/>
            <a:ext cx="8533636" cy="39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89351-9C40-412C-B5C8-6A5E59778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66" y="1945657"/>
            <a:ext cx="4322495" cy="1233488"/>
          </a:xfrm>
        </p:spPr>
        <p:txBody>
          <a:bodyPr>
            <a:noAutofit/>
          </a:bodyPr>
          <a:lstStyle/>
          <a:p>
            <a:r>
              <a:rPr lang="en-US" dirty="0" smtClean="0"/>
              <a:t>Terminology related to collar</a:t>
            </a:r>
            <a:endParaRPr lang="en-HK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39" y="576262"/>
            <a:ext cx="62007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61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665518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95" y="1732157"/>
            <a:ext cx="7792537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1618933"/>
            <a:ext cx="8716591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1686077"/>
            <a:ext cx="8468907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39030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57" y="1551331"/>
            <a:ext cx="8497486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49249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46" y="1181320"/>
            <a:ext cx="8830907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148084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1" y="1047417"/>
            <a:ext cx="9116697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B5087BC-29DF-4531-A8A8-F9A80429F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16" t="12315" r="37223" b="16074"/>
          <a:stretch/>
        </p:blipFill>
        <p:spPr>
          <a:xfrm>
            <a:off x="2260043" y="1556976"/>
            <a:ext cx="7627876" cy="4470961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354377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</p:spTree>
    <p:extLst>
      <p:ext uri="{BB962C8B-B14F-4D97-AF65-F5344CB8AC3E}">
        <p14:creationId xmlns:p14="http://schemas.microsoft.com/office/powerpoint/2010/main" val="13598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241514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grpSp>
        <p:nvGrpSpPr>
          <p:cNvPr id="9" name="群組 8"/>
          <p:cNvGrpSpPr/>
          <p:nvPr/>
        </p:nvGrpSpPr>
        <p:grpSpPr>
          <a:xfrm>
            <a:off x="1177871" y="1296648"/>
            <a:ext cx="9832414" cy="5238095"/>
            <a:chOff x="1177871" y="809952"/>
            <a:chExt cx="9832414" cy="523809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1714" y="809952"/>
              <a:ext cx="9828571" cy="5238095"/>
            </a:xfrm>
            <a:prstGeom prst="rect">
              <a:avLst/>
            </a:prstGeom>
          </p:spPr>
        </p:pic>
        <p:grpSp>
          <p:nvGrpSpPr>
            <p:cNvPr id="6" name="群組 5"/>
            <p:cNvGrpSpPr/>
            <p:nvPr/>
          </p:nvGrpSpPr>
          <p:grpSpPr>
            <a:xfrm>
              <a:off x="1177871" y="1937288"/>
              <a:ext cx="7532175" cy="1772682"/>
              <a:chOff x="1177871" y="1937288"/>
              <a:chExt cx="7532175" cy="1772682"/>
            </a:xfrm>
          </p:grpSpPr>
          <p:sp>
            <p:nvSpPr>
              <p:cNvPr id="2" name="文字方塊 1"/>
              <p:cNvSpPr txBox="1"/>
              <p:nvPr/>
            </p:nvSpPr>
            <p:spPr>
              <a:xfrm>
                <a:off x="4262033" y="1937288"/>
                <a:ext cx="4448013" cy="707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altLang="zh-TW" sz="2000" b="1" dirty="0"/>
              </a:p>
              <a:p>
                <a:r>
                  <a:rPr lang="zh-TW" altLang="en-US" sz="2000" b="1" dirty="0"/>
                  <a:t>Ｓａｍｅ　ｌｅｎｇｔｈ　ａｓ（Ａ）</a:t>
                </a:r>
              </a:p>
            </p:txBody>
          </p:sp>
          <p:sp>
            <p:nvSpPr>
              <p:cNvPr id="5" name="文字方塊 4"/>
              <p:cNvSpPr txBox="1"/>
              <p:nvPr/>
            </p:nvSpPr>
            <p:spPr>
              <a:xfrm>
                <a:off x="1177871" y="3248305"/>
                <a:ext cx="898902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/>
                  <a:t>ＣＢ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14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5FCD15CD-9753-4017-89B7-5EE5FAA0D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74" t="26800" r="13697" b="24847"/>
          <a:stretch/>
        </p:blipFill>
        <p:spPr>
          <a:xfrm>
            <a:off x="473478" y="816746"/>
            <a:ext cx="11245043" cy="5132432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58546" y="241514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</p:spTree>
    <p:extLst>
      <p:ext uri="{BB962C8B-B14F-4D97-AF65-F5344CB8AC3E}">
        <p14:creationId xmlns:p14="http://schemas.microsoft.com/office/powerpoint/2010/main" val="17280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0D86CEA-6D67-4A2B-87E6-A282D8552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91" t="34552" r="26664" b="18318"/>
          <a:stretch/>
        </p:blipFill>
        <p:spPr>
          <a:xfrm>
            <a:off x="576309" y="1385596"/>
            <a:ext cx="11248747" cy="4498914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94A82E8-E077-41BD-AB7D-877D5E517ACB}"/>
              </a:ext>
            </a:extLst>
          </p:cNvPr>
          <p:cNvSpPr txBox="1">
            <a:spLocks/>
          </p:cNvSpPr>
          <p:nvPr/>
        </p:nvSpPr>
        <p:spPr>
          <a:xfrm>
            <a:off x="401460" y="585926"/>
            <a:ext cx="11598441" cy="6888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spc="700" dirty="0"/>
              <a:t>04. Shirt collar</a:t>
            </a:r>
            <a:endParaRPr lang="zh-HK" altLang="en-US" sz="3600" spc="7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C07BC3-261A-476D-9E98-79080B88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198" y="5647941"/>
            <a:ext cx="4156967" cy="473137"/>
          </a:xfrm>
        </p:spPr>
        <p:txBody>
          <a:bodyPr>
            <a:normAutofit/>
          </a:bodyPr>
          <a:lstStyle/>
          <a:p>
            <a:r>
              <a:rPr lang="en-US" altLang="zh-TW" sz="2000" b="0" cap="none" dirty="0">
                <a:latin typeface="Arial" panose="020B0604020202020204" pitchFamily="34" charset="0"/>
                <a:cs typeface="Arial" panose="020B0604020202020204" pitchFamily="34" charset="0"/>
              </a:rPr>
              <a:t>1cm seam allowance</a:t>
            </a:r>
            <a:endParaRPr lang="zh-HK" altLang="en-US" sz="2000" b="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5580-3FF6-4636-AF03-D119952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55" y="4750931"/>
            <a:ext cx="10240903" cy="1233488"/>
          </a:xfrm>
        </p:spPr>
        <p:txBody>
          <a:bodyPr/>
          <a:lstStyle/>
          <a:p>
            <a:pPr algn="ctr"/>
            <a:r>
              <a:rPr lang="en-US" dirty="0"/>
              <a:t>Applied collar</a:t>
            </a:r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8A7BD-2546-4405-AC0C-71C2FA9B6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0" t="6368" r="8784" b="34726"/>
          <a:stretch/>
        </p:blipFill>
        <p:spPr>
          <a:xfrm>
            <a:off x="3739486" y="873581"/>
            <a:ext cx="4285398" cy="4039738"/>
          </a:xfrm>
          <a:prstGeom prst="rect">
            <a:avLst/>
          </a:prstGeom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8857003" y="657177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82589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5580-3FF6-4636-AF03-D119952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4750931"/>
            <a:ext cx="11069053" cy="1233488"/>
          </a:xfrm>
        </p:spPr>
        <p:txBody>
          <a:bodyPr/>
          <a:lstStyle/>
          <a:p>
            <a:pPr algn="ctr"/>
            <a:r>
              <a:rPr lang="en-US" dirty="0"/>
              <a:t>Grown on collar</a:t>
            </a:r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EFC49-FEB7-4976-9214-6CF5127F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3" t="14562" r="24191" b="43157"/>
          <a:stretch/>
        </p:blipFill>
        <p:spPr>
          <a:xfrm>
            <a:off x="3898230" y="904707"/>
            <a:ext cx="3826043" cy="4268873"/>
          </a:xfrm>
          <a:prstGeom prst="rect">
            <a:avLst/>
          </a:prstGeom>
        </p:spPr>
      </p:pic>
      <p:sp>
        <p:nvSpPr>
          <p:cNvPr id="5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8857003" y="657177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03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8D8C-C798-40CB-AF4C-A51AC1EB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64" y="80863"/>
            <a:ext cx="10240903" cy="1233488"/>
          </a:xfrm>
        </p:spPr>
        <p:txBody>
          <a:bodyPr/>
          <a:lstStyle/>
          <a:p>
            <a:r>
              <a:rPr lang="en-US" dirty="0"/>
              <a:t>05. </a:t>
            </a:r>
            <a:r>
              <a:rPr lang="en-US" dirty="0" smtClean="0"/>
              <a:t>shawl </a:t>
            </a:r>
            <a:r>
              <a:rPr lang="en-US" dirty="0"/>
              <a:t>collar</a:t>
            </a:r>
            <a:endParaRPr lang="en-HK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2D632D-2506-481D-9EFB-479BA4500BA8}"/>
              </a:ext>
            </a:extLst>
          </p:cNvPr>
          <p:cNvGrpSpPr/>
          <p:nvPr/>
        </p:nvGrpSpPr>
        <p:grpSpPr>
          <a:xfrm>
            <a:off x="7886700" y="-146413"/>
            <a:ext cx="4462714" cy="3575413"/>
            <a:chOff x="3320716" y="1697374"/>
            <a:chExt cx="5853363" cy="45069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E4456F-8CB8-4E43-A355-60A909046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509" b="68351" l="35632" r="62916"/>
                      </a14:imgEffect>
                    </a14:imgLayer>
                  </a14:imgProps>
                </a:ext>
              </a:extLst>
            </a:blip>
            <a:srcRect l="32221" t="31404" r="33673" b="27544"/>
            <a:stretch/>
          </p:blipFill>
          <p:spPr>
            <a:xfrm>
              <a:off x="3320716" y="1697374"/>
              <a:ext cx="4680284" cy="45069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04635-19D6-4A23-BD94-3EA27AE50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520" b="42090" l="52891" r="65547">
                          <a14:foregroundMark x1="54063" y1="38574" x2="52891" y2="39355"/>
                        </a14:backgroundRemoval>
                      </a14:imgEffect>
                    </a14:imgLayer>
                  </a14:imgProps>
                </a:ext>
              </a:extLst>
            </a:blip>
            <a:srcRect l="52572" t="31403" r="32971" b="56668"/>
            <a:stretch/>
          </p:blipFill>
          <p:spPr>
            <a:xfrm>
              <a:off x="6827921" y="2026568"/>
              <a:ext cx="2346158" cy="154891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3A0FC7-E911-4D37-A1EB-04CADE62B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234" y="2025545"/>
            <a:ext cx="3614738" cy="4819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0E5495-209C-454A-A9B2-1AD48749E1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450"/>
          <a:stretch/>
        </p:blipFill>
        <p:spPr>
          <a:xfrm>
            <a:off x="8949732" y="3225893"/>
            <a:ext cx="3260415" cy="3632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32B2E-67D5-4B54-BC01-A96854BE3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949" y="3216956"/>
            <a:ext cx="2730783" cy="3641044"/>
          </a:xfrm>
          <a:prstGeom prst="rect">
            <a:avLst/>
          </a:prstGeom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8857003" y="657177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089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610E-2A04-4AE2-8DA8-93C32258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Video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0B81-CD44-4F4B-9A93-D9DBE0B7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089498"/>
            <a:ext cx="10240903" cy="1638914"/>
          </a:xfrm>
        </p:spPr>
        <p:txBody>
          <a:bodyPr>
            <a:normAutofit/>
          </a:bodyPr>
          <a:lstStyle/>
          <a:p>
            <a:pPr marL="541338" indent="-541338"/>
            <a:r>
              <a:rPr lang="en-US" sz="3600" dirty="0">
                <a:hlinkClick r:id="rId2"/>
              </a:rPr>
              <a:t>Shawl Collar</a:t>
            </a:r>
            <a:endParaRPr lang="en-US" sz="3600" dirty="0"/>
          </a:p>
          <a:p>
            <a:pPr marL="0" indent="0">
              <a:buNone/>
            </a:pPr>
            <a:endParaRPr lang="en-HK" sz="3600" dirty="0"/>
          </a:p>
        </p:txBody>
      </p:sp>
    </p:spTree>
    <p:extLst>
      <p:ext uri="{BB962C8B-B14F-4D97-AF65-F5344CB8AC3E}">
        <p14:creationId xmlns:p14="http://schemas.microsoft.com/office/powerpoint/2010/main" val="319315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E5580-3FF6-4636-AF03-D1199526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4750931"/>
            <a:ext cx="11069053" cy="1233488"/>
          </a:xfrm>
        </p:spPr>
        <p:txBody>
          <a:bodyPr/>
          <a:lstStyle/>
          <a:p>
            <a:pPr algn="ctr"/>
            <a:r>
              <a:rPr lang="en-US" dirty="0"/>
              <a:t>collar and lapel</a:t>
            </a:r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2C196-ED7C-470A-B7C3-1B0855687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6" t="22596" r="11593" b="1955"/>
          <a:stretch/>
        </p:blipFill>
        <p:spPr>
          <a:xfrm>
            <a:off x="4223084" y="873581"/>
            <a:ext cx="3635545" cy="4353945"/>
          </a:xfrm>
          <a:prstGeom prst="rect">
            <a:avLst/>
          </a:prstGeom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8857003" y="6571779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Photo(s) </a:t>
            </a:r>
            <a:r>
              <a:rPr lang="en-US" sz="1200" i="1" dirty="0">
                <a:solidFill>
                  <a:schemeClr val="bg1"/>
                </a:solidFill>
              </a:rPr>
              <a:t>is/are </a:t>
            </a:r>
            <a:r>
              <a:rPr lang="en-US" sz="1200" i="1" dirty="0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2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8D8C-C798-40CB-AF4C-A51AC1EB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48" y="213164"/>
            <a:ext cx="10240903" cy="1233488"/>
          </a:xfrm>
        </p:spPr>
        <p:txBody>
          <a:bodyPr/>
          <a:lstStyle/>
          <a:p>
            <a:r>
              <a:rPr lang="en-US" dirty="0"/>
              <a:t>06. Collar and lapel</a:t>
            </a:r>
            <a:endParaRPr lang="en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E7B8CD-F396-49BA-ABDD-8E16C517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897" y="3117396"/>
            <a:ext cx="2805453" cy="3740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B9E9E-163A-4770-BFF5-FFCD0183A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902" y="1937201"/>
            <a:ext cx="3690598" cy="4920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B7FC6E-F450-438B-B420-3EE4B736F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444" y="3117396"/>
            <a:ext cx="2805453" cy="37406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170" y="344616"/>
            <a:ext cx="2909653" cy="246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610E-2A04-4AE2-8DA8-93C32258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Video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0B81-CD44-4F4B-9A93-D9DBE0B71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44330"/>
            <a:ext cx="10240903" cy="1843450"/>
          </a:xfrm>
        </p:spPr>
        <p:txBody>
          <a:bodyPr>
            <a:normAutofit/>
          </a:bodyPr>
          <a:lstStyle/>
          <a:p>
            <a:pPr marL="541338" indent="-541338"/>
            <a:r>
              <a:rPr lang="en-US" sz="3600" dirty="0">
                <a:hlinkClick r:id="rId2"/>
              </a:rPr>
              <a:t>Collar and Lapel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098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1217686"/>
            <a:ext cx="2657105" cy="1233488"/>
          </a:xfrm>
        </p:spPr>
        <p:txBody>
          <a:bodyPr>
            <a:normAutofit/>
          </a:bodyPr>
          <a:lstStyle/>
          <a:p>
            <a:r>
              <a:rPr lang="en-US" sz="3200" u="sng" dirty="0"/>
              <a:t>chapter </a:t>
            </a:r>
            <a:br>
              <a:rPr lang="en-US" sz="3200" u="sng" dirty="0"/>
            </a:br>
            <a:r>
              <a:rPr lang="en-US" sz="3200" u="sng" dirty="0"/>
              <a:t>activity</a:t>
            </a:r>
            <a:endParaRPr lang="en-US" sz="3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7D40F6-D7BC-C041-97E7-C0E9982C9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10" y="3575829"/>
            <a:ext cx="4524771" cy="288602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dirty="0"/>
              <a:t>Stand collar</a:t>
            </a:r>
          </a:p>
          <a:p>
            <a:pPr marL="457200" indent="-457200">
              <a:buAutoNum type="arabicPeriod"/>
            </a:pPr>
            <a:r>
              <a:rPr lang="en-US" dirty="0"/>
              <a:t>Roll collar</a:t>
            </a:r>
          </a:p>
          <a:p>
            <a:pPr marL="457200" indent="-457200">
              <a:buAutoNum type="arabicPeriod"/>
            </a:pPr>
            <a:r>
              <a:rPr lang="en-US" dirty="0"/>
              <a:t>Flat collar</a:t>
            </a:r>
          </a:p>
          <a:p>
            <a:pPr marL="457200" indent="-457200">
              <a:buAutoNum type="arabicPeriod"/>
            </a:pPr>
            <a:r>
              <a:rPr lang="en-US" dirty="0"/>
              <a:t>Shirt collar</a:t>
            </a:r>
          </a:p>
          <a:p>
            <a:pPr marL="457200" indent="-457200">
              <a:buAutoNum type="arabicPeriod"/>
            </a:pPr>
            <a:r>
              <a:rPr lang="en-US" dirty="0"/>
              <a:t>Shawl collar</a:t>
            </a:r>
          </a:p>
          <a:p>
            <a:pPr marL="457200" indent="-457200">
              <a:buAutoNum type="arabicPeriod"/>
            </a:pPr>
            <a:r>
              <a:rPr lang="en-US" dirty="0"/>
              <a:t>Collar and lapel</a:t>
            </a: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>
            <a:off x="156915" y="76076"/>
            <a:ext cx="1371600" cy="157567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5CD53-0F76-B547-A6AA-2A75F5EAB2E3}"/>
              </a:ext>
            </a:extLst>
          </p:cNvPr>
          <p:cNvSpPr/>
          <p:nvPr/>
        </p:nvSpPr>
        <p:spPr>
          <a:xfrm>
            <a:off x="351909" y="2598003"/>
            <a:ext cx="6157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cap="all" spc="600" dirty="0">
                <a:latin typeface="+mj-lt"/>
              </a:rPr>
              <a:t>Pattern drafting for one of the styles: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67D4B-DB5B-452F-812B-913D919E2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4" t="26667" r="11274" b="1541"/>
          <a:stretch/>
        </p:blipFill>
        <p:spPr>
          <a:xfrm>
            <a:off x="6991549" y="0"/>
            <a:ext cx="526594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8A8B0F-68BF-46EB-B5C0-C99AF7368919}"/>
              </a:ext>
            </a:extLst>
          </p:cNvPr>
          <p:cNvSpPr/>
          <p:nvPr/>
        </p:nvSpPr>
        <p:spPr>
          <a:xfrm>
            <a:off x="11210" y="6521428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 smtClean="0">
                <a:solidFill>
                  <a:schemeClr val="bg1"/>
                </a:solidFill>
              </a:rPr>
              <a:t>Collection </a:t>
            </a:r>
            <a:r>
              <a:rPr lang="en-US" sz="1200" i="1" dirty="0">
                <a:solidFill>
                  <a:schemeClr val="bg1"/>
                </a:solidFill>
              </a:rPr>
              <a:t>by Chan </a:t>
            </a:r>
            <a:r>
              <a:rPr lang="en-US" sz="1200" i="1" dirty="0" err="1">
                <a:solidFill>
                  <a:schemeClr val="bg1"/>
                </a:solidFill>
              </a:rPr>
              <a:t>Tsun</a:t>
            </a:r>
            <a:r>
              <a:rPr lang="en-US" sz="1200" i="1" dirty="0">
                <a:solidFill>
                  <a:schemeClr val="bg1"/>
                </a:solidFill>
              </a:rPr>
              <a:t> Man Calvin, </a:t>
            </a:r>
            <a:r>
              <a:rPr lang="en-US" sz="1200" i="1" dirty="0" smtClean="0">
                <a:solidFill>
                  <a:schemeClr val="bg1"/>
                </a:solidFill>
              </a:rPr>
              <a:t>HD </a:t>
            </a:r>
            <a:r>
              <a:rPr lang="en-US" sz="1200" i="1" dirty="0">
                <a:solidFill>
                  <a:schemeClr val="bg1"/>
                </a:solidFill>
              </a:rPr>
              <a:t>in Fashion Design, Hong Kong Design </a:t>
            </a:r>
            <a:r>
              <a:rPr lang="en-US" sz="1200" i="1" dirty="0" smtClean="0">
                <a:solidFill>
                  <a:schemeClr val="bg1"/>
                </a:solidFill>
              </a:rPr>
              <a:t>Institute</a:t>
            </a:r>
            <a:endParaRPr lang="en-HK" sz="1200" i="1" dirty="0">
              <a:solidFill>
                <a:schemeClr val="bg1"/>
              </a:solidFill>
            </a:endParaRPr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4292632-C44C-437C-A44B-0CCD39B42C05}"/>
              </a:ext>
            </a:extLst>
          </p:cNvPr>
          <p:cNvSpPr/>
          <p:nvPr/>
        </p:nvSpPr>
        <p:spPr>
          <a:xfrm>
            <a:off x="9035367" y="6509527"/>
            <a:ext cx="239360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smtClean="0">
                <a:solidFill>
                  <a:schemeClr val="bg1"/>
                </a:solidFill>
              </a:rPr>
              <a:t>Photo(s) </a:t>
            </a:r>
            <a:r>
              <a:rPr lang="en-US" sz="1200" i="1">
                <a:solidFill>
                  <a:schemeClr val="bg1"/>
                </a:solidFill>
              </a:rPr>
              <a:t>is/are </a:t>
            </a:r>
            <a:r>
              <a:rPr lang="en-US" sz="1200" i="1" smtClean="0">
                <a:solidFill>
                  <a:schemeClr val="bg1"/>
                </a:solidFill>
              </a:rPr>
              <a:t>provided </a:t>
            </a:r>
            <a:r>
              <a:rPr lang="en-US" sz="1200" i="1" dirty="0">
                <a:solidFill>
                  <a:schemeClr val="bg1"/>
                </a:solidFill>
              </a:rPr>
              <a:t>by HKDI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36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0" y="3611105"/>
            <a:ext cx="1704814" cy="1053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852407" y="2084708"/>
            <a:ext cx="10039588" cy="3524742"/>
            <a:chOff x="852407" y="2084708"/>
            <a:chExt cx="10039588" cy="352474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8874" y="2989423"/>
              <a:ext cx="5233121" cy="130828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407" y="2084708"/>
              <a:ext cx="4086795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87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sp>
        <p:nvSpPr>
          <p:cNvPr id="9" name="內容版面配置區 5">
            <a:extLst>
              <a:ext uri="{FF2B5EF4-FFF2-40B4-BE49-F238E27FC236}">
                <a16:creationId xmlns:a16="http://schemas.microsoft.com/office/drawing/2014/main" id="{FD262A0C-4AED-489E-917B-7EEA541C1A59}"/>
              </a:ext>
            </a:extLst>
          </p:cNvPr>
          <p:cNvSpPr txBox="1">
            <a:spLocks/>
          </p:cNvSpPr>
          <p:nvPr/>
        </p:nvSpPr>
        <p:spPr>
          <a:xfrm>
            <a:off x="444329" y="1515633"/>
            <a:ext cx="9659356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HK" sz="2400" dirty="0"/>
              <a:t>Take measurement of front and back neck</a:t>
            </a:r>
            <a:r>
              <a:rPr lang="en-US" altLang="zh-TW" sz="2400" dirty="0"/>
              <a:t>.</a:t>
            </a:r>
            <a:endParaRPr lang="zh-HK" altLang="en-US" sz="2400" dirty="0"/>
          </a:p>
        </p:txBody>
      </p:sp>
      <p:grpSp>
        <p:nvGrpSpPr>
          <p:cNvPr id="7" name="群組 6"/>
          <p:cNvGrpSpPr/>
          <p:nvPr/>
        </p:nvGrpSpPr>
        <p:grpSpPr>
          <a:xfrm>
            <a:off x="2088315" y="2017030"/>
            <a:ext cx="8732085" cy="4307306"/>
            <a:chOff x="2088315" y="2017030"/>
            <a:chExt cx="8732085" cy="43073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49AEDC-AC4F-40E7-AA2F-0D9235449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7521" t="42456" r="29883" b="18948"/>
            <a:stretch/>
          </p:blipFill>
          <p:spPr>
            <a:xfrm>
              <a:off x="2088315" y="2017030"/>
              <a:ext cx="8732085" cy="4307306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3564610" y="4804475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Back</a:t>
              </a:r>
              <a:endParaRPr lang="zh-TW" altLang="en-US" sz="24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731071" y="4801892"/>
              <a:ext cx="1022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Front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47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sp>
        <p:nvSpPr>
          <p:cNvPr id="9" name="內容版面配置區 5">
            <a:extLst>
              <a:ext uri="{FF2B5EF4-FFF2-40B4-BE49-F238E27FC236}">
                <a16:creationId xmlns:a16="http://schemas.microsoft.com/office/drawing/2014/main" id="{FD262A0C-4AED-489E-917B-7EEA541C1A59}"/>
              </a:ext>
            </a:extLst>
          </p:cNvPr>
          <p:cNvSpPr txBox="1">
            <a:spLocks/>
          </p:cNvSpPr>
          <p:nvPr/>
        </p:nvSpPr>
        <p:spPr>
          <a:xfrm>
            <a:off x="444329" y="1515633"/>
            <a:ext cx="8823657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HK" sz="2400" dirty="0"/>
              <a:t>Draw the base line</a:t>
            </a:r>
            <a:r>
              <a:rPr lang="en-US" altLang="zh-TW" sz="2400" dirty="0"/>
              <a:t>.</a:t>
            </a:r>
            <a:endParaRPr lang="en-US" altLang="zh-HK" sz="2400" dirty="0"/>
          </a:p>
          <a:p>
            <a:pPr marL="0" indent="0">
              <a:buFont typeface="Arial" panose="020B0604020202020204" pitchFamily="34" charset="0"/>
              <a:buNone/>
            </a:pPr>
            <a:endParaRPr lang="zh-HK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EC760-4E43-4368-974B-4A3E77F25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1" t="54737" r="35217" b="22101"/>
          <a:stretch/>
        </p:blipFill>
        <p:spPr>
          <a:xfrm>
            <a:off x="1028478" y="2674302"/>
            <a:ext cx="8715877" cy="284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2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AD16-B14B-C14B-9E7C-1A6CE5C3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79" y="-513961"/>
            <a:ext cx="5683918" cy="1727643"/>
          </a:xfrm>
        </p:spPr>
        <p:txBody>
          <a:bodyPr anchor="b">
            <a:normAutofit/>
          </a:bodyPr>
          <a:lstStyle/>
          <a:p>
            <a:r>
              <a:rPr lang="en-US" dirty="0"/>
              <a:t>01. Stand Collar</a:t>
            </a:r>
          </a:p>
        </p:txBody>
      </p:sp>
      <p:sp>
        <p:nvSpPr>
          <p:cNvPr id="9" name="內容版面配置區 5">
            <a:extLst>
              <a:ext uri="{FF2B5EF4-FFF2-40B4-BE49-F238E27FC236}">
                <a16:creationId xmlns:a16="http://schemas.microsoft.com/office/drawing/2014/main" id="{FD262A0C-4AED-489E-917B-7EEA541C1A59}"/>
              </a:ext>
            </a:extLst>
          </p:cNvPr>
          <p:cNvSpPr txBox="1">
            <a:spLocks/>
          </p:cNvSpPr>
          <p:nvPr/>
        </p:nvSpPr>
        <p:spPr>
          <a:xfrm>
            <a:off x="444329" y="1515633"/>
            <a:ext cx="5539375" cy="5165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HK" sz="2400" dirty="0"/>
              <a:t>Curve up the end of the front neck</a:t>
            </a:r>
            <a:r>
              <a:rPr lang="en-US" altLang="zh-TW" sz="2400" b="1" dirty="0" smtClean="0"/>
              <a:t>.</a:t>
            </a:r>
            <a:endParaRPr lang="en-US" altLang="zh-HK" sz="2400" dirty="0"/>
          </a:p>
          <a:p>
            <a:pPr marL="0" indent="0">
              <a:buFont typeface="Arial" panose="020B0604020202020204" pitchFamily="34" charset="0"/>
              <a:buNone/>
            </a:pP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04" y="2594638"/>
            <a:ext cx="9440592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036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516</Words>
  <Application>Microsoft Office PowerPoint</Application>
  <PresentationFormat>寬螢幕</PresentationFormat>
  <Paragraphs>146</Paragraphs>
  <Slides>56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3" baseType="lpstr">
      <vt:lpstr>Avenir Next LT Pro</vt:lpstr>
      <vt:lpstr>Avenir Next LT Pro Light</vt:lpstr>
      <vt:lpstr>新細明體</vt:lpstr>
      <vt:lpstr>Arial</vt:lpstr>
      <vt:lpstr>Calibri</vt:lpstr>
      <vt:lpstr>Times New Roman</vt:lpstr>
      <vt:lpstr>GradientRiseVTI</vt:lpstr>
      <vt:lpstr>Collars (patterns)</vt:lpstr>
      <vt:lpstr>Collars</vt:lpstr>
      <vt:lpstr>PowerPoint 簡報</vt:lpstr>
      <vt:lpstr>Terminology related to collar</vt:lpstr>
      <vt:lpstr>Applied collar</vt:lpstr>
      <vt:lpstr>01. Stand Collar</vt:lpstr>
      <vt:lpstr>01. Stand Collar</vt:lpstr>
      <vt:lpstr>01. Stand Collar</vt:lpstr>
      <vt:lpstr>01. Stand Collar</vt:lpstr>
      <vt:lpstr>01. Stand Collar</vt:lpstr>
      <vt:lpstr>01. Stand Collar</vt:lpstr>
      <vt:lpstr>01. Stand Collar</vt:lpstr>
      <vt:lpstr>01. Stand Collar</vt:lpstr>
      <vt:lpstr>01. Stand Collar (finished look – without seam allowance)</vt:lpstr>
      <vt:lpstr>01. Stand Collar (finished look – with seam allowance)</vt:lpstr>
      <vt:lpstr>02. Roll collar</vt:lpstr>
      <vt:lpstr>02. Roll collar</vt:lpstr>
      <vt:lpstr>02. Roll collar</vt:lpstr>
      <vt:lpstr>02. Roll collar</vt:lpstr>
      <vt:lpstr>02. Roll collar</vt:lpstr>
      <vt:lpstr>02. Roll collar</vt:lpstr>
      <vt:lpstr>02. Roll collar</vt:lpstr>
      <vt:lpstr>02. Roll collar (finished look – with seam allowance)</vt:lpstr>
      <vt:lpstr>03. Flat collar</vt:lpstr>
      <vt:lpstr>03. Flat collar</vt:lpstr>
      <vt:lpstr>03. Flat collar</vt:lpstr>
      <vt:lpstr>03. Flat collar</vt:lpstr>
      <vt:lpstr>03. Flat collar</vt:lpstr>
      <vt:lpstr>03. Flat collar</vt:lpstr>
      <vt:lpstr>03. Flat collar</vt:lpstr>
      <vt:lpstr>03. Flat collar</vt:lpstr>
      <vt:lpstr>03. Flat collar (finished look – with seam allowance)</vt:lpstr>
      <vt:lpstr>Demonstration Videos</vt:lpstr>
      <vt:lpstr>04. Shirt collar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1cm seam allowance</vt:lpstr>
      <vt:lpstr>Grown on collar</vt:lpstr>
      <vt:lpstr>05. shawl collar</vt:lpstr>
      <vt:lpstr>Demonstration Video</vt:lpstr>
      <vt:lpstr>collar and lapel</vt:lpstr>
      <vt:lpstr>06. Collar and lapel</vt:lpstr>
      <vt:lpstr>Demonstration Video</vt:lpstr>
      <vt:lpstr>chapter 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design  elements</dc:title>
  <dc:creator>HO HO TAK</dc:creator>
  <cp:lastModifiedBy>POON, Suk-mei Cindy</cp:lastModifiedBy>
  <cp:revision>197</cp:revision>
  <cp:lastPrinted>2022-09-15T09:25:32Z</cp:lastPrinted>
  <dcterms:created xsi:type="dcterms:W3CDTF">2020-08-20T02:38:21Z</dcterms:created>
  <dcterms:modified xsi:type="dcterms:W3CDTF">2023-04-20T08:49:49Z</dcterms:modified>
</cp:coreProperties>
</file>