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2"/>
  </p:notesMasterIdLst>
  <p:sldIdLst>
    <p:sldId id="256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38" r:id="rId27"/>
    <p:sldId id="539" r:id="rId28"/>
    <p:sldId id="540" r:id="rId29"/>
    <p:sldId id="548" r:id="rId30"/>
    <p:sldId id="54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4" autoAdjust="0"/>
    <p:restoredTop sz="94980"/>
  </p:normalViewPr>
  <p:slideViewPr>
    <p:cSldViewPr snapToGrid="0" snapToObjects="1">
      <p:cViewPr varScale="1">
        <p:scale>
          <a:sx n="53" d="100"/>
          <a:sy n="53" d="100"/>
        </p:scale>
        <p:origin x="11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6%81%A4%E8%A1%AB%E9%A0%98/1_5g0rlexv/29565074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9%9D%92%E7%93%9C%E9%A0%98%EF%BC%88%E8%BB%8A%E7%B8%AB%EF%BC%89/1_pvxx58tm/29565074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8%A5%BF%E8%A3%9D%E9%A0%98%E7%9A%84%E9%BB%B9%E5%8F%A3/1_714jz6sx/295650742" TargetMode="External"/><Relationship Id="rId2" Type="http://schemas.openxmlformats.org/officeDocument/2006/relationships/hyperlink" Target="https://emm.edcity.hk/media/%E7%B4%99%E6%A8%A3%E5%8F%8A%E8%A1%A3%E6%9C%8D%E8%A3%BD%E4%BD%9C%E2%94%80%E2%94%80%E8%A5%BF%E8%A3%9D%E9%A0%98%EF%BC%88%E8%BB%8A%E7%B8%AB%EF%BC%89/1_bp0qyi2w/2956507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491932" y="2532183"/>
            <a:ext cx="9665325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chemeClr val="bg1"/>
                </a:solidFill>
              </a:rPr>
              <a:t>Collars</a:t>
            </a:r>
            <a:endParaRPr lang="en-US" sz="4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(Sewing </a:t>
            </a:r>
            <a:r>
              <a:rPr lang="en-US" sz="4400" dirty="0" smtClean="0">
                <a:solidFill>
                  <a:schemeClr val="bg1"/>
                </a:solidFill>
              </a:rPr>
              <a:t>Techniques)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32719"/>
            <a:ext cx="6210300" cy="624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657" y="2577587"/>
            <a:ext cx="4736921" cy="1592077"/>
          </a:xfrm>
        </p:spPr>
        <p:txBody>
          <a:bodyPr>
            <a:noAutofit/>
          </a:bodyPr>
          <a:lstStyle/>
          <a:p>
            <a:pPr marL="457200" indent="-457200">
              <a:buAutoNum type="arabicPeriod" startAt="8"/>
            </a:pPr>
            <a:r>
              <a:rPr lang="en-US" sz="2400" dirty="0"/>
              <a:t>Stitch the facing to the seam allowance of the collar and garment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773657" y="503527"/>
            <a:ext cx="7474659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01. </a:t>
            </a:r>
            <a:r>
              <a:rPr lang="en-US" dirty="0"/>
              <a:t>Collar with a facing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663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0"/>
            <a:ext cx="5705475" cy="67151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3" y="2512998"/>
            <a:ext cx="5390146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r>
              <a:rPr lang="en-US" sz="2400" dirty="0"/>
              <a:t>Snip the seam allowance of the neckline. </a:t>
            </a:r>
          </a:p>
          <a:p>
            <a:pPr marL="457200" indent="-457200">
              <a:buAutoNum type="arabicPeriod" startAt="9"/>
            </a:pPr>
            <a:endParaRPr lang="en-US" sz="2400" dirty="0"/>
          </a:p>
          <a:p>
            <a:pPr marL="457200" indent="-457200">
              <a:buAutoNum type="arabicPeriod" startAt="9"/>
            </a:pPr>
            <a:r>
              <a:rPr lang="en-US" sz="2400" dirty="0"/>
              <a:t>Join CF to the facing.</a:t>
            </a:r>
          </a:p>
          <a:p>
            <a:pPr marL="457200" indent="-457200">
              <a:buAutoNum type="arabicPeriod" startAt="9"/>
            </a:pPr>
            <a:endParaRPr lang="en-US" sz="2400" dirty="0"/>
          </a:p>
          <a:p>
            <a:pPr marL="457200" indent="-457200">
              <a:buAutoNum type="arabicPeriod" startAt="9"/>
            </a:pPr>
            <a:r>
              <a:rPr lang="en-US" sz="2400" dirty="0"/>
              <a:t>Turn through to the right side.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356745" y="390577"/>
            <a:ext cx="7177912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01. </a:t>
            </a:r>
            <a:r>
              <a:rPr lang="en-US" dirty="0"/>
              <a:t>Collar with a facing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92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B5087BC-29DF-4531-A8A8-F9A80429F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16" t="12315" r="37223" b="16074"/>
          <a:stretch/>
        </p:blipFill>
        <p:spPr>
          <a:xfrm>
            <a:off x="1633492" y="2410330"/>
            <a:ext cx="4258322" cy="37649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2FB1E02-4D5D-4903-8A7C-6312EE2CE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3" t="19547" r="35194" b="16623"/>
          <a:stretch/>
        </p:blipFill>
        <p:spPr>
          <a:xfrm>
            <a:off x="6555930" y="2410330"/>
            <a:ext cx="4186342" cy="37405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7D2969-40BC-493A-BEBB-2460C5162B85}"/>
              </a:ext>
            </a:extLst>
          </p:cNvPr>
          <p:cNvSpPr/>
          <p:nvPr/>
        </p:nvSpPr>
        <p:spPr>
          <a:xfrm>
            <a:off x="3199036" y="1487000"/>
            <a:ext cx="1127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FEC085-DAC6-4416-A70F-F76B01119C27}"/>
              </a:ext>
            </a:extLst>
          </p:cNvPr>
          <p:cNvSpPr/>
          <p:nvPr/>
        </p:nvSpPr>
        <p:spPr>
          <a:xfrm>
            <a:off x="7035808" y="1506949"/>
            <a:ext cx="30428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2BB152-6502-430E-9730-7E44CB11633A}"/>
              </a:ext>
            </a:extLst>
          </p:cNvPr>
          <p:cNvSpPr txBox="1">
            <a:spLocks/>
          </p:cNvSpPr>
          <p:nvPr/>
        </p:nvSpPr>
        <p:spPr>
          <a:xfrm>
            <a:off x="611745" y="11493"/>
            <a:ext cx="10240903" cy="100732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02. Shirt collar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523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pieces required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Collars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Collar interlining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Collar stands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Stand </a:t>
            </a:r>
            <a:r>
              <a:rPr lang="en-US" sz="2400" dirty="0"/>
              <a:t>interlining</a:t>
            </a:r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0275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the interlining to the </a:t>
            </a:r>
            <a:r>
              <a:rPr lang="en-US" sz="2400" dirty="0" smtClean="0"/>
              <a:t>collars. </a:t>
            </a:r>
            <a:r>
              <a:rPr lang="en-US" sz="2400" dirty="0"/>
              <a:t>Stitch the </a:t>
            </a:r>
            <a:r>
              <a:rPr lang="en-US" sz="2400" dirty="0" smtClean="0"/>
              <a:t>collars together. </a:t>
            </a:r>
            <a:r>
              <a:rPr lang="en-US" sz="2400" dirty="0"/>
              <a:t>Turn through and press</a:t>
            </a:r>
            <a:r>
              <a:rPr lang="en-US" altLang="zh-TW" sz="2400" dirty="0"/>
              <a:t>.</a:t>
            </a:r>
            <a:endParaRPr lang="en-US" sz="2400" dirty="0"/>
          </a:p>
          <a:p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75" y="0"/>
            <a:ext cx="1876425" cy="63436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178321" y="1191609"/>
            <a:ext cx="1244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Stitch the collars together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3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Stitch the </a:t>
            </a:r>
            <a:r>
              <a:rPr lang="en-US" sz="2400" dirty="0" smtClean="0"/>
              <a:t>neck </a:t>
            </a:r>
            <a:r>
              <a:rPr lang="en-US" sz="2400" dirty="0"/>
              <a:t>edges of the collar together</a:t>
            </a:r>
            <a:r>
              <a:rPr lang="en-US" altLang="zh-TW" sz="2400" dirty="0"/>
              <a:t>.</a:t>
            </a:r>
            <a:endParaRPr lang="en-US" sz="2400" dirty="0"/>
          </a:p>
          <a:p>
            <a:endParaRPr lang="en-HK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802" y="0"/>
            <a:ext cx="18669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TW" sz="2400" dirty="0"/>
              <a:t>Apply </a:t>
            </a:r>
            <a:r>
              <a:rPr lang="en-US" sz="2400" dirty="0"/>
              <a:t>the interlining on the edge of the stand.</a:t>
            </a:r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4519"/>
          <a:stretch/>
        </p:blipFill>
        <p:spPr>
          <a:xfrm>
            <a:off x="6618621" y="189205"/>
            <a:ext cx="3286125" cy="62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04" y="1549034"/>
            <a:ext cx="2219325" cy="452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Place </a:t>
            </a:r>
            <a:r>
              <a:rPr lang="en-US" sz="2400" dirty="0"/>
              <a:t>the WS of the collar to the RS of the stand. Stitch them together with 1cm seam allowance.</a:t>
            </a:r>
          </a:p>
          <a:p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613" y="71437"/>
            <a:ext cx="24860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en-US" sz="2400" dirty="0" smtClean="0"/>
              <a:t>Join </a:t>
            </a:r>
            <a:r>
              <a:rPr lang="en-US" sz="2400" dirty="0"/>
              <a:t>the </a:t>
            </a:r>
            <a:r>
              <a:rPr lang="en-US" sz="2400" dirty="0" smtClean="0"/>
              <a:t>stand </a:t>
            </a:r>
            <a:r>
              <a:rPr lang="en-US" sz="2400" dirty="0"/>
              <a:t>with its RS placed against the collar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35" y="288988"/>
            <a:ext cx="5295900" cy="6057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843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6.  </a:t>
            </a:r>
            <a:r>
              <a:rPr lang="en-US" sz="2400" dirty="0" smtClean="0"/>
              <a:t>Turn </a:t>
            </a:r>
            <a:r>
              <a:rPr lang="en-US" sz="2400" dirty="0"/>
              <a:t>through to the RS and press.</a:t>
            </a:r>
          </a:p>
          <a:p>
            <a:pPr marL="0" indent="0">
              <a:buNone/>
            </a:pPr>
            <a:endParaRPr lang="en-US" sz="2400" dirty="0"/>
          </a:p>
          <a:p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3134296"/>
            <a:ext cx="7505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F4DABE-C865-495E-AE32-E21035F0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5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27BC9-53A3-4586-B84A-9160E2783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148252" y="-32782"/>
            <a:ext cx="5192673" cy="6923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28310-9A3F-4573-BC6F-E440DB02FE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0" t="13165" r="48547"/>
          <a:stretch/>
        </p:blipFill>
        <p:spPr>
          <a:xfrm>
            <a:off x="4819650" y="-8746"/>
            <a:ext cx="2678453" cy="69543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035367" y="6488088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1CF68942-0B60-47C9-B9A0-9944FD84A7C0}"/>
              </a:ext>
            </a:extLst>
          </p:cNvPr>
          <p:cNvSpPr txBox="1">
            <a:spLocks/>
          </p:cNvSpPr>
          <p:nvPr/>
        </p:nvSpPr>
        <p:spPr>
          <a:xfrm>
            <a:off x="11210" y="5306289"/>
            <a:ext cx="10408155" cy="5165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HK" sz="1800" dirty="0"/>
          </a:p>
          <a:p>
            <a:pPr marL="0" indent="0">
              <a:buFont typeface="Arial" panose="020B0604020202020204" pitchFamily="34" charset="0"/>
              <a:buNone/>
            </a:pPr>
            <a:endParaRPr lang="zh-HK" altLang="en-US" sz="18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558" y="3935740"/>
            <a:ext cx="7638821" cy="202481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7200" spc="750" dirty="0" smtClean="0">
                <a:solidFill>
                  <a:schemeClr val="bg1"/>
                </a:solidFill>
              </a:rPr>
              <a:t>Collars</a:t>
            </a:r>
            <a:endParaRPr lang="en-US" sz="7200" spc="75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8158" y="6303422"/>
            <a:ext cx="65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FFCC"/>
                </a:solidFill>
              </a:rPr>
              <a:t>Cross reference can </a:t>
            </a:r>
            <a:r>
              <a:rPr lang="en-US" altLang="zh-TW" b="1" smtClean="0">
                <a:solidFill>
                  <a:srgbClr val="FFFFCC"/>
                </a:solidFill>
              </a:rPr>
              <a:t>be </a:t>
            </a:r>
            <a:r>
              <a:rPr lang="en-US" altLang="zh-TW" b="1" smtClean="0">
                <a:solidFill>
                  <a:srgbClr val="FFFFCC"/>
                </a:solidFill>
              </a:rPr>
              <a:t>made to </a:t>
            </a:r>
            <a:r>
              <a:rPr lang="en-US" altLang="zh-TW" b="1" dirty="0" smtClean="0">
                <a:solidFill>
                  <a:srgbClr val="FFFFCC"/>
                </a:solidFill>
              </a:rPr>
              <a:t>“Collar (Patterns)”  </a:t>
            </a:r>
            <a:endParaRPr lang="zh-TW" altLang="en-US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16" y="1711465"/>
            <a:ext cx="8991600" cy="4514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42" y="-63532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42" y="1583449"/>
            <a:ext cx="3895859" cy="1180782"/>
          </a:xfrm>
        </p:spPr>
        <p:txBody>
          <a:bodyPr>
            <a:noAutofit/>
          </a:bodyPr>
          <a:lstStyle/>
          <a:p>
            <a:pPr marL="342900" indent="-342900">
              <a:buAutoNum type="arabicPeriod" startAt="7"/>
            </a:pPr>
            <a:r>
              <a:rPr lang="en-US" sz="2400" dirty="0" smtClean="0"/>
              <a:t>Place </a:t>
            </a:r>
            <a:r>
              <a:rPr lang="en-US" sz="2400" dirty="0"/>
              <a:t>the </a:t>
            </a:r>
            <a:r>
              <a:rPr lang="en-US" sz="2400" dirty="0" smtClean="0"/>
              <a:t>stand </a:t>
            </a:r>
            <a:r>
              <a:rPr lang="en-US" sz="2400" dirty="0"/>
              <a:t>to the WS of the bodice. Stitch the </a:t>
            </a:r>
            <a:r>
              <a:rPr lang="en-US" sz="2400" dirty="0" smtClean="0"/>
              <a:t>stand </a:t>
            </a:r>
            <a:r>
              <a:rPr lang="en-US" sz="2400" dirty="0"/>
              <a:t>to the bodice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694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481012"/>
            <a:ext cx="8553450" cy="5895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22" y="-246272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22" y="2114939"/>
            <a:ext cx="4192073" cy="3956179"/>
          </a:xfrm>
        </p:spPr>
        <p:txBody>
          <a:bodyPr>
            <a:normAutofit/>
          </a:bodyPr>
          <a:lstStyle/>
          <a:p>
            <a:pPr marL="342900" indent="-342900">
              <a:buAutoNum type="arabicPeriod" startAt="8"/>
            </a:pPr>
            <a:r>
              <a:rPr lang="en-US" sz="2400" dirty="0" smtClean="0"/>
              <a:t>Press </a:t>
            </a:r>
            <a:r>
              <a:rPr lang="en-US" sz="2400" dirty="0"/>
              <a:t>the seam allowances upward on the stand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1761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30" y="288988"/>
            <a:ext cx="10240903" cy="1233488"/>
          </a:xfrm>
        </p:spPr>
        <p:txBody>
          <a:bodyPr/>
          <a:lstStyle/>
          <a:p>
            <a:r>
              <a:rPr lang="en-US" dirty="0"/>
              <a:t>02. Shirt collar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6" y="2255545"/>
            <a:ext cx="5493224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r>
              <a:rPr lang="en-US" altLang="zh-TW" sz="2400" dirty="0" smtClean="0"/>
              <a:t>Top </a:t>
            </a:r>
            <a:r>
              <a:rPr lang="en-US" altLang="zh-TW" sz="2400" dirty="0"/>
              <a:t>stitch along the </a:t>
            </a:r>
            <a:r>
              <a:rPr lang="en-US" sz="2400" dirty="0"/>
              <a:t>edge of the stand</a:t>
            </a:r>
            <a:r>
              <a:rPr lang="en-US" altLang="zh-TW" sz="2400" dirty="0" smtClean="0"/>
              <a:t>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sz="2400" dirty="0"/>
          </a:p>
          <a:p>
            <a:pPr marL="800100" lvl="1" indent="-342900">
              <a:buFont typeface="+mj-lt"/>
              <a:buAutoNum type="arabicPeriod" startAt="10"/>
            </a:pPr>
            <a:endParaRPr lang="en-US" sz="2400" dirty="0"/>
          </a:p>
          <a:p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76200"/>
            <a:ext cx="61912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7FE-ED8D-421C-B7C7-B458EE63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Video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B9164-1BFA-4A27-94AE-24AC2EEE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13226"/>
            <a:ext cx="10240903" cy="2515118"/>
          </a:xfrm>
        </p:spPr>
        <p:txBody>
          <a:bodyPr>
            <a:normAutofit/>
          </a:bodyPr>
          <a:lstStyle/>
          <a:p>
            <a:pPr marL="623888" indent="-623888"/>
            <a:r>
              <a:rPr lang="en-US" sz="3200" dirty="0">
                <a:hlinkClick r:id="rId2"/>
              </a:rPr>
              <a:t>Shirt </a:t>
            </a:r>
            <a:r>
              <a:rPr lang="en-US" sz="3200" dirty="0" smtClean="0">
                <a:hlinkClick r:id="rId2"/>
              </a:rPr>
              <a:t>Collar</a:t>
            </a:r>
            <a:endParaRPr lang="en-US" sz="3200" dirty="0"/>
          </a:p>
          <a:p>
            <a:pPr marL="0" indent="0">
              <a:buNone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846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580-3FF6-4636-AF03-D1199526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17" y="4762437"/>
            <a:ext cx="11069053" cy="1233488"/>
          </a:xfrm>
        </p:spPr>
        <p:txBody>
          <a:bodyPr/>
          <a:lstStyle/>
          <a:p>
            <a:pPr algn="ctr"/>
            <a:r>
              <a:rPr lang="en-US" dirty="0"/>
              <a:t>Grown on collar</a:t>
            </a:r>
            <a:endParaRPr lang="en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EFC49-FEB7-4976-9214-6CF5127FE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3" t="14562" r="24191" b="43157"/>
          <a:stretch/>
        </p:blipFill>
        <p:spPr>
          <a:xfrm>
            <a:off x="3898230" y="904707"/>
            <a:ext cx="3826043" cy="4268873"/>
          </a:xfrm>
          <a:prstGeom prst="rect">
            <a:avLst/>
          </a:prstGeom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8781367" y="6488088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34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8D8C-C798-40CB-AF4C-A51AC1EB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8" y="463886"/>
            <a:ext cx="10240903" cy="1233488"/>
          </a:xfrm>
        </p:spPr>
        <p:txBody>
          <a:bodyPr/>
          <a:lstStyle/>
          <a:p>
            <a:r>
              <a:rPr lang="en-US" dirty="0"/>
              <a:t>05. </a:t>
            </a:r>
            <a:r>
              <a:rPr lang="en-US" dirty="0" smtClean="0"/>
              <a:t>shawl </a:t>
            </a:r>
            <a:r>
              <a:rPr lang="en-US" dirty="0"/>
              <a:t>collar</a:t>
            </a:r>
            <a:endParaRPr lang="en-H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D632D-2506-481D-9EFB-479BA4500BA8}"/>
              </a:ext>
            </a:extLst>
          </p:cNvPr>
          <p:cNvGrpSpPr/>
          <p:nvPr/>
        </p:nvGrpSpPr>
        <p:grpSpPr>
          <a:xfrm>
            <a:off x="7886700" y="-146413"/>
            <a:ext cx="4462714" cy="3575413"/>
            <a:chOff x="3320716" y="1697374"/>
            <a:chExt cx="5853363" cy="45069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E4456F-8CB8-4E43-A355-60A909046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509" b="68351" l="35632" r="62916"/>
                      </a14:imgEffect>
                    </a14:imgLayer>
                  </a14:imgProps>
                </a:ext>
              </a:extLst>
            </a:blip>
            <a:srcRect l="32221" t="31404" r="33673" b="27544"/>
            <a:stretch/>
          </p:blipFill>
          <p:spPr>
            <a:xfrm>
              <a:off x="3320716" y="1697374"/>
              <a:ext cx="4680284" cy="45069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904635-19D6-4A23-BD94-3EA27AE50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20" b="42090" l="52891" r="65547">
                          <a14:foregroundMark x1="54063" y1="38574" x2="52891" y2="39355"/>
                        </a14:backgroundRemoval>
                      </a14:imgEffect>
                    </a14:imgLayer>
                  </a14:imgProps>
                </a:ext>
              </a:extLst>
            </a:blip>
            <a:srcRect l="52572" t="31403" r="32971" b="56668"/>
            <a:stretch/>
          </p:blipFill>
          <p:spPr>
            <a:xfrm>
              <a:off x="6827921" y="2026568"/>
              <a:ext cx="2346158" cy="154891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3A0FC7-E911-4D37-A1EB-04CADE62B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234" y="2025545"/>
            <a:ext cx="3614738" cy="481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E5495-209C-454A-A9B2-1AD48749E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450"/>
          <a:stretch/>
        </p:blipFill>
        <p:spPr>
          <a:xfrm>
            <a:off x="8949732" y="3225893"/>
            <a:ext cx="3260415" cy="3632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32B2E-67D5-4B54-BC01-A96854BE3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949" y="3216956"/>
            <a:ext cx="2730783" cy="3641044"/>
          </a:xfrm>
          <a:prstGeom prst="rect">
            <a:avLst/>
          </a:prstGeom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8781367" y="6488088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20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610E-2A04-4AE2-8DA8-93C32258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Video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0B81-CD44-4F4B-9A93-D9DBE0B7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56768"/>
            <a:ext cx="10240903" cy="1963575"/>
          </a:xfrm>
        </p:spPr>
        <p:txBody>
          <a:bodyPr>
            <a:normAutofit/>
          </a:bodyPr>
          <a:lstStyle/>
          <a:p>
            <a:pPr marL="536575" indent="-536575"/>
            <a:r>
              <a:rPr lang="en-US" sz="3200" dirty="0">
                <a:hlinkClick r:id="rId2"/>
              </a:rPr>
              <a:t>Shawl </a:t>
            </a:r>
            <a:r>
              <a:rPr lang="en-US" sz="3200" dirty="0" smtClean="0">
                <a:hlinkClick r:id="rId2"/>
              </a:rPr>
              <a:t>Collar</a:t>
            </a:r>
            <a:endParaRPr lang="en-US" sz="3200" dirty="0"/>
          </a:p>
          <a:p>
            <a:pPr marL="0" indent="0">
              <a:buNone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9728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580-3FF6-4636-AF03-D1199526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4750931"/>
            <a:ext cx="11069053" cy="1233488"/>
          </a:xfrm>
        </p:spPr>
        <p:txBody>
          <a:bodyPr/>
          <a:lstStyle/>
          <a:p>
            <a:pPr algn="ctr"/>
            <a:r>
              <a:rPr lang="en-US" dirty="0"/>
              <a:t>collar and lapel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2C196-ED7C-470A-B7C3-1B085568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6" t="22596" r="11593" b="1955"/>
          <a:stretch/>
        </p:blipFill>
        <p:spPr>
          <a:xfrm>
            <a:off x="4223084" y="873581"/>
            <a:ext cx="3635545" cy="43539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08369E-12B6-43D8-9FA4-39509FC79DAF}"/>
              </a:ext>
            </a:extLst>
          </p:cNvPr>
          <p:cNvSpPr/>
          <p:nvPr/>
        </p:nvSpPr>
        <p:spPr>
          <a:xfrm>
            <a:off x="0" y="6421247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Collection </a:t>
            </a:r>
            <a:r>
              <a:rPr lang="en-US" sz="1200" i="1" dirty="0">
                <a:solidFill>
                  <a:schemeClr val="bg1"/>
                </a:solidFill>
              </a:rPr>
              <a:t>by HO </a:t>
            </a:r>
            <a:r>
              <a:rPr lang="en-US" sz="1200" i="1" dirty="0" err="1">
                <a:solidFill>
                  <a:schemeClr val="bg1"/>
                </a:solidFill>
              </a:rPr>
              <a:t>Sik</a:t>
            </a:r>
            <a:r>
              <a:rPr lang="en-US" sz="1200" i="1" dirty="0">
                <a:solidFill>
                  <a:schemeClr val="bg1"/>
                </a:solidFill>
              </a:rPr>
              <a:t> Yuen, </a:t>
            </a:r>
            <a:r>
              <a:rPr lang="en-US" sz="1200" i="1" dirty="0" smtClean="0">
                <a:solidFill>
                  <a:schemeClr val="bg1"/>
                </a:solidFill>
              </a:rPr>
              <a:t>HD </a:t>
            </a:r>
            <a:r>
              <a:rPr lang="en-US" sz="1200" i="1" dirty="0">
                <a:solidFill>
                  <a:schemeClr val="bg1"/>
                </a:solidFill>
              </a:rPr>
              <a:t>in Fashion Design, Hong Kong Design Institute)</a:t>
            </a:r>
            <a:endParaRPr lang="en-HK" sz="1200" i="1" dirty="0">
              <a:solidFill>
                <a:schemeClr val="bg1"/>
              </a:solidFill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8781367" y="6488088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83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8D8C-C798-40CB-AF4C-A51AC1EB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8" y="463886"/>
            <a:ext cx="10240903" cy="1233488"/>
          </a:xfrm>
        </p:spPr>
        <p:txBody>
          <a:bodyPr/>
          <a:lstStyle/>
          <a:p>
            <a:r>
              <a:rPr lang="en-US" dirty="0"/>
              <a:t>06. Collar and lapel</a:t>
            </a:r>
            <a:endParaRPr lang="en-H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B8CD-F396-49BA-ABDD-8E16C517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97" y="3117396"/>
            <a:ext cx="2805453" cy="3740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B9E9E-163A-4770-BFF5-FFCD0183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02" y="1937201"/>
            <a:ext cx="3690598" cy="4920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B7FC6E-F450-438B-B420-3EE4B736F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44" y="3117396"/>
            <a:ext cx="2805453" cy="37406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270" y="344616"/>
            <a:ext cx="2909653" cy="24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610E-2A04-4AE2-8DA8-93C32258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Videos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0B81-CD44-4F4B-9A93-D9DBE0B7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942254"/>
            <a:ext cx="10240903" cy="322631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hlinkClick r:id="rId2"/>
              </a:rPr>
              <a:t>Collar </a:t>
            </a:r>
            <a:r>
              <a:rPr lang="en-US" sz="3200" dirty="0">
                <a:hlinkClick r:id="rId2"/>
              </a:rPr>
              <a:t>and </a:t>
            </a:r>
            <a:r>
              <a:rPr lang="en-US" sz="3200" dirty="0" smtClean="0">
                <a:hlinkClick r:id="rId2"/>
              </a:rPr>
              <a:t>Lapel</a:t>
            </a:r>
            <a:endParaRPr lang="en-US" sz="3200" dirty="0" smtClean="0"/>
          </a:p>
          <a:p>
            <a:pPr marL="457200" indent="-457200">
              <a:buAutoNum type="arabicPeriod"/>
            </a:pPr>
            <a:endParaRPr lang="en-US" sz="3200" dirty="0" smtClean="0"/>
          </a:p>
          <a:p>
            <a:pPr marL="457200" indent="-457200">
              <a:buAutoNum type="arabicPeriod"/>
            </a:pPr>
            <a:r>
              <a:rPr lang="en-US" sz="3200" dirty="0" smtClean="0">
                <a:hlinkClick r:id="rId3"/>
              </a:rPr>
              <a:t>Collar Seams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9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580-3FF6-4636-AF03-D1199526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613" y="4750931"/>
            <a:ext cx="10240903" cy="1233488"/>
          </a:xfrm>
        </p:spPr>
        <p:txBody>
          <a:bodyPr/>
          <a:lstStyle/>
          <a:p>
            <a:pPr algn="ctr"/>
            <a:r>
              <a:rPr lang="en-US" dirty="0"/>
              <a:t>Applied collar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8A7BD-2546-4405-AC0C-71C2FA9B6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0" t="6368" r="8784" b="34726"/>
          <a:stretch/>
        </p:blipFill>
        <p:spPr>
          <a:xfrm>
            <a:off x="3739486" y="873581"/>
            <a:ext cx="4285398" cy="4039738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8781367" y="6488088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62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3DB1A-5CBB-4C97-A525-F5219B30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24" y="0"/>
            <a:ext cx="548737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6B0179-F24F-A34E-91E8-9654433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9" y="1126533"/>
            <a:ext cx="2657105" cy="1233488"/>
          </a:xfrm>
        </p:spPr>
        <p:txBody>
          <a:bodyPr>
            <a:normAutofit/>
          </a:bodyPr>
          <a:lstStyle/>
          <a:p>
            <a:r>
              <a:rPr lang="en-US" sz="3200" u="sng" dirty="0"/>
              <a:t>chapter </a:t>
            </a:r>
            <a:br>
              <a:rPr lang="en-US" sz="3200" u="sng" dirty="0"/>
            </a:br>
            <a:r>
              <a:rPr lang="en-US" sz="3200" u="sng" dirty="0"/>
              <a:t>activity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7D40F6-D7BC-C041-97E7-C0E9982C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" y="3838858"/>
            <a:ext cx="3503275" cy="191799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Collar with a facing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Shirt collar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Shawl collar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Collar and lapel</a:t>
            </a: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EE2A670D-A5A8-7940-81B7-E8A0D37776A0}"/>
              </a:ext>
            </a:extLst>
          </p:cNvPr>
          <p:cNvSpPr/>
          <p:nvPr/>
        </p:nvSpPr>
        <p:spPr>
          <a:xfrm>
            <a:off x="156915" y="76076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CD53-0F76-B547-A6AA-2A75F5EAB2E3}"/>
              </a:ext>
            </a:extLst>
          </p:cNvPr>
          <p:cNvSpPr/>
          <p:nvPr/>
        </p:nvSpPr>
        <p:spPr>
          <a:xfrm>
            <a:off x="351909" y="2964473"/>
            <a:ext cx="540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600" dirty="0">
                <a:latin typeface="+mj-lt"/>
              </a:rPr>
              <a:t>SEWING 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5AEB05-29AC-4539-A495-D942F7E2DA57}"/>
              </a:ext>
            </a:extLst>
          </p:cNvPr>
          <p:cNvSpPr/>
          <p:nvPr/>
        </p:nvSpPr>
        <p:spPr>
          <a:xfrm>
            <a:off x="7349377" y="655571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/>
              <a:t>Photo(s) </a:t>
            </a:r>
            <a:r>
              <a:rPr lang="en-US" sz="1200" i="1" dirty="0"/>
              <a:t>is/are </a:t>
            </a:r>
            <a:r>
              <a:rPr lang="en-US" sz="1200" i="1" dirty="0" smtClean="0"/>
              <a:t>provided </a:t>
            </a:r>
            <a:r>
              <a:rPr lang="en-US" sz="1200" i="1" dirty="0"/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71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01. Collar with a facing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pieces required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C</a:t>
            </a:r>
            <a:r>
              <a:rPr lang="en-US" sz="2400" dirty="0" smtClean="0"/>
              <a:t>ollar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Facing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Collar interlining</a:t>
            </a:r>
          </a:p>
        </p:txBody>
      </p:sp>
    </p:spTree>
    <p:extLst>
      <p:ext uri="{BB962C8B-B14F-4D97-AF65-F5344CB8AC3E}">
        <p14:creationId xmlns:p14="http://schemas.microsoft.com/office/powerpoint/2010/main" val="18538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85816"/>
            <a:ext cx="4036943" cy="15570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Apply </a:t>
            </a:r>
            <a:r>
              <a:rPr lang="en-US" sz="2400" dirty="0"/>
              <a:t>the interlining to the collar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HK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950975" y="28898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Collar with a facing</a:t>
            </a:r>
            <a:endParaRPr lang="en-HK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72" y="2046922"/>
            <a:ext cx="50577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755019"/>
            <a:ext cx="5698900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en-US" sz="2400" dirty="0" smtClean="0"/>
              <a:t>Stitch </a:t>
            </a:r>
            <a:r>
              <a:rPr lang="en-US" sz="2400" dirty="0"/>
              <a:t>the </a:t>
            </a:r>
            <a:r>
              <a:rPr lang="en-US" sz="2400" dirty="0" smtClean="0"/>
              <a:t>collars </a:t>
            </a:r>
            <a:r>
              <a:rPr lang="en-US" sz="2400" dirty="0"/>
              <a:t>together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HK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788959" y="219456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Collar with a facing</a:t>
            </a:r>
            <a:endParaRPr lang="en-HK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45" y="461962"/>
            <a:ext cx="32575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8276491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Turn the collar through and </a:t>
            </a:r>
            <a:r>
              <a:rPr lang="en-US" sz="2400" dirty="0" smtClean="0"/>
              <a:t>press.</a:t>
            </a:r>
            <a:endParaRPr lang="en-US" sz="2400" dirty="0"/>
          </a:p>
          <a:p>
            <a:pPr marL="457200" indent="-457200">
              <a:buAutoNum type="arabicPeriod" startAt="3"/>
            </a:pPr>
            <a:endParaRPr lang="en-US" sz="2400" dirty="0"/>
          </a:p>
          <a:p>
            <a:pPr marL="457200" indent="-457200">
              <a:buAutoNum type="arabicPeriod" startAt="3"/>
            </a:pPr>
            <a:r>
              <a:rPr lang="en-US" sz="2400" dirty="0"/>
              <a:t>Stitch the neck edges of the </a:t>
            </a:r>
            <a:r>
              <a:rPr lang="en-US" sz="2400" dirty="0" smtClean="0"/>
              <a:t>collars </a:t>
            </a:r>
            <a:r>
              <a:rPr lang="en-US" sz="2400" dirty="0"/>
              <a:t>together before joining to bodice.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1371599" y="28898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Collar with a facing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23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76" y="-28965"/>
            <a:ext cx="5809524" cy="63523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10" y="2245660"/>
            <a:ext cx="5390146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en-US" sz="2400" dirty="0"/>
              <a:t>Find the </a:t>
            </a:r>
            <a:r>
              <a:rPr lang="en-US" sz="2400" dirty="0" err="1"/>
              <a:t>centre</a:t>
            </a:r>
            <a:r>
              <a:rPr lang="en-US" sz="2400" dirty="0"/>
              <a:t> point of both bodice and collar. </a:t>
            </a:r>
          </a:p>
          <a:p>
            <a:pPr marL="457200" indent="-457200">
              <a:buAutoNum type="arabicPeriod" startAt="5"/>
            </a:pPr>
            <a:endParaRPr lang="en-US" sz="2400" dirty="0"/>
          </a:p>
          <a:p>
            <a:pPr marL="457200" indent="-457200">
              <a:buAutoNum type="arabicPeriod" startAt="5"/>
            </a:pPr>
            <a:r>
              <a:rPr lang="en-US" sz="2400" dirty="0"/>
              <a:t>Stitch on the collar taking 1cm seam allowance.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428610" y="629403"/>
            <a:ext cx="7435230" cy="9578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Collar with a facing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602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33" y="34986"/>
            <a:ext cx="5866667" cy="63428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79" y="2668398"/>
            <a:ext cx="5390146" cy="1220689"/>
          </a:xfrm>
        </p:spPr>
        <p:txBody>
          <a:bodyPr>
            <a:normAutofit/>
          </a:bodyPr>
          <a:lstStyle/>
          <a:p>
            <a:pPr marL="914400" lvl="1" indent="-457200">
              <a:buAutoNum type="arabicPeriod" startAt="7"/>
            </a:pPr>
            <a:r>
              <a:rPr lang="en-US" sz="2400" dirty="0"/>
              <a:t>Stitch the facing and bodice together.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714779" y="545807"/>
            <a:ext cx="7297170" cy="1021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Collar with a facing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250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448</Words>
  <Application>Microsoft Office PowerPoint</Application>
  <PresentationFormat>寬螢幕</PresentationFormat>
  <Paragraphs>94</Paragraphs>
  <Slides>30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Avenir Next LT Pro</vt:lpstr>
      <vt:lpstr>Avenir Next LT Pro Light</vt:lpstr>
      <vt:lpstr>新細明體</vt:lpstr>
      <vt:lpstr>Arial</vt:lpstr>
      <vt:lpstr>Calibri</vt:lpstr>
      <vt:lpstr>Times New Roman</vt:lpstr>
      <vt:lpstr>GradientRiseVTI</vt:lpstr>
      <vt:lpstr>PowerPoint 簡報</vt:lpstr>
      <vt:lpstr>Collars</vt:lpstr>
      <vt:lpstr>Applied collar</vt:lpstr>
      <vt:lpstr>01. Collar with a facing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02. Shirt collar</vt:lpstr>
      <vt:lpstr>02. Shirt collar</vt:lpstr>
      <vt:lpstr>02. Shirt collar</vt:lpstr>
      <vt:lpstr>02. Shirt collar</vt:lpstr>
      <vt:lpstr>02. Shirt collar</vt:lpstr>
      <vt:lpstr>02. Shirt collar</vt:lpstr>
      <vt:lpstr>02. Shirt collar</vt:lpstr>
      <vt:lpstr>02. Shirt collar</vt:lpstr>
      <vt:lpstr>02. Shirt collar</vt:lpstr>
      <vt:lpstr>02. Shirt collar</vt:lpstr>
      <vt:lpstr>Demonstration Video</vt:lpstr>
      <vt:lpstr>Grown on collar</vt:lpstr>
      <vt:lpstr>05. shawl collar</vt:lpstr>
      <vt:lpstr>Demonstration Video</vt:lpstr>
      <vt:lpstr>collar and lapel</vt:lpstr>
      <vt:lpstr>06. Collar and lapel</vt:lpstr>
      <vt:lpstr>Demonstration Videos</vt:lpstr>
      <vt:lpstr>chapter 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POON, Suk-mei Cindy</cp:lastModifiedBy>
  <cp:revision>125</cp:revision>
  <cp:lastPrinted>2023-04-20T07:24:00Z</cp:lastPrinted>
  <dcterms:created xsi:type="dcterms:W3CDTF">2020-09-28T08:43:38Z</dcterms:created>
  <dcterms:modified xsi:type="dcterms:W3CDTF">2023-04-20T08:49:35Z</dcterms:modified>
</cp:coreProperties>
</file>