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notesMasterIdLst>
    <p:notesMasterId r:id="rId31"/>
  </p:notesMasterIdLst>
  <p:sldIdLst>
    <p:sldId id="256" r:id="rId2"/>
    <p:sldId id="384" r:id="rId3"/>
    <p:sldId id="378" r:id="rId4"/>
    <p:sldId id="373" r:id="rId5"/>
    <p:sldId id="480" r:id="rId6"/>
    <p:sldId id="481" r:id="rId7"/>
    <p:sldId id="482" r:id="rId8"/>
    <p:sldId id="483" r:id="rId9"/>
    <p:sldId id="484" r:id="rId10"/>
    <p:sldId id="485" r:id="rId11"/>
    <p:sldId id="496" r:id="rId12"/>
    <p:sldId id="497" r:id="rId13"/>
    <p:sldId id="380" r:id="rId14"/>
    <p:sldId id="479" r:id="rId15"/>
    <p:sldId id="264" r:id="rId16"/>
    <p:sldId id="370" r:id="rId17"/>
    <p:sldId id="486" r:id="rId18"/>
    <p:sldId id="487" r:id="rId19"/>
    <p:sldId id="488" r:id="rId20"/>
    <p:sldId id="490" r:id="rId21"/>
    <p:sldId id="489" r:id="rId22"/>
    <p:sldId id="491" r:id="rId23"/>
    <p:sldId id="492" r:id="rId24"/>
    <p:sldId id="493" r:id="rId25"/>
    <p:sldId id="381" r:id="rId26"/>
    <p:sldId id="498" r:id="rId27"/>
    <p:sldId id="494" r:id="rId28"/>
    <p:sldId id="495" r:id="rId29"/>
    <p:sldId id="31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66FF"/>
    <a:srgbClr val="CCC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55"/>
    <p:restoredTop sz="94980"/>
  </p:normalViewPr>
  <p:slideViewPr>
    <p:cSldViewPr snapToGrid="0" snapToObjects="1">
      <p:cViewPr varScale="1">
        <p:scale>
          <a:sx n="63" d="100"/>
          <a:sy n="63" d="100"/>
        </p:scale>
        <p:origin x="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C14B3-EEE8-6549-8482-C4C3FCA537F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F946C-F05D-8D4C-8ADF-A9512DCC4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9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963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02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3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30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736A0-9F24-45BF-B389-F6478DB45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8700"/>
            <a:ext cx="9144000" cy="2481263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000" spc="7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D85EF-076F-4C35-862A-BAFF685DD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4376"/>
            <a:ext cx="9144000" cy="1433423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221EC-BF54-4DDD-8900-F2027CDAD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13A3-10E9-421F-81BE-56E0786AB515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5AB69-7069-48FB-8925-F2BA84129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9C32A-F7A5-4E3B-A28F-09C82341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35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A997B-D473-47DE-8B7B-22AB6F31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526035-4B81-4537-A22D-92C2E0DBB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2A44D-F637-4017-BAA2-77756A3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ABC0-2199-478F-BA77-33A651B6CB89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1DCE6-ED7D-417C-ABD4-41D61570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AF19A-FDAE-446A-A6B6-128F7F96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13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96D838-45E9-4D61-AA4E-92A32B579F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2628900" cy="5719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3183D0-4392-4364-8A2D-C47A2AF7A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57199"/>
            <a:ext cx="77343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A36C9-28D5-4820-84F1-E4B9F4E50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230C6-DF61-47F4-B8C5-1B70E884BF06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7EDC8-558D-4646-86D9-A5424CF2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B7537-E67A-411A-BBA4-061521D3D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12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E99D7-1EE5-4262-9359-A0E2B7331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3080"/>
            <a:ext cx="10240903" cy="12334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DA1C5-272A-45C2-A11A-E7769A27D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14939"/>
            <a:ext cx="10240903" cy="395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3DA15-1EAB-4524-9BB7-8A7DA82A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B50C-7EEE-46CD-BAF7-BBC4026D959A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B93B9-7818-489D-AFFB-B6EAD27F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28D36-894E-4FCB-B8BB-84DE89949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06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964F1-5687-421F-B3DF-BA3C8DADC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930" y="1709738"/>
            <a:ext cx="9966519" cy="2852737"/>
          </a:xfrm>
        </p:spPr>
        <p:txBody>
          <a:bodyPr anchor="b">
            <a:normAutofit/>
          </a:bodyPr>
          <a:lstStyle>
            <a:lvl1pPr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BB876-5FD9-4964-BD37-6F05DAEBE3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80930" y="4976327"/>
            <a:ext cx="9966520" cy="1113323"/>
          </a:xfrm>
        </p:spPr>
        <p:txBody>
          <a:bodyPr>
            <a:normAutofit/>
          </a:bodyPr>
          <a:lstStyle>
            <a:lvl1pPr marL="0" indent="0">
              <a:buNone/>
              <a:defRPr sz="12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EA80A-FCDD-4009-9A1F-8B5481786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11C4-AE09-4254-A5E3-6DA9B099C971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A3422-56D9-4942-BC63-831AED91F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4B42A-AC2C-4FD8-AD0D-BECDD384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23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FDAF1-8359-4A0F-91B3-03E77C67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457200"/>
            <a:ext cx="10309745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1E3D3-6B33-4CA0-B06B-A8BB05CAB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4054" y="1996141"/>
            <a:ext cx="4975746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9C334-815D-47FD-A9B5-E871E2864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96141"/>
            <a:ext cx="5181600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975F2-7A90-4820-B90F-D28E31A35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42C3-E082-4760-93B2-E209268DD00C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CFAD5-8AF8-4610-8324-85AA062E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08CC8-C46E-4A10-8A83-7A251067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02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E82B8-F9D9-4F53-A4A6-F12EB5F1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90" y="457200"/>
            <a:ext cx="9986898" cy="12334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70CA-85E9-47C7-8564-FFA1AE34B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8490" y="1681163"/>
            <a:ext cx="462908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8D4B1-41B3-4BF5-9076-A16984A81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8490" y="2505075"/>
            <a:ext cx="462908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6A38DC-A016-4CFD-AC19-F24A9E062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4816" y="1681163"/>
            <a:ext cx="50105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F930FA-8C00-42AB-B2D1-FE4E4BDB3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4814" y="2505075"/>
            <a:ext cx="50105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8B698E-FAE5-4F2C-AE0E-4FD281E8F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C950-F824-48B9-B984-CAEE265865E5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C4BB6C-CAA4-4EA8-8EA1-65ADE056F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B6A12-0532-47CA-B070-232141CC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42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8FA1-831E-4AD6-B0D1-BA85E67A5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457200"/>
            <a:ext cx="9982199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E94142-C469-4B0E-8C01-C64BA28F5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3A0F-68E7-4D17-BB84-ED1BA4F6AC6B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AFCE6-5C7E-438F-8D4A-21E15568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ACFD88-63EA-427F-978C-B7844D1A5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19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2A4F0-76A5-4852-982B-32B3B6857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BC4F-EDA1-4BA2-BFF3-FE5B31CCB58B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0CFAE-4BEB-4272-A2E6-FDD9D6A0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B71B7-74B7-4CF1-8FE0-F4863CD7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942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32BE-C4E5-4F12-AB53-EBEF2B76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55" y="457200"/>
            <a:ext cx="3932237" cy="192143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E7F57-4ABF-4BA4-A892-38857A02F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130" y="987425"/>
            <a:ext cx="5707257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2E444-E5BD-443F-AB83-84D7CE0AB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755" y="2799184"/>
            <a:ext cx="3932237" cy="30698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998A4-FD2F-4126-99C5-E2063AE0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694C-1394-4838-A564-7380835C2E77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457D3-F808-4DB2-9C9C-B185E71F2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1BC9B-21D1-4D2D-B02E-C887A02C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84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3EC2-2D8C-4E8D-8CC7-96764801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66" y="68113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66AF89-5FBD-43DD-958D-A5C608AE2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34742" y="858417"/>
            <a:ext cx="5520645" cy="50026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0A545-2CE6-48C4-A725-EF68A3F1B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8966" y="228133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466B2-6FE6-4352-BBF9-84BCD946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4B19-1A00-4EDB-8425-E1827A377364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991BC-29A5-4182-BD83-9D99D288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1C78F-6633-4604-8832-8E9D2DC7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69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</a:extLst>
          </p:cNvPr>
          <p:cNvSpPr/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4F520-2598-460E-9F91-B02F60830CA2}"/>
              </a:ext>
            </a:extLst>
          </p:cNvPr>
          <p:cNvSpPr/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478F2F-4F04-4604-9005-BF0CB114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1666"/>
            <a:ext cx="9810376" cy="16594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A17D2-52AF-4B40-80A8-3E0DB855F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810376" cy="3857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2E0AA-D5B3-4BCF-BA69-209D9B335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chemeClr val="bg1"/>
                </a:solidFill>
              </a:defRPr>
            </a:lvl1pPr>
          </a:lstStyle>
          <a:p>
            <a:fld id="{10076A27-8146-4F75-9851-A83577C6FD8A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A637-D86F-4FA1-985D-2D8245651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2FA4D-A931-46BA-B767-29A6FD5AA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6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9" r:id="rId6"/>
    <p:sldLayoutId id="2147483834" r:id="rId7"/>
    <p:sldLayoutId id="2147483835" r:id="rId8"/>
    <p:sldLayoutId id="2147483836" r:id="rId9"/>
    <p:sldLayoutId id="2147483838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emm.edcity.hk/media/%E7%B4%99%E6%A8%A3%E5%8F%8A%E8%A1%A3%E6%9C%8D%E8%A3%BD%E4%BD%9C%E2%94%80%E2%94%80%E4%BA%94%E8%A7%92%E6%98%8E%E8%A2%8B/1_7og99xkz/295650742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emm.edcity.hk/media/%E7%B4%99%E6%A8%A3%E5%8F%8A%E8%A1%A3%E6%9C%8D%E8%A3%BD%E4%BD%9C%E2%94%80%E2%94%80%E9%A2%A8%E7%90%B4%E8%A2%8B%E5%8A%A0%E8%A2%8B%E8%93%8B/1_pkp36ygv/295650742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mm.edcity.hk/media/%E7%B4%99%E6%A8%A3%E5%8F%8A%E8%A1%A3%E6%9C%8D%E8%A3%BD%E4%BD%9C%E2%94%80%E2%94%80%E5%96%AE%E9%82%8A%E6%BB%BE%E9%82%8A%E8%A2%8B/1_k4m3adom/295650742" TargetMode="External"/><Relationship Id="rId2" Type="http://schemas.openxmlformats.org/officeDocument/2006/relationships/hyperlink" Target="https://emm.edcity.hk/media/%E7%B4%99%E6%A8%A3%E5%8F%8A%E8%A1%A3%E6%9C%8D%E8%A3%BD%E4%BD%9C%E2%94%80%E2%94%80%E9%A0%90%E5%82%99%E6%BB%BE%E9%82%8A%E8%A2%8B/1_gni0cjv2/295650742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mm.edcity.hk/media/%E7%B4%99%E6%A8%A3%E5%8F%8A%E8%A1%A3%E6%9C%8D%E8%A3%BD%E4%BD%9C%E2%94%80%E2%94%80%E8%A2%8B%E5%B8%83%E9%88%92%E9%AA%A8/1_laau2xzx/295650742" TargetMode="External"/><Relationship Id="rId4" Type="http://schemas.openxmlformats.org/officeDocument/2006/relationships/hyperlink" Target="https://emm.edcity.hk/media/%E7%B4%99%E6%A8%A3%E5%8F%8A%E8%A1%A3%E6%9C%8D%E8%A3%BD%E4%BD%9C%E2%94%80%E2%94%80%E9%9B%99%E9%82%8A%E6%BB%BE%E9%82%8A%E8%A2%8B/1_4cvyt6y6/295650742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8" name="Rectangle 126">
            <a:extLst>
              <a:ext uri="{FF2B5EF4-FFF2-40B4-BE49-F238E27FC236}">
                <a16:creationId xmlns:a16="http://schemas.microsoft.com/office/drawing/2014/main" id="{3698ABF1-2D7A-4C8C-A41A-0957412746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28">
            <a:extLst>
              <a:ext uri="{FF2B5EF4-FFF2-40B4-BE49-F238E27FC236}">
                <a16:creationId xmlns:a16="http://schemas.microsoft.com/office/drawing/2014/main" id="{C5E160AE-3C66-4235-84C0-BD472DE6AC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17416"/>
            <a:ext cx="12192002" cy="6892832"/>
          </a:xfrm>
          <a:prstGeom prst="rect">
            <a:avLst/>
          </a:prstGeom>
          <a:gradFill>
            <a:gsLst>
              <a:gs pos="0">
                <a:schemeClr val="accent6"/>
              </a:gs>
              <a:gs pos="95000">
                <a:schemeClr val="accent5">
                  <a:alpha val="81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0" name="Rectangle 130">
            <a:extLst>
              <a:ext uri="{FF2B5EF4-FFF2-40B4-BE49-F238E27FC236}">
                <a16:creationId xmlns:a16="http://schemas.microsoft.com/office/drawing/2014/main" id="{A39CC7EE-929B-4FA6-BA5A-86D02B7924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4" y="4369578"/>
            <a:ext cx="12192004" cy="2505838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5000">
                <a:schemeClr val="accent2">
                  <a:alpha val="63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32">
            <a:extLst>
              <a:ext uri="{FF2B5EF4-FFF2-40B4-BE49-F238E27FC236}">
                <a16:creationId xmlns:a16="http://schemas.microsoft.com/office/drawing/2014/main" id="{94BB87F2-3BE0-433A-AD90-24CE82FBFE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7191" y="-17416"/>
            <a:ext cx="11734809" cy="6892831"/>
          </a:xfrm>
          <a:prstGeom prst="rect">
            <a:avLst/>
          </a:prstGeom>
          <a:gradFill>
            <a:gsLst>
              <a:gs pos="22000">
                <a:schemeClr val="accent2">
                  <a:alpha val="43000"/>
                </a:schemeClr>
              </a:gs>
              <a:gs pos="99000">
                <a:schemeClr val="accent5">
                  <a:alpha val="33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34">
            <a:extLst>
              <a:ext uri="{FF2B5EF4-FFF2-40B4-BE49-F238E27FC236}">
                <a16:creationId xmlns:a16="http://schemas.microsoft.com/office/drawing/2014/main" id="{366B6A15-54B2-4DFA-B2EF-ED937D8CC3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417086">
            <a:off x="5496703" y="1105097"/>
            <a:ext cx="5005754" cy="5005754"/>
          </a:xfrm>
          <a:prstGeom prst="ellipse">
            <a:avLst/>
          </a:prstGeom>
          <a:gradFill>
            <a:gsLst>
              <a:gs pos="31000">
                <a:schemeClr val="accent6">
                  <a:lumMod val="75000"/>
                  <a:alpha val="0"/>
                </a:schemeClr>
              </a:gs>
              <a:gs pos="85000">
                <a:schemeClr val="accent6">
                  <a:alpha val="37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A60DA6D8-1AE1-42F8-808F-E247404A44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935529" y="-1495746"/>
            <a:ext cx="4739543" cy="7696200"/>
          </a:xfrm>
          <a:prstGeom prst="rect">
            <a:avLst/>
          </a:prstGeom>
          <a:gradFill>
            <a:gsLst>
              <a:gs pos="5200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6">
                  <a:alpha val="2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225A280-2775-0C4A-A059-69C41FA19961}"/>
              </a:ext>
            </a:extLst>
          </p:cNvPr>
          <p:cNvSpPr txBox="1">
            <a:spLocks/>
          </p:cNvSpPr>
          <p:nvPr/>
        </p:nvSpPr>
        <p:spPr>
          <a:xfrm>
            <a:off x="972195" y="2562168"/>
            <a:ext cx="9665325" cy="353140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400" dirty="0" smtClean="0">
                <a:solidFill>
                  <a:schemeClr val="bg1"/>
                </a:solidFill>
              </a:rPr>
              <a:t>Pockets</a:t>
            </a:r>
            <a:endParaRPr lang="en-US" sz="44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4400" dirty="0">
                <a:solidFill>
                  <a:schemeClr val="bg1"/>
                </a:solidFill>
              </a:rPr>
              <a:t>(Sewing Techniques)</a:t>
            </a:r>
          </a:p>
        </p:txBody>
      </p:sp>
    </p:spTree>
    <p:extLst>
      <p:ext uri="{BB962C8B-B14F-4D97-AF65-F5344CB8AC3E}">
        <p14:creationId xmlns:p14="http://schemas.microsoft.com/office/powerpoint/2010/main" val="207051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BD2C02-0153-4136-8996-4311ECC63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76336"/>
            <a:ext cx="11173591" cy="1233488"/>
          </a:xfrm>
        </p:spPr>
        <p:txBody>
          <a:bodyPr/>
          <a:lstStyle/>
          <a:p>
            <a:r>
              <a:rPr lang="en-US" dirty="0"/>
              <a:t>Attaching pointed patch pocket</a:t>
            </a:r>
            <a:endParaRPr lang="en-HK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5DFD17-D71C-4173-9A95-944C50A98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114939"/>
            <a:ext cx="4041648" cy="395617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en-US" sz="2400" dirty="0"/>
              <a:t>Edge stitch the pocket to the desired location. Stitch a small triangle at the corner of the pocket opening for reinforcement.</a:t>
            </a:r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HK" sz="2400" dirty="0"/>
          </a:p>
        </p:txBody>
      </p:sp>
      <p:grpSp>
        <p:nvGrpSpPr>
          <p:cNvPr id="9" name="群組 8"/>
          <p:cNvGrpSpPr/>
          <p:nvPr/>
        </p:nvGrpSpPr>
        <p:grpSpPr>
          <a:xfrm>
            <a:off x="4739122" y="1547189"/>
            <a:ext cx="6873381" cy="4386564"/>
            <a:chOff x="4739122" y="1547189"/>
            <a:chExt cx="6873381" cy="4386564"/>
          </a:xfrm>
        </p:grpSpPr>
        <p:grpSp>
          <p:nvGrpSpPr>
            <p:cNvPr id="8" name="群組 7"/>
            <p:cNvGrpSpPr/>
            <p:nvPr/>
          </p:nvGrpSpPr>
          <p:grpSpPr>
            <a:xfrm>
              <a:off x="4739122" y="1547189"/>
              <a:ext cx="5944638" cy="4386564"/>
              <a:chOff x="4739122" y="1547189"/>
              <a:chExt cx="5944638" cy="4386564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E80F8122-7515-439F-A640-35318B8582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7312" t="63090" r="25111" b="11473"/>
              <a:stretch/>
            </p:blipFill>
            <p:spPr>
              <a:xfrm>
                <a:off x="4739122" y="1547189"/>
                <a:ext cx="5944638" cy="4386564"/>
              </a:xfrm>
              <a:prstGeom prst="rect">
                <a:avLst/>
              </a:prstGeom>
            </p:spPr>
          </p:pic>
          <p:sp>
            <p:nvSpPr>
              <p:cNvPr id="3" name="文字方塊 2"/>
              <p:cNvSpPr txBox="1"/>
              <p:nvPr/>
            </p:nvSpPr>
            <p:spPr>
              <a:xfrm>
                <a:off x="8773297" y="1547189"/>
                <a:ext cx="1767017" cy="12003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altLang="zh-TW" b="1" dirty="0"/>
              </a:p>
              <a:p>
                <a:r>
                  <a:rPr lang="en-US" altLang="zh-TW" b="1" dirty="0"/>
                  <a:t>a small triangle for reinforcement </a:t>
                </a:r>
                <a:endParaRPr lang="zh-TW" altLang="en-US" b="1" dirty="0"/>
              </a:p>
            </p:txBody>
          </p:sp>
          <p:sp>
            <p:nvSpPr>
              <p:cNvPr id="7" name="文字方塊 6"/>
              <p:cNvSpPr txBox="1"/>
              <p:nvPr/>
            </p:nvSpPr>
            <p:spPr>
              <a:xfrm>
                <a:off x="7305826" y="4861973"/>
                <a:ext cx="1176022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TW" b="1" dirty="0"/>
                  <a:t>edge </a:t>
                </a:r>
              </a:p>
              <a:p>
                <a:r>
                  <a:rPr lang="en-US" altLang="zh-TW" b="1" dirty="0"/>
                  <a:t>stitching </a:t>
                </a:r>
                <a:endParaRPr lang="zh-TW" altLang="en-US" b="1" dirty="0"/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675472F-05D0-4781-9103-4C750A694F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479" t="44841" r="36900" b="7467"/>
            <a:stretch/>
          </p:blipFill>
          <p:spPr>
            <a:xfrm>
              <a:off x="9168010" y="2791002"/>
              <a:ext cx="2444493" cy="21380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0503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BD2C02-0153-4136-8996-4311ECC63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76336"/>
            <a:ext cx="11173591" cy="1233488"/>
          </a:xfrm>
        </p:spPr>
        <p:txBody>
          <a:bodyPr/>
          <a:lstStyle/>
          <a:p>
            <a:r>
              <a:rPr lang="en-US" dirty="0"/>
              <a:t>Attaching pointed patch pocket</a:t>
            </a:r>
            <a:endParaRPr lang="en-HK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0BA91D-1BC8-411E-A986-C0A5BA1FE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212" y="1758462"/>
            <a:ext cx="4175291" cy="4175291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274014" y="1547189"/>
            <a:ext cx="5944638" cy="4386564"/>
            <a:chOff x="4739122" y="1547189"/>
            <a:chExt cx="5944638" cy="4386564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E80F8122-7515-439F-A640-35318B858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7312" t="63090" r="25111" b="11473"/>
            <a:stretch/>
          </p:blipFill>
          <p:spPr>
            <a:xfrm>
              <a:off x="4739122" y="1547189"/>
              <a:ext cx="5944638" cy="4386564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8773297" y="1547189"/>
              <a:ext cx="1767017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altLang="zh-TW" b="1" dirty="0"/>
            </a:p>
            <a:p>
              <a:r>
                <a:rPr lang="en-US" altLang="zh-TW" b="1" dirty="0"/>
                <a:t>a small triangle for reinforcement </a:t>
              </a:r>
              <a:endParaRPr lang="zh-TW" altLang="en-US" b="1" dirty="0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7318667" y="4858876"/>
              <a:ext cx="114571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b="1" dirty="0"/>
                <a:t>edge </a:t>
              </a:r>
            </a:p>
            <a:p>
              <a:r>
                <a:rPr lang="en-US" altLang="zh-TW" b="1" dirty="0"/>
                <a:t>stitching </a:t>
              </a:r>
              <a:endParaRPr lang="zh-TW" altLang="en-US" b="1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675472F-05D0-4781-9103-4C750A694F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79" t="44841" r="36900" b="7467"/>
          <a:stretch/>
        </p:blipFill>
        <p:spPr>
          <a:xfrm>
            <a:off x="4537394" y="3133098"/>
            <a:ext cx="2444493" cy="213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05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7BFDF-5919-45BE-B4C9-C5AAE7331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Demonstration Video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1991E-795A-4A3E-B03C-0F3DCA63F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641032"/>
            <a:ext cx="10240903" cy="3956179"/>
          </a:xfrm>
        </p:spPr>
        <p:txBody>
          <a:bodyPr>
            <a:normAutofit/>
          </a:bodyPr>
          <a:lstStyle/>
          <a:p>
            <a:r>
              <a:rPr lang="en-US" sz="3600" dirty="0" smtClean="0">
                <a:hlinkClick r:id="rId2"/>
              </a:rPr>
              <a:t>Attachment of pointed </a:t>
            </a:r>
            <a:r>
              <a:rPr lang="en-US" sz="3600" dirty="0">
                <a:hlinkClick r:id="rId2"/>
              </a:rPr>
              <a:t>patch </a:t>
            </a:r>
            <a:r>
              <a:rPr lang="en-US" sz="3600" dirty="0" smtClean="0">
                <a:hlinkClick r:id="rId2"/>
              </a:rPr>
              <a:t>pocket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07453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zh-HK" dirty="0"/>
              <a:t>02</a:t>
            </a:r>
            <a:r>
              <a:rPr lang="en-US" altLang="zh-HK" dirty="0" smtClean="0"/>
              <a:t>. Bellow </a:t>
            </a:r>
            <a:r>
              <a:rPr lang="en-US" altLang="zh-HK" dirty="0"/>
              <a:t>Pocket</a:t>
            </a:r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BE822A-99C1-4081-9BCF-E477EAFDDB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31" t="51404" r="30163" b="18245"/>
          <a:stretch/>
        </p:blipFill>
        <p:spPr>
          <a:xfrm>
            <a:off x="7852718" y="374427"/>
            <a:ext cx="4054642" cy="16943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F13CC2-829A-47E5-B530-0FACE71A91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80" t="23333" r="40487" b="31755"/>
          <a:stretch/>
        </p:blipFill>
        <p:spPr>
          <a:xfrm>
            <a:off x="1682740" y="2291180"/>
            <a:ext cx="4032812" cy="40101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B768CD-9C0F-4EB0-B476-F3DC25DA6E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51" t="26316" r="41315" b="15211"/>
          <a:stretch/>
        </p:blipFill>
        <p:spPr>
          <a:xfrm>
            <a:off x="6192751" y="2291180"/>
            <a:ext cx="3097511" cy="401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E6400C-E30D-40DE-AC47-DB9875D47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303" y="2088958"/>
            <a:ext cx="6339201" cy="1722267"/>
          </a:xfrm>
        </p:spPr>
        <p:txBody>
          <a:bodyPr>
            <a:noAutofit/>
          </a:bodyPr>
          <a:lstStyle/>
          <a:p>
            <a:pPr algn="l"/>
            <a:r>
              <a:rPr lang="en-US" altLang="zh-HK" sz="2400" b="0" cap="none" dirty="0"/>
              <a:t>Pocket Width</a:t>
            </a:r>
            <a:r>
              <a:rPr lang="en-US" altLang="zh-TW" sz="2400" b="0" cap="none" dirty="0"/>
              <a:t>:    </a:t>
            </a:r>
            <a:r>
              <a:rPr lang="en-US" altLang="zh-HK" sz="2400" b="0" cap="none" dirty="0"/>
              <a:t>11.5cm</a:t>
            </a:r>
            <a:br>
              <a:rPr lang="en-US" altLang="zh-HK" sz="2400" b="0" cap="none" dirty="0"/>
            </a:br>
            <a:r>
              <a:rPr lang="en-US" altLang="zh-HK" sz="2400" b="0" cap="none" dirty="0"/>
              <a:t/>
            </a:r>
            <a:br>
              <a:rPr lang="en-US" altLang="zh-HK" sz="2400" b="0" cap="none" dirty="0"/>
            </a:br>
            <a:r>
              <a:rPr lang="en-US" altLang="zh-HK" sz="2400" b="0" cap="none" dirty="0"/>
              <a:t>Pocket Length</a:t>
            </a:r>
            <a:r>
              <a:rPr lang="en-US" altLang="zh-TW" sz="2400" b="0" cap="none" dirty="0"/>
              <a:t>:  </a:t>
            </a:r>
            <a:r>
              <a:rPr lang="en-US" altLang="zh-HK" sz="2400" b="0" cap="none" dirty="0"/>
              <a:t> 16.5cm </a:t>
            </a:r>
            <a:br>
              <a:rPr lang="en-US" altLang="zh-HK" sz="2400" b="0" cap="none" dirty="0"/>
            </a:br>
            <a:endParaRPr lang="zh-HK" altLang="en-US" sz="2400" b="0" cap="none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D3F08D2-2409-43D0-8661-38976409EF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68" t="28997" r="34320" b="17565"/>
          <a:stretch/>
        </p:blipFill>
        <p:spPr>
          <a:xfrm>
            <a:off x="6827485" y="914552"/>
            <a:ext cx="4775629" cy="524283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3397C2C-A847-4CC7-B9BB-CA081A3D2EE8}"/>
              </a:ext>
            </a:extLst>
          </p:cNvPr>
          <p:cNvSpPr txBox="1">
            <a:spLocks/>
          </p:cNvSpPr>
          <p:nvPr/>
        </p:nvSpPr>
        <p:spPr>
          <a:xfrm>
            <a:off x="531442" y="627834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HK" sz="3600" dirty="0"/>
              <a:t>Bellow </a:t>
            </a:r>
            <a:r>
              <a:rPr lang="en-US" altLang="zh-HK" sz="3600" dirty="0" smtClean="0"/>
              <a:t>Pocket</a:t>
            </a:r>
            <a:endParaRPr lang="zh-HK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224509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C6BC28E6-795B-40E4-85E3-B5BEA94F3C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217" t="20883" r="38485" b="16929"/>
          <a:stretch/>
        </p:blipFill>
        <p:spPr>
          <a:xfrm>
            <a:off x="3914582" y="1090863"/>
            <a:ext cx="4587734" cy="529688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E5CC0C6-17DA-41C0-9BF5-98D4367C1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442" y="142078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zh-HK" sz="3200" dirty="0"/>
              <a:t>Bellow </a:t>
            </a:r>
            <a:r>
              <a:rPr lang="en-US" altLang="zh-HK" dirty="0" smtClean="0"/>
              <a:t>Pocket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440358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286FA1-DBE4-4A89-AFBE-EC020F639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816" y="2120712"/>
            <a:ext cx="3478722" cy="1233488"/>
          </a:xfrm>
        </p:spPr>
        <p:txBody>
          <a:bodyPr>
            <a:noAutofit/>
          </a:bodyPr>
          <a:lstStyle/>
          <a:p>
            <a:r>
              <a:rPr lang="en-US" altLang="zh-HK" sz="2400" b="0" cap="none" dirty="0" smtClean="0"/>
              <a:t>Add </a:t>
            </a:r>
            <a:r>
              <a:rPr lang="en-US" altLang="zh-HK" sz="2400" b="0" cap="none" dirty="0"/>
              <a:t>1cm </a:t>
            </a:r>
            <a:r>
              <a:rPr lang="en-US" altLang="zh-HK" sz="2400" b="0" cap="none" dirty="0" smtClean="0"/>
              <a:t>seam allowance.</a:t>
            </a:r>
            <a:endParaRPr lang="zh-HK" altLang="en-US" sz="2400" b="0" cap="none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1E7FBD11-3542-429F-8BB4-EAA62E3610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873" t="29860" r="40321" b="11177"/>
          <a:stretch/>
        </p:blipFill>
        <p:spPr>
          <a:xfrm>
            <a:off x="3818020" y="0"/>
            <a:ext cx="5406190" cy="622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50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BD2C02-0153-4136-8996-4311ECC63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76336"/>
            <a:ext cx="11173591" cy="1233488"/>
          </a:xfrm>
        </p:spPr>
        <p:txBody>
          <a:bodyPr/>
          <a:lstStyle/>
          <a:p>
            <a:r>
              <a:rPr lang="en-US" dirty="0"/>
              <a:t>Attaching </a:t>
            </a:r>
            <a:r>
              <a:rPr lang="en-US" altLang="zh-HK" dirty="0"/>
              <a:t>Bellow Pocket </a:t>
            </a:r>
            <a:endParaRPr lang="en-HK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5DFD17-D71C-4173-9A95-944C50A98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114939"/>
            <a:ext cx="4849368" cy="395617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Mark the exact position of the pocket on the right side of the garment before attaching the pocket</a:t>
            </a:r>
            <a:r>
              <a:rPr lang="en-US" altLang="zh-TW" sz="2400" dirty="0"/>
              <a:t>.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HK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C88999-EB75-432D-ADD9-CDF164EF8F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66" t="57553" r="25751" b="23733"/>
          <a:stretch/>
        </p:blipFill>
        <p:spPr>
          <a:xfrm>
            <a:off x="6879101" y="1759420"/>
            <a:ext cx="4286203" cy="431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83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BD2C02-0153-4136-8996-4311ECC63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76336"/>
            <a:ext cx="11173591" cy="1233488"/>
          </a:xfrm>
        </p:spPr>
        <p:txBody>
          <a:bodyPr/>
          <a:lstStyle/>
          <a:p>
            <a:r>
              <a:rPr lang="en-US" dirty="0"/>
              <a:t>Attaching </a:t>
            </a:r>
            <a:r>
              <a:rPr lang="en-US" altLang="zh-HK" dirty="0"/>
              <a:t>Bellow Pocket </a:t>
            </a:r>
            <a:endParaRPr lang="en-HK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5DFD17-D71C-4173-9A95-944C50A98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114939"/>
            <a:ext cx="4041648" cy="323430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400" dirty="0"/>
              <a:t>Fold over the top edge of pocket (</a:t>
            </a:r>
            <a:r>
              <a:rPr lang="en-US" altLang="zh-TW" sz="2400" dirty="0"/>
              <a:t>1cm </a:t>
            </a:r>
            <a:r>
              <a:rPr lang="en-US" sz="2400" dirty="0"/>
              <a:t>seam allowance</a:t>
            </a:r>
            <a:r>
              <a:rPr lang="en-US" sz="2400" dirty="0" smtClean="0"/>
              <a:t>).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altLang="zh-TW" sz="2400" dirty="0"/>
              <a:t>Turn 2cm along the fold line to the wrong side (W.S.) and topstitch.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2D8C40B-B892-41DE-8F5D-FB58A00E732B}"/>
              </a:ext>
            </a:extLst>
          </p:cNvPr>
          <p:cNvSpPr txBox="1">
            <a:spLocks/>
          </p:cNvSpPr>
          <p:nvPr/>
        </p:nvSpPr>
        <p:spPr>
          <a:xfrm>
            <a:off x="709646" y="3946145"/>
            <a:ext cx="4041648" cy="39561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3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HK" dirty="0"/>
          </a:p>
        </p:txBody>
      </p:sp>
      <p:grpSp>
        <p:nvGrpSpPr>
          <p:cNvPr id="9" name="群組 8"/>
          <p:cNvGrpSpPr/>
          <p:nvPr/>
        </p:nvGrpSpPr>
        <p:grpSpPr>
          <a:xfrm>
            <a:off x="5022027" y="1941287"/>
            <a:ext cx="6590476" cy="3266667"/>
            <a:chOff x="5022027" y="1941287"/>
            <a:chExt cx="6590476" cy="3266667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22027" y="1941287"/>
              <a:ext cx="6590476" cy="3266667"/>
            </a:xfrm>
            <a:prstGeom prst="rect">
              <a:avLst/>
            </a:prstGeom>
          </p:spPr>
        </p:pic>
        <p:sp>
          <p:nvSpPr>
            <p:cNvPr id="2" name="文字方塊 1"/>
            <p:cNvSpPr txBox="1"/>
            <p:nvPr/>
          </p:nvSpPr>
          <p:spPr>
            <a:xfrm>
              <a:off x="7865987" y="4242391"/>
              <a:ext cx="9037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/>
                <a:t>W.S.</a:t>
              </a:r>
              <a:endParaRPr lang="zh-TW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226933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BD2C02-0153-4136-8996-4311ECC63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76336"/>
            <a:ext cx="11173591" cy="1233488"/>
          </a:xfrm>
        </p:spPr>
        <p:txBody>
          <a:bodyPr/>
          <a:lstStyle/>
          <a:p>
            <a:r>
              <a:rPr lang="en-US" dirty="0"/>
              <a:t>Attaching </a:t>
            </a:r>
            <a:r>
              <a:rPr lang="en-US" altLang="zh-HK" dirty="0"/>
              <a:t>Bellow Pocket </a:t>
            </a:r>
            <a:endParaRPr lang="en-HK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5DFD17-D71C-4173-9A95-944C50A98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114939"/>
            <a:ext cx="4041648" cy="395617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2400" dirty="0"/>
              <a:t>Fold the turning at the corner and stitch </a:t>
            </a:r>
            <a:r>
              <a:rPr lang="en-US" altLang="zh-TW" sz="2400" dirty="0"/>
              <a:t>(</a:t>
            </a:r>
            <a:r>
              <a:rPr lang="en-US" sz="2400" dirty="0"/>
              <a:t>1cm seam allowance</a:t>
            </a:r>
            <a:r>
              <a:rPr lang="en-US" altLang="zh-TW" sz="2400" dirty="0"/>
              <a:t>)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HK" sz="2400" dirty="0"/>
          </a:p>
        </p:txBody>
      </p:sp>
      <p:grpSp>
        <p:nvGrpSpPr>
          <p:cNvPr id="4" name="群組 3"/>
          <p:cNvGrpSpPr/>
          <p:nvPr/>
        </p:nvGrpSpPr>
        <p:grpSpPr>
          <a:xfrm>
            <a:off x="6628249" y="2114939"/>
            <a:ext cx="4041648" cy="3550096"/>
            <a:chOff x="6628249" y="2114939"/>
            <a:chExt cx="4041648" cy="355009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001FEF6-4ED5-43D0-A402-97D055C25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205" t="24561" r="28479" b="7018"/>
            <a:stretch/>
          </p:blipFill>
          <p:spPr>
            <a:xfrm>
              <a:off x="6628249" y="2114939"/>
              <a:ext cx="4041648" cy="3550096"/>
            </a:xfrm>
            <a:prstGeom prst="rect">
              <a:avLst/>
            </a:prstGeom>
          </p:spPr>
        </p:pic>
        <p:sp>
          <p:nvSpPr>
            <p:cNvPr id="3" name="文字方塊 2"/>
            <p:cNvSpPr txBox="1"/>
            <p:nvPr/>
          </p:nvSpPr>
          <p:spPr>
            <a:xfrm>
              <a:off x="8649074" y="3889987"/>
              <a:ext cx="62727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2000" dirty="0"/>
                <a:t>1cm</a:t>
              </a:r>
              <a:endParaRPr lang="zh-TW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20272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sz="3200" dirty="0"/>
              <a:t>01. Pointed Patch Pocket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8E9620-629D-47D1-A206-FBEC604491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27" t="47368" r="61603" b="35088"/>
          <a:stretch/>
        </p:blipFill>
        <p:spPr>
          <a:xfrm>
            <a:off x="0" y="1513444"/>
            <a:ext cx="6936204" cy="34681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44AEC7-0B23-481F-A8C2-C24480A6A6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447" t="26666" r="5737" b="61930"/>
          <a:stretch/>
        </p:blipFill>
        <p:spPr>
          <a:xfrm>
            <a:off x="8898272" y="5149052"/>
            <a:ext cx="3293728" cy="12108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58B1DF-0F06-49D5-AF2F-AB1E32812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7748" y="1345939"/>
            <a:ext cx="3809543" cy="380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88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BD2C02-0153-4136-8996-4311ECC63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76336"/>
            <a:ext cx="11173591" cy="1233488"/>
          </a:xfrm>
        </p:spPr>
        <p:txBody>
          <a:bodyPr/>
          <a:lstStyle/>
          <a:p>
            <a:r>
              <a:rPr lang="en-US" dirty="0"/>
              <a:t>Attaching </a:t>
            </a:r>
            <a:r>
              <a:rPr lang="en-US" altLang="zh-HK" dirty="0"/>
              <a:t>Bellow Pocket </a:t>
            </a:r>
            <a:endParaRPr lang="en-HK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5DFD17-D71C-4173-9A95-944C50A98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552" y="2114939"/>
            <a:ext cx="4041648" cy="395617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en-US" sz="2400" dirty="0"/>
              <a:t>Fold the seam allowance (1cm allowance) to the wrong side.</a:t>
            </a:r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HK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E7FC05-D8F8-49EA-8894-26283F412C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06" t="27369" r="38023" b="20000"/>
          <a:stretch/>
        </p:blipFill>
        <p:spPr>
          <a:xfrm>
            <a:off x="6497054" y="1656986"/>
            <a:ext cx="4620126" cy="44141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E0ECAA-59EA-4D27-85F2-0A25D9AFB02A}"/>
              </a:ext>
            </a:extLst>
          </p:cNvPr>
          <p:cNvSpPr txBox="1"/>
          <p:nvPr/>
        </p:nvSpPr>
        <p:spPr>
          <a:xfrm>
            <a:off x="8289758" y="3864052"/>
            <a:ext cx="14189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Wrong Side</a:t>
            </a:r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3744638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BD2C02-0153-4136-8996-4311ECC63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76336"/>
            <a:ext cx="11173591" cy="1233488"/>
          </a:xfrm>
        </p:spPr>
        <p:txBody>
          <a:bodyPr/>
          <a:lstStyle/>
          <a:p>
            <a:r>
              <a:rPr lang="en-US" dirty="0"/>
              <a:t>Attaching </a:t>
            </a:r>
            <a:r>
              <a:rPr lang="en-US" altLang="zh-HK" dirty="0"/>
              <a:t>Bellow Pocket </a:t>
            </a:r>
            <a:endParaRPr lang="en-HK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5DFD17-D71C-4173-9A95-944C50A98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114939"/>
            <a:ext cx="3625202" cy="395617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en-US" sz="2400" dirty="0"/>
              <a:t>Edge stitch for keeping the shape of the pocket.</a:t>
            </a:r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HK" sz="2400" dirty="0"/>
          </a:p>
        </p:txBody>
      </p:sp>
      <p:grpSp>
        <p:nvGrpSpPr>
          <p:cNvPr id="15" name="群組 14"/>
          <p:cNvGrpSpPr/>
          <p:nvPr/>
        </p:nvGrpSpPr>
        <p:grpSpPr>
          <a:xfrm>
            <a:off x="4282851" y="1682200"/>
            <a:ext cx="7835807" cy="4372436"/>
            <a:chOff x="4282851" y="1682200"/>
            <a:chExt cx="7835807" cy="43724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A01CE33-1125-4943-918F-E892DFF20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l="15940" t="19300" r="33673" b="21578"/>
            <a:stretch/>
          </p:blipFill>
          <p:spPr>
            <a:xfrm>
              <a:off x="8298632" y="1716462"/>
              <a:ext cx="3820026" cy="358592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4" name="群組 13"/>
            <p:cNvGrpSpPr/>
            <p:nvPr/>
          </p:nvGrpSpPr>
          <p:grpSpPr>
            <a:xfrm>
              <a:off x="4282851" y="1682200"/>
              <a:ext cx="4620517" cy="4372436"/>
              <a:chOff x="4282851" y="1682200"/>
              <a:chExt cx="4620517" cy="4372436"/>
            </a:xfrm>
          </p:grpSpPr>
          <p:grpSp>
            <p:nvGrpSpPr>
              <p:cNvPr id="2" name="群組 1"/>
              <p:cNvGrpSpPr/>
              <p:nvPr/>
            </p:nvGrpSpPr>
            <p:grpSpPr>
              <a:xfrm>
                <a:off x="4282851" y="1682200"/>
                <a:ext cx="4360967" cy="4372436"/>
                <a:chOff x="4445646" y="1716462"/>
                <a:chExt cx="4360967" cy="4372436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A5D5BF84-3AD7-4CE5-8A54-C57841792B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9345" t="16140" r="27918" b="9473"/>
                <a:stretch/>
              </p:blipFill>
              <p:spPr>
                <a:xfrm>
                  <a:off x="4445646" y="1716462"/>
                  <a:ext cx="3780447" cy="3585929"/>
                </a:xfrm>
                <a:prstGeom prst="rect">
                  <a:avLst/>
                </a:prstGeom>
                <a:ln>
                  <a:noFill/>
                </a:ln>
                <a:effectLst>
                  <a:glow rad="114300">
                    <a:schemeClr val="bg1">
                      <a:alpha val="40000"/>
                    </a:schemeClr>
                  </a:glow>
                </a:effectLst>
                <a:sp3d/>
              </p:spPr>
            </p:pic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70F930F-454A-4CBA-98A9-A80E79EDFAC2}"/>
                    </a:ext>
                  </a:extLst>
                </p:cNvPr>
                <p:cNvSpPr txBox="1"/>
                <p:nvPr/>
              </p:nvSpPr>
              <p:spPr>
                <a:xfrm>
                  <a:off x="7355575" y="5750344"/>
                  <a:ext cx="145103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/>
                    <a:t>Edge stitching</a:t>
                  </a:r>
                  <a:endParaRPr lang="en-HK" sz="1600" b="1" dirty="0"/>
                </a:p>
              </p:txBody>
            </p:sp>
          </p:grpSp>
          <p:cxnSp>
            <p:nvCxnSpPr>
              <p:cNvPr id="11" name="直線接點 10"/>
              <p:cNvCxnSpPr>
                <a:stCxn id="8" idx="0"/>
              </p:cNvCxnSpPr>
              <p:nvPr/>
            </p:nvCxnSpPr>
            <p:spPr>
              <a:xfrm flipH="1" flipV="1">
                <a:off x="7579895" y="4379496"/>
                <a:ext cx="338404" cy="1336586"/>
              </a:xfrm>
              <a:prstGeom prst="line">
                <a:avLst/>
              </a:prstGeom>
              <a:ln w="28575"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接點 12"/>
              <p:cNvCxnSpPr>
                <a:stCxn id="8" idx="0"/>
              </p:cNvCxnSpPr>
              <p:nvPr/>
            </p:nvCxnSpPr>
            <p:spPr>
              <a:xfrm flipV="1">
                <a:off x="7918299" y="4379496"/>
                <a:ext cx="985069" cy="1336586"/>
              </a:xfrm>
              <a:prstGeom prst="line">
                <a:avLst/>
              </a:prstGeom>
              <a:ln w="28575"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094829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BD2C02-0153-4136-8996-4311ECC63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76336"/>
            <a:ext cx="11173591" cy="1233488"/>
          </a:xfrm>
        </p:spPr>
        <p:txBody>
          <a:bodyPr/>
          <a:lstStyle/>
          <a:p>
            <a:r>
              <a:rPr lang="en-US" dirty="0"/>
              <a:t>Attaching </a:t>
            </a:r>
            <a:r>
              <a:rPr lang="en-US" altLang="zh-HK" dirty="0"/>
              <a:t>Bellow Pocket </a:t>
            </a:r>
            <a:endParaRPr lang="en-HK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5DFD17-D71C-4173-9A95-944C50A98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114939"/>
            <a:ext cx="4041648" cy="395617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7"/>
            </a:pPr>
            <a:r>
              <a:rPr lang="en-US" sz="2400" dirty="0"/>
              <a:t>Use pins to secure the position of the bellow pocket.</a:t>
            </a:r>
          </a:p>
          <a:p>
            <a:pPr marL="457200" indent="-457200">
              <a:buFont typeface="+mj-lt"/>
              <a:buAutoNum type="arabicPeriod" startAt="7"/>
            </a:pPr>
            <a:endParaRPr lang="en-US" sz="2400" dirty="0"/>
          </a:p>
          <a:p>
            <a:pPr marL="457200" indent="-457200">
              <a:buFont typeface="+mj-lt"/>
              <a:buAutoNum type="arabicPeriod" startAt="7"/>
            </a:pPr>
            <a:endParaRPr lang="en-HK" sz="2400" dirty="0"/>
          </a:p>
        </p:txBody>
      </p:sp>
      <p:grpSp>
        <p:nvGrpSpPr>
          <p:cNvPr id="9" name="群組 8"/>
          <p:cNvGrpSpPr/>
          <p:nvPr/>
        </p:nvGrpSpPr>
        <p:grpSpPr>
          <a:xfrm>
            <a:off x="4706753" y="1614361"/>
            <a:ext cx="7349544" cy="4245019"/>
            <a:chOff x="4706753" y="1614361"/>
            <a:chExt cx="7349544" cy="424501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1D6FEAA-484A-403B-9A04-9D01CD722B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4082" t="20557" r="42374" b="17544"/>
            <a:stretch/>
          </p:blipFill>
          <p:spPr>
            <a:xfrm>
              <a:off x="4706753" y="1614361"/>
              <a:ext cx="2875548" cy="424501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FD6D2AA-30E1-4232-92BC-84D5E77008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rcRect l="21976" t="29123" r="40129" b="23539"/>
            <a:stretch/>
          </p:blipFill>
          <p:spPr>
            <a:xfrm>
              <a:off x="7808494" y="1614362"/>
              <a:ext cx="4247803" cy="4245018"/>
            </a:xfrm>
            <a:prstGeom prst="rect">
              <a:avLst/>
            </a:prstGeom>
          </p:spPr>
        </p:pic>
        <p:sp>
          <p:nvSpPr>
            <p:cNvPr id="3" name="文字方塊 2"/>
            <p:cNvSpPr txBox="1"/>
            <p:nvPr/>
          </p:nvSpPr>
          <p:spPr>
            <a:xfrm>
              <a:off x="5172076" y="3736870"/>
              <a:ext cx="571500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altLang="zh-TW" sz="1000" dirty="0"/>
            </a:p>
            <a:p>
              <a:pPr algn="ctr"/>
              <a:r>
                <a:rPr lang="en-US" altLang="zh-TW" sz="1000" dirty="0" smtClean="0"/>
                <a:t> R.S.</a:t>
              </a:r>
            </a:p>
            <a:p>
              <a:pPr algn="ctr"/>
              <a:endParaRPr lang="en-US" altLang="zh-TW" sz="1000" dirty="0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6719777" y="4939457"/>
              <a:ext cx="765544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dirty="0"/>
                <a:t>  </a:t>
              </a:r>
              <a:endParaRPr lang="en-US" altLang="zh-TW" sz="1000" dirty="0" smtClean="0"/>
            </a:p>
            <a:p>
              <a:pPr algn="ctr"/>
              <a:r>
                <a:rPr lang="en-US" altLang="zh-TW" sz="1000" dirty="0" smtClean="0"/>
                <a:t>R.S</a:t>
              </a:r>
              <a:r>
                <a:rPr lang="en-US" altLang="zh-TW" sz="1000" dirty="0"/>
                <a:t>.</a:t>
              </a:r>
            </a:p>
            <a:p>
              <a:pPr algn="ctr"/>
              <a:endParaRPr lang="zh-TW" alt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629752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BD2C02-0153-4136-8996-4311ECC63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76336"/>
            <a:ext cx="11173591" cy="1233488"/>
          </a:xfrm>
        </p:spPr>
        <p:txBody>
          <a:bodyPr/>
          <a:lstStyle/>
          <a:p>
            <a:r>
              <a:rPr lang="en-US" dirty="0"/>
              <a:t>Attaching </a:t>
            </a:r>
            <a:r>
              <a:rPr lang="en-US" altLang="zh-HK" dirty="0"/>
              <a:t>Bellow Pocket </a:t>
            </a:r>
            <a:endParaRPr lang="en-HK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5DFD17-D71C-4173-9A95-944C50A98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114939"/>
            <a:ext cx="4041648" cy="395617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8"/>
            </a:pPr>
            <a:r>
              <a:rPr lang="en-US" sz="2400" dirty="0"/>
              <a:t>Edge stitch along the edge of the pocket.</a:t>
            </a:r>
          </a:p>
          <a:p>
            <a:pPr marL="457200" indent="-457200">
              <a:buFont typeface="+mj-lt"/>
              <a:buAutoNum type="arabicPeriod" startAt="8"/>
            </a:pPr>
            <a:endParaRPr lang="en-US" sz="2400" dirty="0"/>
          </a:p>
          <a:p>
            <a:pPr marL="457200" indent="-457200">
              <a:buFont typeface="+mj-lt"/>
              <a:buAutoNum type="arabicPeriod" startAt="8"/>
            </a:pPr>
            <a:endParaRPr lang="en-HK" sz="2400" dirty="0"/>
          </a:p>
        </p:txBody>
      </p:sp>
      <p:grpSp>
        <p:nvGrpSpPr>
          <p:cNvPr id="2" name="群組 1"/>
          <p:cNvGrpSpPr/>
          <p:nvPr/>
        </p:nvGrpSpPr>
        <p:grpSpPr>
          <a:xfrm>
            <a:off x="5073851" y="1588169"/>
            <a:ext cx="5789865" cy="4585740"/>
            <a:chOff x="5073851" y="1588169"/>
            <a:chExt cx="5789865" cy="45857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717AD68-4119-43A5-9A83-30434F0887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678" t="26842" r="40550" b="28947"/>
            <a:stretch/>
          </p:blipFill>
          <p:spPr>
            <a:xfrm>
              <a:off x="6096000" y="1588169"/>
              <a:ext cx="4767716" cy="4585740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1220718-9DBD-4F44-BEFA-2C3897DB9F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75691" y="4153014"/>
              <a:ext cx="1035829" cy="40242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53EE207-4B7C-49E7-9F84-FB94DBF9D314}"/>
                </a:ext>
              </a:extLst>
            </p:cNvPr>
            <p:cNvSpPr txBox="1"/>
            <p:nvPr/>
          </p:nvSpPr>
          <p:spPr>
            <a:xfrm>
              <a:off x="5073851" y="4513780"/>
              <a:ext cx="14510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Edge stitching</a:t>
              </a:r>
              <a:endParaRPr lang="en-HK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5388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BD2C02-0153-4136-8996-4311ECC63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76336"/>
            <a:ext cx="11173591" cy="1233488"/>
          </a:xfrm>
        </p:spPr>
        <p:txBody>
          <a:bodyPr/>
          <a:lstStyle/>
          <a:p>
            <a:r>
              <a:rPr lang="en-US" dirty="0"/>
              <a:t>Attaching </a:t>
            </a:r>
            <a:r>
              <a:rPr lang="en-US" altLang="zh-HK" dirty="0"/>
              <a:t>Bellow Pocket </a:t>
            </a:r>
            <a:endParaRPr lang="en-HK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5DFD17-D71C-4173-9A95-944C50A98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114939"/>
            <a:ext cx="4041648" cy="395617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Stitch a small rectangle at the corner of the pocket opening for reinforcement.</a:t>
            </a:r>
          </a:p>
          <a:p>
            <a:pPr marL="457200" indent="-457200">
              <a:buFont typeface="+mj-lt"/>
              <a:buAutoNum type="arabicPeriod" startAt="9"/>
            </a:pPr>
            <a:endParaRPr lang="en-US" sz="2400" dirty="0"/>
          </a:p>
          <a:p>
            <a:pPr marL="457200" indent="-457200">
              <a:buFont typeface="+mj-lt"/>
              <a:buAutoNum type="arabicPeriod" startAt="9"/>
            </a:pPr>
            <a:endParaRPr lang="en-HK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B96F75-B73A-4E07-91C9-860FF78E4E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80" t="23333" r="40487" b="31755"/>
          <a:stretch/>
        </p:blipFill>
        <p:spPr>
          <a:xfrm>
            <a:off x="4592861" y="1507838"/>
            <a:ext cx="4032812" cy="4010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D8D346-AF4C-464A-A47E-E62A78A427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51" t="26316" r="41315" b="15211"/>
          <a:stretch/>
        </p:blipFill>
        <p:spPr>
          <a:xfrm>
            <a:off x="8737974" y="1507838"/>
            <a:ext cx="3097511" cy="401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68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zh-HK" sz="3200" dirty="0"/>
              <a:t>03. Bellow Pocket with flap</a:t>
            </a:r>
            <a:endParaRPr lang="en-US" alt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7ECFE-19A7-47FE-AC5F-2176268BBD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3000"/>
          <a:stretch/>
        </p:blipFill>
        <p:spPr>
          <a:xfrm>
            <a:off x="3566869" y="1564073"/>
            <a:ext cx="4548433" cy="441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2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7BFDF-5919-45BE-B4C9-C5AAE7331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Demonstration Video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1991E-795A-4A3E-B03C-0F3DCA63F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666084"/>
            <a:ext cx="10240903" cy="3956179"/>
          </a:xfrm>
        </p:spPr>
        <p:txBody>
          <a:bodyPr>
            <a:normAutofit/>
          </a:bodyPr>
          <a:lstStyle/>
          <a:p>
            <a:r>
              <a:rPr lang="en-US" sz="3200" dirty="0" smtClean="0">
                <a:hlinkClick r:id="rId2"/>
              </a:rPr>
              <a:t>Attachment of bellow </a:t>
            </a:r>
            <a:r>
              <a:rPr lang="en-US" sz="3200" dirty="0">
                <a:hlinkClick r:id="rId2"/>
              </a:rPr>
              <a:t>pocket with </a:t>
            </a:r>
            <a:r>
              <a:rPr lang="en-US" sz="3200" dirty="0" smtClean="0">
                <a:hlinkClick r:id="rId2"/>
              </a:rPr>
              <a:t>flap</a:t>
            </a:r>
            <a:endParaRPr lang="en-HK" sz="3200" dirty="0"/>
          </a:p>
          <a:p>
            <a:pPr marL="0" indent="0">
              <a:buNone/>
            </a:pPr>
            <a:endParaRPr lang="en-HK" sz="3200" dirty="0"/>
          </a:p>
          <a:p>
            <a:endParaRPr lang="en-HK" sz="3200" dirty="0"/>
          </a:p>
        </p:txBody>
      </p:sp>
    </p:spTree>
    <p:extLst>
      <p:ext uri="{BB962C8B-B14F-4D97-AF65-F5344CB8AC3E}">
        <p14:creationId xmlns:p14="http://schemas.microsoft.com/office/powerpoint/2010/main" val="166212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5855" y="2892147"/>
            <a:ext cx="2866609" cy="1521590"/>
          </a:xfrm>
        </p:spPr>
        <p:txBody>
          <a:bodyPr>
            <a:noAutofit/>
          </a:bodyPr>
          <a:lstStyle/>
          <a:p>
            <a:r>
              <a:rPr lang="en-US" altLang="zh-HK" dirty="0"/>
              <a:t>04. </a:t>
            </a:r>
            <a:r>
              <a:rPr lang="en-US" altLang="zh-HK" dirty="0" smtClean="0"/>
              <a:t>bound </a:t>
            </a:r>
            <a:r>
              <a:rPr lang="en-US" altLang="zh-HK" dirty="0"/>
              <a:t>Pocket</a:t>
            </a:r>
            <a:endParaRPr lang="zh-HK" altLang="en-US" dirty="0"/>
          </a:p>
        </p:txBody>
      </p:sp>
      <p:pic>
        <p:nvPicPr>
          <p:cNvPr id="1026" name="Picture 2" descr="https://i.pinimg.com/564x/35/0d/9c/350d9ce72a49ce44885ac29067ea8cf8.jpg">
            <a:extLst>
              <a:ext uri="{FF2B5EF4-FFF2-40B4-BE49-F238E27FC236}">
                <a16:creationId xmlns:a16="http://schemas.microsoft.com/office/drawing/2014/main" id="{F3F70EAA-AAFA-4C47-AB05-652697397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021" y="2587610"/>
            <a:ext cx="3801979" cy="380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DD998A-6201-4DC4-9368-E33A7F8C14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4261" t="29474" r="23299" b="19473"/>
          <a:stretch/>
        </p:blipFill>
        <p:spPr>
          <a:xfrm>
            <a:off x="3182915" y="2587610"/>
            <a:ext cx="5207106" cy="3801979"/>
          </a:xfrm>
          <a:prstGeom prst="rect">
            <a:avLst/>
          </a:prstGeom>
        </p:spPr>
      </p:pic>
      <p:sp>
        <p:nvSpPr>
          <p:cNvPr id="6" name="Rectangle 14">
            <a:extLst>
              <a:ext uri="{FF2B5EF4-FFF2-40B4-BE49-F238E27FC236}">
                <a16:creationId xmlns:a16="http://schemas.microsoft.com/office/drawing/2014/main" id="{F90936C9-0537-49BE-AF5B-8340E7D04C4E}"/>
              </a:ext>
            </a:extLst>
          </p:cNvPr>
          <p:cNvSpPr/>
          <p:nvPr/>
        </p:nvSpPr>
        <p:spPr>
          <a:xfrm>
            <a:off x="9369393" y="6549669"/>
            <a:ext cx="2447925" cy="21544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HK" sz="800" i="1" dirty="0" smtClean="0">
                <a:solidFill>
                  <a:schemeClr val="bg1"/>
                </a:solidFill>
              </a:rPr>
              <a:t>Source from royalty free </a:t>
            </a:r>
            <a:r>
              <a:rPr lang="en-HK" sz="800" i="1" dirty="0">
                <a:solidFill>
                  <a:schemeClr val="bg1"/>
                </a:solidFill>
              </a:rPr>
              <a:t>photo </a:t>
            </a:r>
            <a:r>
              <a:rPr lang="en-HK" sz="800" i="1" dirty="0" smtClean="0">
                <a:solidFill>
                  <a:schemeClr val="bg1"/>
                </a:solidFill>
              </a:rPr>
              <a:t>from </a:t>
            </a:r>
            <a:r>
              <a:rPr lang="en-HK" sz="800" i="1" dirty="0" err="1" smtClean="0">
                <a:solidFill>
                  <a:schemeClr val="bg1"/>
                </a:solidFill>
              </a:rPr>
              <a:t>Pexels</a:t>
            </a:r>
            <a:endParaRPr lang="en-HK" sz="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42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C8AFF-1CEB-4F3C-AE79-09A4FC940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3940"/>
            <a:ext cx="10240903" cy="1233488"/>
          </a:xfrm>
        </p:spPr>
        <p:txBody>
          <a:bodyPr/>
          <a:lstStyle/>
          <a:p>
            <a:r>
              <a:rPr lang="en-US" dirty="0" smtClean="0"/>
              <a:t>Demonstration Videos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B04ED-10E7-4CBB-B79C-DAFE5050D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8" y="1618908"/>
            <a:ext cx="10240903" cy="3956179"/>
          </a:xfrm>
        </p:spPr>
        <p:txBody>
          <a:bodyPr>
            <a:noAutofit/>
          </a:bodyPr>
          <a:lstStyle/>
          <a:p>
            <a:r>
              <a:rPr lang="en-US" sz="3000" dirty="0" smtClean="0">
                <a:hlinkClick r:id="rId2"/>
              </a:rPr>
              <a:t>Preparation of bound pocket</a:t>
            </a:r>
            <a:endParaRPr lang="en-US" sz="3000" dirty="0"/>
          </a:p>
          <a:p>
            <a:pPr marL="0" indent="0">
              <a:buNone/>
            </a:pPr>
            <a:endParaRPr lang="en-HK" sz="3000" dirty="0"/>
          </a:p>
          <a:p>
            <a:r>
              <a:rPr lang="en-US" sz="3000" dirty="0" smtClean="0">
                <a:hlinkClick r:id="rId3"/>
              </a:rPr>
              <a:t>Attaching single </a:t>
            </a:r>
            <a:r>
              <a:rPr lang="en-US" sz="3000" dirty="0">
                <a:hlinkClick r:id="rId3"/>
              </a:rPr>
              <a:t>jet </a:t>
            </a:r>
            <a:r>
              <a:rPr lang="en-US" sz="3000" dirty="0" smtClean="0">
                <a:hlinkClick r:id="rId3"/>
              </a:rPr>
              <a:t>bound pocket</a:t>
            </a:r>
            <a:endParaRPr lang="en-US" sz="3000" dirty="0"/>
          </a:p>
          <a:p>
            <a:pPr marL="0" indent="0">
              <a:buNone/>
            </a:pPr>
            <a:endParaRPr lang="en-HK" sz="3000" dirty="0"/>
          </a:p>
          <a:p>
            <a:r>
              <a:rPr lang="en-US" sz="3000" dirty="0" smtClean="0">
                <a:hlinkClick r:id="rId4"/>
              </a:rPr>
              <a:t>Attaching d</a:t>
            </a:r>
            <a:r>
              <a:rPr lang="en-HK" sz="3000" dirty="0" err="1" smtClean="0">
                <a:hlinkClick r:id="rId4"/>
              </a:rPr>
              <a:t>ouble</a:t>
            </a:r>
            <a:r>
              <a:rPr lang="en-HK" sz="3000" dirty="0" smtClean="0">
                <a:hlinkClick r:id="rId4"/>
              </a:rPr>
              <a:t> </a:t>
            </a:r>
            <a:r>
              <a:rPr lang="en-HK" sz="3000" dirty="0">
                <a:hlinkClick r:id="rId4"/>
              </a:rPr>
              <a:t>jet </a:t>
            </a:r>
            <a:r>
              <a:rPr lang="en-HK" sz="3000" dirty="0" smtClean="0">
                <a:hlinkClick r:id="rId4"/>
              </a:rPr>
              <a:t>bound pocket</a:t>
            </a:r>
            <a:endParaRPr lang="en-HK" sz="3000" dirty="0"/>
          </a:p>
          <a:p>
            <a:pPr marL="0" indent="0">
              <a:buNone/>
            </a:pPr>
            <a:endParaRPr lang="en-HK" sz="3000" dirty="0"/>
          </a:p>
          <a:p>
            <a:r>
              <a:rPr lang="en-US" sz="3000" dirty="0">
                <a:hlinkClick r:id="rId5"/>
              </a:rPr>
              <a:t>O</a:t>
            </a:r>
            <a:r>
              <a:rPr lang="en-HK" sz="3000" dirty="0" err="1" smtClean="0">
                <a:hlinkClick r:id="rId5"/>
              </a:rPr>
              <a:t>verlocking</a:t>
            </a:r>
            <a:r>
              <a:rPr lang="en-HK" sz="3000" dirty="0" smtClean="0">
                <a:hlinkClick r:id="rId5"/>
              </a:rPr>
              <a:t> raw edge of pocket</a:t>
            </a:r>
            <a:endParaRPr lang="en-HK" sz="3000" dirty="0"/>
          </a:p>
          <a:p>
            <a:pPr marL="0" indent="0">
              <a:buNone/>
            </a:pPr>
            <a:endParaRPr lang="en-HK" sz="3000" dirty="0"/>
          </a:p>
          <a:p>
            <a:pPr marL="0" indent="0">
              <a:buNone/>
            </a:pPr>
            <a:endParaRPr lang="en-HK" sz="3000" dirty="0"/>
          </a:p>
          <a:p>
            <a:pPr marL="0" indent="0">
              <a:buNone/>
            </a:pPr>
            <a:endParaRPr lang="en-HK" sz="3000" dirty="0"/>
          </a:p>
          <a:p>
            <a:pPr marL="0" indent="0">
              <a:buNone/>
            </a:pPr>
            <a:endParaRPr lang="en-HK" sz="3000" dirty="0"/>
          </a:p>
          <a:p>
            <a:pPr marL="0" indent="0">
              <a:buNone/>
            </a:pPr>
            <a:endParaRPr lang="en-HK" sz="3000" dirty="0"/>
          </a:p>
        </p:txBody>
      </p:sp>
    </p:spTree>
    <p:extLst>
      <p:ext uri="{BB962C8B-B14F-4D97-AF65-F5344CB8AC3E}">
        <p14:creationId xmlns:p14="http://schemas.microsoft.com/office/powerpoint/2010/main" val="160516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F6B0179-F24F-A34E-91E8-965443374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909" y="1126533"/>
            <a:ext cx="2657105" cy="1233488"/>
          </a:xfrm>
        </p:spPr>
        <p:txBody>
          <a:bodyPr>
            <a:normAutofit/>
          </a:bodyPr>
          <a:lstStyle/>
          <a:p>
            <a:r>
              <a:rPr lang="en-US" sz="3200" u="sng" dirty="0"/>
              <a:t>chapter </a:t>
            </a:r>
            <a:br>
              <a:rPr lang="en-US" sz="3200" u="sng" dirty="0"/>
            </a:br>
            <a:r>
              <a:rPr lang="en-US" sz="3200" u="sng" dirty="0"/>
              <a:t>activity</a:t>
            </a:r>
            <a:endParaRPr lang="en-US" sz="32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87D40F6-D7BC-C041-97E7-C0E9982C9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215" y="3923570"/>
            <a:ext cx="3503275" cy="15756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You have already prepared a</a:t>
            </a:r>
            <a:r>
              <a:rPr lang="en-US" sz="2400" dirty="0" smtClean="0"/>
              <a:t> set </a:t>
            </a:r>
            <a:r>
              <a:rPr lang="en-US" sz="2400" dirty="0"/>
              <a:t>of pattern </a:t>
            </a:r>
            <a:r>
              <a:rPr lang="en-US" sz="2400" dirty="0" smtClean="0"/>
              <a:t>in </a:t>
            </a:r>
            <a:r>
              <a:rPr lang="en-US" sz="2400" dirty="0"/>
              <a:t>Chapter 3.</a:t>
            </a:r>
          </a:p>
          <a:p>
            <a:pPr marL="0" indent="0">
              <a:buNone/>
            </a:pPr>
            <a:r>
              <a:rPr lang="en-US" sz="2400" dirty="0" smtClean="0"/>
              <a:t>(Now </a:t>
            </a:r>
            <a:r>
              <a:rPr lang="en-US" sz="2400" dirty="0"/>
              <a:t>is the  time to </a:t>
            </a:r>
            <a:r>
              <a:rPr lang="en-US" sz="2400" b="1" dirty="0"/>
              <a:t>make </a:t>
            </a:r>
            <a:r>
              <a:rPr lang="en-US" sz="2400" b="1" dirty="0" smtClean="0"/>
              <a:t>the pocket with </a:t>
            </a:r>
            <a:r>
              <a:rPr lang="en-US" sz="2400" b="1" dirty="0"/>
              <a:t>Calico</a:t>
            </a:r>
            <a:r>
              <a:rPr lang="en-US" sz="2400" dirty="0"/>
              <a:t> !</a:t>
            </a:r>
          </a:p>
        </p:txBody>
      </p:sp>
      <p:sp>
        <p:nvSpPr>
          <p:cNvPr id="10" name="Lightning Bolt 9">
            <a:extLst>
              <a:ext uri="{FF2B5EF4-FFF2-40B4-BE49-F238E27FC236}">
                <a16:creationId xmlns:a16="http://schemas.microsoft.com/office/drawing/2014/main" id="{EE2A670D-A5A8-7940-81B7-E8A0D37776A0}"/>
              </a:ext>
            </a:extLst>
          </p:cNvPr>
          <p:cNvSpPr/>
          <p:nvPr/>
        </p:nvSpPr>
        <p:spPr>
          <a:xfrm>
            <a:off x="156915" y="76076"/>
            <a:ext cx="1371600" cy="1575677"/>
          </a:xfrm>
          <a:prstGeom prst="lightningBol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C00"/>
              </a:solidFill>
              <a:highlight>
                <a:srgbClr val="808000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55CD53-0F76-B547-A6AA-2A75F5EAB2E3}"/>
              </a:ext>
            </a:extLst>
          </p:cNvPr>
          <p:cNvSpPr/>
          <p:nvPr/>
        </p:nvSpPr>
        <p:spPr>
          <a:xfrm>
            <a:off x="351910" y="2702210"/>
            <a:ext cx="40824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600" dirty="0" smtClean="0">
                <a:latin typeface="+mj-lt"/>
              </a:rPr>
              <a:t>ATTACHING POCKETS</a:t>
            </a:r>
            <a:endParaRPr lang="en-US" sz="2800" b="1" spc="6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6318B8-FE4A-4924-9A94-8504FEBED1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76" t="3508" r="14113" b="1541"/>
          <a:stretch/>
        </p:blipFill>
        <p:spPr>
          <a:xfrm>
            <a:off x="8586773" y="-5589"/>
            <a:ext cx="3605227" cy="641842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EA6F72E-137D-41BE-AF65-CBBF8E59C319}"/>
              </a:ext>
            </a:extLst>
          </p:cNvPr>
          <p:cNvSpPr/>
          <p:nvPr/>
        </p:nvSpPr>
        <p:spPr>
          <a:xfrm>
            <a:off x="8586772" y="5797595"/>
            <a:ext cx="3605227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Collection </a:t>
            </a:r>
            <a:r>
              <a:rPr lang="en-US" sz="1200" i="1" dirty="0">
                <a:solidFill>
                  <a:schemeClr val="bg1"/>
                </a:solidFill>
              </a:rPr>
              <a:t>by Tang Meiqi, </a:t>
            </a:r>
            <a:r>
              <a:rPr lang="en-US" sz="1200" i="1" dirty="0" smtClean="0">
                <a:solidFill>
                  <a:schemeClr val="bg1"/>
                </a:solidFill>
              </a:rPr>
              <a:t>HD </a:t>
            </a:r>
            <a:r>
              <a:rPr lang="en-US" sz="1200" i="1" dirty="0">
                <a:solidFill>
                  <a:schemeClr val="bg1"/>
                </a:solidFill>
              </a:rPr>
              <a:t>in Fashion Design, Hong Kong Design </a:t>
            </a:r>
            <a:r>
              <a:rPr lang="en-US" sz="1200" i="1" dirty="0" smtClean="0">
                <a:solidFill>
                  <a:schemeClr val="bg1"/>
                </a:solidFill>
              </a:rPr>
              <a:t>Institute</a:t>
            </a:r>
            <a:endParaRPr lang="en-HK" sz="1200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00830B-A138-4444-B526-DE3294373F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665"/>
          <a:stretch/>
        </p:blipFill>
        <p:spPr>
          <a:xfrm>
            <a:off x="4434369" y="0"/>
            <a:ext cx="4152402" cy="64128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6633C69-E136-478E-97E9-CF2BE74F0C3B}"/>
              </a:ext>
            </a:extLst>
          </p:cNvPr>
          <p:cNvSpPr/>
          <p:nvPr/>
        </p:nvSpPr>
        <p:spPr>
          <a:xfrm>
            <a:off x="4434369" y="5766501"/>
            <a:ext cx="415240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Collection </a:t>
            </a:r>
            <a:r>
              <a:rPr lang="en-US" sz="1200" i="1" dirty="0">
                <a:solidFill>
                  <a:schemeClr val="bg1"/>
                </a:solidFill>
              </a:rPr>
              <a:t>by Chu Hei Lam, </a:t>
            </a:r>
            <a:r>
              <a:rPr lang="en-US" sz="1200" i="1" dirty="0" smtClean="0">
                <a:solidFill>
                  <a:schemeClr val="bg1"/>
                </a:solidFill>
              </a:rPr>
              <a:t>HD </a:t>
            </a:r>
            <a:r>
              <a:rPr lang="en-US" sz="1200" i="1" dirty="0">
                <a:solidFill>
                  <a:schemeClr val="bg1"/>
                </a:solidFill>
              </a:rPr>
              <a:t>in Fashion Design, Hong Kong Design </a:t>
            </a:r>
            <a:r>
              <a:rPr lang="en-US" sz="1200" i="1" dirty="0" smtClean="0">
                <a:solidFill>
                  <a:schemeClr val="bg1"/>
                </a:solidFill>
              </a:rPr>
              <a:t>Institute</a:t>
            </a:r>
            <a:endParaRPr lang="en-HK" sz="1200" i="1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5AEB05-29AC-4539-A495-D942F7E2DA57}"/>
              </a:ext>
            </a:extLst>
          </p:cNvPr>
          <p:cNvSpPr/>
          <p:nvPr/>
        </p:nvSpPr>
        <p:spPr>
          <a:xfrm>
            <a:off x="8949778" y="6556943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2413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C4A7D-6FC9-450D-8D8D-8AAEB369D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Pointed Patch Pocket</a:t>
            </a:r>
            <a:endParaRPr lang="en-HK" dirty="0"/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2650143E-2990-4FEE-A95C-35CD4CA3BE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859415"/>
              </p:ext>
            </p:extLst>
          </p:nvPr>
        </p:nvGraphicFramePr>
        <p:xfrm>
          <a:off x="1652173" y="2433350"/>
          <a:ext cx="8127999" cy="296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387">
                  <a:extLst>
                    <a:ext uri="{9D8B030D-6E8A-4147-A177-3AD203B41FA5}">
                      <a16:colId xmlns:a16="http://schemas.microsoft.com/office/drawing/2014/main" val="910297913"/>
                    </a:ext>
                  </a:extLst>
                </a:gridCol>
                <a:gridCol w="6330462">
                  <a:extLst>
                    <a:ext uri="{9D8B030D-6E8A-4147-A177-3AD203B41FA5}">
                      <a16:colId xmlns:a16="http://schemas.microsoft.com/office/drawing/2014/main" val="1717391"/>
                    </a:ext>
                  </a:extLst>
                </a:gridCol>
                <a:gridCol w="1255150">
                  <a:extLst>
                    <a:ext uri="{9D8B030D-6E8A-4147-A177-3AD203B41FA5}">
                      <a16:colId xmlns:a16="http://schemas.microsoft.com/office/drawing/2014/main" val="930126347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Draw vertical line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4929854"/>
                  </a:ext>
                </a:extLst>
              </a:tr>
              <a:tr h="249265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Mark</a:t>
                      </a:r>
                      <a:r>
                        <a:rPr 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(0</a:t>
                      </a:r>
                      <a:r>
                        <a:rPr lang="en-US" altLang="zh-TW" sz="18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at starting point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2cm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4410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b="1" dirty="0" smtClean="0"/>
                        <a:t>(1)</a:t>
                      </a:r>
                      <a:r>
                        <a:rPr lang="en-US" altLang="zh-TW" dirty="0" smtClean="0"/>
                        <a:t>- </a:t>
                      </a:r>
                      <a:r>
                        <a:rPr lang="en-US" altLang="zh-TW" b="1" dirty="0" smtClean="0"/>
                        <a:t>(0)</a:t>
                      </a:r>
                      <a:r>
                        <a:rPr lang="en-US" altLang="zh-TW" dirty="0" smtClean="0"/>
                        <a:t> = Pocket</a:t>
                      </a:r>
                      <a:r>
                        <a:rPr lang="en-US" altLang="zh-TW" baseline="0" dirty="0" smtClean="0"/>
                        <a:t> Length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12cm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415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(2) </a:t>
                      </a:r>
                      <a:r>
                        <a:rPr lang="en-US" altLang="zh-TW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From</a:t>
                      </a:r>
                      <a:r>
                        <a:rPr lang="en-US" altLang="zh-TW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(1)</a:t>
                      </a:r>
                      <a:r>
                        <a:rPr lang="en-US" altLang="zh-TW" sz="18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 Pocket Width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10cm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0872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(2) </a:t>
                      </a:r>
                      <a:r>
                        <a:rPr lang="en-US" altLang="zh-TW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Square up to </a:t>
                      </a:r>
                      <a:r>
                        <a:rPr lang="en-US" altLang="zh-TW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(0) </a:t>
                      </a:r>
                      <a:r>
                        <a:rPr lang="en-US" altLang="zh-TW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 a</a:t>
                      </a:r>
                      <a:r>
                        <a:rPr lang="en-US" altLang="zh-TW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rectangle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13cm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2266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(4) </a:t>
                      </a:r>
                      <a:r>
                        <a:rPr lang="en-US" altLang="zh-TW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From</a:t>
                      </a:r>
                      <a:r>
                        <a:rPr lang="en-US" altLang="zh-TW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8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(1)</a:t>
                      </a:r>
                      <a:r>
                        <a:rPr lang="en-US" altLang="zh-TW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lang="en-US" altLang="zh-TW" sz="18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(1)</a:t>
                      </a:r>
                      <a:r>
                        <a:rPr lang="en-US" altLang="zh-TW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altLang="zh-TW" sz="18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(2) </a:t>
                      </a:r>
                      <a:r>
                        <a:rPr lang="zh-TW" altLang="zh-TW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÷</a:t>
                      </a:r>
                      <a:r>
                        <a:rPr lang="en-US" altLang="zh-TW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</a:t>
                      </a:r>
                      <a:endParaRPr lang="zh-TW" altLang="zh-TW" sz="18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7cm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1832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(5)</a:t>
                      </a:r>
                      <a:r>
                        <a:rPr lang="en-US" sz="18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From </a:t>
                      </a:r>
                      <a:r>
                        <a:rPr lang="en-US" sz="18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(1) </a:t>
                      </a:r>
                      <a:r>
                        <a:rPr 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 2cm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14cm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159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(6)</a:t>
                      </a:r>
                      <a:r>
                        <a:rPr lang="en-US" sz="18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From </a:t>
                      </a:r>
                      <a:r>
                        <a:rPr lang="en-US" sz="18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(2)</a:t>
                      </a:r>
                      <a:r>
                        <a:rPr 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2cm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1623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7908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1182181" y="1238418"/>
            <a:ext cx="10003979" cy="4676190"/>
            <a:chOff x="1182181" y="1238418"/>
            <a:chExt cx="10003979" cy="4676190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2181" y="1238418"/>
              <a:ext cx="8647619" cy="4676190"/>
            </a:xfrm>
            <a:prstGeom prst="rect">
              <a:avLst/>
            </a:prstGeom>
          </p:spPr>
        </p:pic>
        <p:grpSp>
          <p:nvGrpSpPr>
            <p:cNvPr id="3" name="群組 2"/>
            <p:cNvGrpSpPr/>
            <p:nvPr/>
          </p:nvGrpSpPr>
          <p:grpSpPr>
            <a:xfrm>
              <a:off x="9677400" y="1551057"/>
              <a:ext cx="1508760" cy="2379399"/>
              <a:chOff x="10226040" y="1905000"/>
              <a:chExt cx="1508760" cy="2379399"/>
            </a:xfrm>
          </p:grpSpPr>
          <p:sp>
            <p:nvSpPr>
              <p:cNvPr id="6" name="文字方塊 5"/>
              <p:cNvSpPr txBox="1"/>
              <p:nvPr/>
            </p:nvSpPr>
            <p:spPr>
              <a:xfrm>
                <a:off x="10378440" y="1905000"/>
                <a:ext cx="1356360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b="1" dirty="0" smtClean="0"/>
                  <a:t>2cm</a:t>
                </a:r>
                <a:endParaRPr lang="zh-TW" altLang="en-US" sz="2000" b="1" dirty="0"/>
              </a:p>
            </p:txBody>
          </p:sp>
          <p:sp>
            <p:nvSpPr>
              <p:cNvPr id="7" name="文字方塊 6"/>
              <p:cNvSpPr txBox="1"/>
              <p:nvPr/>
            </p:nvSpPr>
            <p:spPr>
              <a:xfrm>
                <a:off x="10226040" y="3576513"/>
                <a:ext cx="1356360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b="1" dirty="0"/>
                  <a:t>1cm seam allowance</a:t>
                </a:r>
                <a:endParaRPr lang="zh-TW" altLang="en-US" sz="2000" b="1" dirty="0"/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B85C6-C0A0-4A6F-8DAE-853B6DD90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76336"/>
            <a:ext cx="11173591" cy="1233488"/>
          </a:xfrm>
        </p:spPr>
        <p:txBody>
          <a:bodyPr/>
          <a:lstStyle/>
          <a:p>
            <a:r>
              <a:rPr lang="en-US" dirty="0"/>
              <a:t>Attaching pointed patch pocket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3A7D8-EA38-48D8-8604-9C5B85E03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114939"/>
            <a:ext cx="4041648" cy="395617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Mark the exact position of the pocket on the right side of the garment before attaching the pocket.</a:t>
            </a:r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HK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221A5F-8843-41A8-AAFA-42EEFC9A87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02" t="48000" r="25751" b="23733"/>
          <a:stretch/>
        </p:blipFill>
        <p:spPr>
          <a:xfrm>
            <a:off x="5779008" y="1646539"/>
            <a:ext cx="5468112" cy="442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88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BD2C02-0153-4136-8996-4311ECC63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76336"/>
            <a:ext cx="11173591" cy="1233488"/>
          </a:xfrm>
        </p:spPr>
        <p:txBody>
          <a:bodyPr/>
          <a:lstStyle/>
          <a:p>
            <a:r>
              <a:rPr lang="en-US" dirty="0"/>
              <a:t>Attaching pointed patch pocket</a:t>
            </a:r>
            <a:endParaRPr lang="en-HK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5DFD17-D71C-4173-9A95-944C50A98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114939"/>
            <a:ext cx="4041648" cy="395617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400" dirty="0"/>
              <a:t>Fold over the top edge of the pocket (</a:t>
            </a:r>
            <a:r>
              <a:rPr lang="en-US" altLang="zh-TW" sz="2400" dirty="0"/>
              <a:t>1cm </a:t>
            </a:r>
            <a:r>
              <a:rPr lang="en-US" sz="2400" dirty="0"/>
              <a:t>seam allowance).</a:t>
            </a:r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HK" sz="2400" dirty="0"/>
          </a:p>
        </p:txBody>
      </p:sp>
      <p:grpSp>
        <p:nvGrpSpPr>
          <p:cNvPr id="10" name="群組 9"/>
          <p:cNvGrpSpPr/>
          <p:nvPr/>
        </p:nvGrpSpPr>
        <p:grpSpPr>
          <a:xfrm>
            <a:off x="5782835" y="1814804"/>
            <a:ext cx="5601067" cy="4440980"/>
            <a:chOff x="5782835" y="1814804"/>
            <a:chExt cx="5601067" cy="4440980"/>
          </a:xfrm>
        </p:grpSpPr>
        <p:sp>
          <p:nvSpPr>
            <p:cNvPr id="7" name="文字方塊 6"/>
            <p:cNvSpPr txBox="1"/>
            <p:nvPr/>
          </p:nvSpPr>
          <p:spPr>
            <a:xfrm>
              <a:off x="6353503" y="5886452"/>
              <a:ext cx="32141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** W.S. – wrong side</a:t>
              </a:r>
              <a:endParaRPr lang="zh-TW" altLang="en-US" dirty="0"/>
            </a:p>
          </p:txBody>
        </p:sp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82835" y="1814804"/>
              <a:ext cx="3323809" cy="3666667"/>
            </a:xfrm>
            <a:prstGeom prst="rect">
              <a:avLst/>
            </a:prstGeom>
          </p:spPr>
        </p:pic>
        <p:sp>
          <p:nvSpPr>
            <p:cNvPr id="8" name="文字方塊 7"/>
            <p:cNvSpPr txBox="1"/>
            <p:nvPr/>
          </p:nvSpPr>
          <p:spPr>
            <a:xfrm>
              <a:off x="6976109" y="3714750"/>
              <a:ext cx="9372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 smtClean="0"/>
                <a:t>W.S.</a:t>
              </a:r>
              <a:endParaRPr lang="zh-TW" altLang="en-US" b="1" dirty="0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9246869" y="2114939"/>
              <a:ext cx="213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1cm seam allowance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36712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BD2C02-0153-4136-8996-4311ECC63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76336"/>
            <a:ext cx="11173591" cy="1233488"/>
          </a:xfrm>
        </p:spPr>
        <p:txBody>
          <a:bodyPr/>
          <a:lstStyle/>
          <a:p>
            <a:r>
              <a:rPr lang="en-US" dirty="0"/>
              <a:t>Attaching pointed patch pocket</a:t>
            </a:r>
            <a:endParaRPr lang="en-HK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5DFD17-D71C-4173-9A95-944C50A98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114939"/>
            <a:ext cx="4041648" cy="395617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400" dirty="0"/>
              <a:t>Turn </a:t>
            </a:r>
            <a:r>
              <a:rPr lang="en-US" sz="2400" dirty="0" smtClean="0"/>
              <a:t>2cm along </a:t>
            </a:r>
            <a:r>
              <a:rPr lang="en-US" sz="2400" dirty="0"/>
              <a:t>the fold line </a:t>
            </a:r>
            <a:r>
              <a:rPr lang="en-US" sz="2400" dirty="0" smtClean="0"/>
              <a:t>to the </a:t>
            </a:r>
            <a:r>
              <a:rPr lang="en-US" sz="2400" dirty="0"/>
              <a:t>wrong side (W.S.) and topstitch.</a:t>
            </a:r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HK" sz="2400" dirty="0"/>
          </a:p>
        </p:txBody>
      </p:sp>
      <p:grpSp>
        <p:nvGrpSpPr>
          <p:cNvPr id="9" name="群組 8"/>
          <p:cNvGrpSpPr/>
          <p:nvPr/>
        </p:nvGrpSpPr>
        <p:grpSpPr>
          <a:xfrm>
            <a:off x="5542070" y="1409824"/>
            <a:ext cx="5297723" cy="4161905"/>
            <a:chOff x="5542070" y="1409824"/>
            <a:chExt cx="5297723" cy="4161905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2070" y="1409824"/>
              <a:ext cx="3619048" cy="4161905"/>
            </a:xfrm>
            <a:prstGeom prst="rect">
              <a:avLst/>
            </a:prstGeom>
          </p:spPr>
        </p:pic>
        <p:sp>
          <p:nvSpPr>
            <p:cNvPr id="11" name="文字方塊 10"/>
            <p:cNvSpPr txBox="1"/>
            <p:nvPr/>
          </p:nvSpPr>
          <p:spPr>
            <a:xfrm>
              <a:off x="6919415" y="3726681"/>
              <a:ext cx="8598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 smtClean="0"/>
                <a:t>W.S.</a:t>
              </a:r>
              <a:endParaRPr lang="zh-TW" altLang="en-US" b="1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9161118" y="3261815"/>
              <a:ext cx="7335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top stitch</a:t>
              </a:r>
              <a:endParaRPr lang="zh-TW" altLang="en-US" dirty="0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9161118" y="1828800"/>
              <a:ext cx="16786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2cm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34265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BD2C02-0153-4136-8996-4311ECC63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76336"/>
            <a:ext cx="11173591" cy="1233488"/>
          </a:xfrm>
        </p:spPr>
        <p:txBody>
          <a:bodyPr/>
          <a:lstStyle/>
          <a:p>
            <a:r>
              <a:rPr lang="en-US" dirty="0"/>
              <a:t>Attaching pointed patch pocket</a:t>
            </a:r>
            <a:endParaRPr lang="en-HK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5DFD17-D71C-4173-9A95-944C50A98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114939"/>
            <a:ext cx="4041648" cy="395617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2400" dirty="0"/>
              <a:t>Fold the seam allowance to the wrong side (W.S.).</a:t>
            </a:r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HK" sz="24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124" y="2114939"/>
            <a:ext cx="4380952" cy="3742857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9429750" y="2198521"/>
            <a:ext cx="1588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template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70915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BD2C02-0153-4136-8996-4311ECC63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76336"/>
            <a:ext cx="11173591" cy="1233488"/>
          </a:xfrm>
        </p:spPr>
        <p:txBody>
          <a:bodyPr/>
          <a:lstStyle/>
          <a:p>
            <a:r>
              <a:rPr lang="en-US" dirty="0"/>
              <a:t>Attaching pointed patch pocket</a:t>
            </a:r>
            <a:endParaRPr lang="en-HK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5DFD17-D71C-4173-9A95-944C50A98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114939"/>
            <a:ext cx="4041648" cy="395617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en-US" sz="2400" dirty="0"/>
              <a:t>Lay the pocket at the desired pocket location.</a:t>
            </a:r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HK" sz="2400" dirty="0"/>
          </a:p>
        </p:txBody>
      </p:sp>
      <p:grpSp>
        <p:nvGrpSpPr>
          <p:cNvPr id="12" name="群組 11"/>
          <p:cNvGrpSpPr/>
          <p:nvPr/>
        </p:nvGrpSpPr>
        <p:grpSpPr>
          <a:xfrm>
            <a:off x="5384727" y="1648057"/>
            <a:ext cx="5594496" cy="4483755"/>
            <a:chOff x="5384727" y="1648057"/>
            <a:chExt cx="5594496" cy="4483755"/>
          </a:xfrm>
        </p:grpSpPr>
        <p:sp>
          <p:nvSpPr>
            <p:cNvPr id="7" name="文字方塊 6"/>
            <p:cNvSpPr txBox="1"/>
            <p:nvPr/>
          </p:nvSpPr>
          <p:spPr>
            <a:xfrm>
              <a:off x="6429375" y="5762480"/>
              <a:ext cx="2200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** R.S. – right side</a:t>
              </a:r>
              <a:endParaRPr lang="zh-TW" altLang="en-US" dirty="0"/>
            </a:p>
          </p:txBody>
        </p:sp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84727" y="1648057"/>
              <a:ext cx="3914286" cy="3876190"/>
            </a:xfrm>
            <a:prstGeom prst="rect">
              <a:avLst/>
            </a:prstGeom>
          </p:spPr>
        </p:pic>
        <p:sp>
          <p:nvSpPr>
            <p:cNvPr id="10" name="文字方塊 9"/>
            <p:cNvSpPr txBox="1"/>
            <p:nvPr/>
          </p:nvSpPr>
          <p:spPr>
            <a:xfrm>
              <a:off x="7135177" y="3634740"/>
              <a:ext cx="788670" cy="377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 smtClean="0"/>
                <a:t>R.S.</a:t>
              </a:r>
              <a:endParaRPr lang="zh-TW" altLang="en-US" b="1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9299013" y="1677084"/>
              <a:ext cx="16802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Place the pocket over the marks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6930166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Office">
      <a:dk1>
        <a:srgbClr val="000000"/>
      </a:dk1>
      <a:lt1>
        <a:srgbClr val="FFFFFF"/>
      </a:lt1>
      <a:dk2>
        <a:srgbClr val="2E3948"/>
      </a:dk2>
      <a:lt2>
        <a:srgbClr val="E7E6E6"/>
      </a:lt2>
      <a:accent1>
        <a:srgbClr val="5A82CB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A9718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571</Words>
  <Application>Microsoft Office PowerPoint</Application>
  <PresentationFormat>寬螢幕</PresentationFormat>
  <Paragraphs>119</Paragraphs>
  <Slides>29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5" baseType="lpstr">
      <vt:lpstr>Avenir Next LT Pro</vt:lpstr>
      <vt:lpstr>Avenir Next LT Pro Light</vt:lpstr>
      <vt:lpstr>新細明體</vt:lpstr>
      <vt:lpstr>Arial</vt:lpstr>
      <vt:lpstr>Calibri</vt:lpstr>
      <vt:lpstr>GradientRiseVTI</vt:lpstr>
      <vt:lpstr>PowerPoint 簡報</vt:lpstr>
      <vt:lpstr>01. Pointed Patch Pocket</vt:lpstr>
      <vt:lpstr>Pointed Patch Pocket</vt:lpstr>
      <vt:lpstr>PowerPoint 簡報</vt:lpstr>
      <vt:lpstr>Attaching pointed patch pocket</vt:lpstr>
      <vt:lpstr>Attaching pointed patch pocket</vt:lpstr>
      <vt:lpstr>Attaching pointed patch pocket</vt:lpstr>
      <vt:lpstr>Attaching pointed patch pocket</vt:lpstr>
      <vt:lpstr>Attaching pointed patch pocket</vt:lpstr>
      <vt:lpstr>Attaching pointed patch pocket</vt:lpstr>
      <vt:lpstr>Attaching pointed patch pocket</vt:lpstr>
      <vt:lpstr>Demonstration Video</vt:lpstr>
      <vt:lpstr>02. Bellow Pocket</vt:lpstr>
      <vt:lpstr>Pocket Width:    11.5cm  Pocket Length:   16.5cm  </vt:lpstr>
      <vt:lpstr>Bellow Pocket</vt:lpstr>
      <vt:lpstr>Add 1cm seam allowance.</vt:lpstr>
      <vt:lpstr>Attaching Bellow Pocket </vt:lpstr>
      <vt:lpstr>Attaching Bellow Pocket </vt:lpstr>
      <vt:lpstr>Attaching Bellow Pocket </vt:lpstr>
      <vt:lpstr>Attaching Bellow Pocket </vt:lpstr>
      <vt:lpstr>Attaching Bellow Pocket </vt:lpstr>
      <vt:lpstr>Attaching Bellow Pocket </vt:lpstr>
      <vt:lpstr>Attaching Bellow Pocket </vt:lpstr>
      <vt:lpstr>Attaching Bellow Pocket </vt:lpstr>
      <vt:lpstr>03. Bellow Pocket with flap</vt:lpstr>
      <vt:lpstr>Demonstration Video</vt:lpstr>
      <vt:lpstr>04. bound Pocket</vt:lpstr>
      <vt:lpstr>Demonstration Videos</vt:lpstr>
      <vt:lpstr>chapter  activity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POON, Suk-mei Cindy</cp:lastModifiedBy>
  <cp:revision>122</cp:revision>
  <dcterms:created xsi:type="dcterms:W3CDTF">2020-09-28T08:43:38Z</dcterms:created>
  <dcterms:modified xsi:type="dcterms:W3CDTF">2023-03-28T07:02:47Z</dcterms:modified>
</cp:coreProperties>
</file>