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62"/>
  </p:notesMasterIdLst>
  <p:sldIdLst>
    <p:sldId id="294" r:id="rId2"/>
    <p:sldId id="435" r:id="rId3"/>
    <p:sldId id="436" r:id="rId4"/>
    <p:sldId id="437" r:id="rId5"/>
    <p:sldId id="438" r:id="rId6"/>
    <p:sldId id="439" r:id="rId7"/>
    <p:sldId id="440" r:id="rId8"/>
    <p:sldId id="441" r:id="rId9"/>
    <p:sldId id="442" r:id="rId10"/>
    <p:sldId id="443" r:id="rId11"/>
    <p:sldId id="444" r:id="rId12"/>
    <p:sldId id="445" r:id="rId13"/>
    <p:sldId id="446" r:id="rId14"/>
    <p:sldId id="447" r:id="rId15"/>
    <p:sldId id="448" r:id="rId16"/>
    <p:sldId id="449" r:id="rId17"/>
    <p:sldId id="450" r:id="rId18"/>
    <p:sldId id="451" r:id="rId19"/>
    <p:sldId id="452" r:id="rId20"/>
    <p:sldId id="453" r:id="rId21"/>
    <p:sldId id="454" r:id="rId22"/>
    <p:sldId id="455" r:id="rId23"/>
    <p:sldId id="456" r:id="rId24"/>
    <p:sldId id="457" r:id="rId25"/>
    <p:sldId id="458" r:id="rId26"/>
    <p:sldId id="459" r:id="rId27"/>
    <p:sldId id="460" r:id="rId28"/>
    <p:sldId id="461" r:id="rId29"/>
    <p:sldId id="462" r:id="rId30"/>
    <p:sldId id="463" r:id="rId31"/>
    <p:sldId id="464" r:id="rId32"/>
    <p:sldId id="465" r:id="rId33"/>
    <p:sldId id="466" r:id="rId34"/>
    <p:sldId id="467" r:id="rId35"/>
    <p:sldId id="468" r:id="rId36"/>
    <p:sldId id="469" r:id="rId37"/>
    <p:sldId id="470" r:id="rId38"/>
    <p:sldId id="471" r:id="rId39"/>
    <p:sldId id="472" r:id="rId40"/>
    <p:sldId id="473" r:id="rId41"/>
    <p:sldId id="474" r:id="rId42"/>
    <p:sldId id="475" r:id="rId43"/>
    <p:sldId id="476" r:id="rId44"/>
    <p:sldId id="477" r:id="rId45"/>
    <p:sldId id="478" r:id="rId46"/>
    <p:sldId id="479" r:id="rId47"/>
    <p:sldId id="480" r:id="rId48"/>
    <p:sldId id="481" r:id="rId49"/>
    <p:sldId id="482" r:id="rId50"/>
    <p:sldId id="483" r:id="rId51"/>
    <p:sldId id="484" r:id="rId52"/>
    <p:sldId id="485" r:id="rId53"/>
    <p:sldId id="486" r:id="rId54"/>
    <p:sldId id="487" r:id="rId55"/>
    <p:sldId id="488" r:id="rId56"/>
    <p:sldId id="489" r:id="rId57"/>
    <p:sldId id="490" r:id="rId58"/>
    <p:sldId id="491" r:id="rId59"/>
    <p:sldId id="492" r:id="rId60"/>
    <p:sldId id="493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2" autoAdjust="0"/>
    <p:restoredTop sz="94588"/>
  </p:normalViewPr>
  <p:slideViewPr>
    <p:cSldViewPr snapToGrid="0" snapToObjects="1">
      <p:cViewPr varScale="1">
        <p:scale>
          <a:sx n="62" d="100"/>
          <a:sy n="62" d="100"/>
        </p:scale>
        <p:origin x="84" y="3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C14B3-EEE8-6549-8482-C4C3FCA537F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F946C-F05D-8D4C-8ADF-A9512DC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9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53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39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29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63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00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30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3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1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12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0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2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0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1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4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8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6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6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9" r:id="rId6"/>
    <p:sldLayoutId id="2147483834" r:id="rId7"/>
    <p:sldLayoutId id="2147483835" r:id="rId8"/>
    <p:sldLayoutId id="2147483836" r:id="rId9"/>
    <p:sldLayoutId id="2147483838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7%B4%99%E6%A8%A3%E5%8F%8A%E8%A1%A3%E6%9C%8D%E8%A3%BD%E4%BD%9C%E2%94%80%E2%94%80%E6%B3%95%E5%9C%8B%E9%AA%A8/1_2zb61u6i/295650742" TargetMode="External"/><Relationship Id="rId7" Type="http://schemas.openxmlformats.org/officeDocument/2006/relationships/hyperlink" Target="https://emm.edcity.hk/media/%E7%B4%99%E6%A8%A3%E5%8F%8A%E8%A1%A3%E6%9C%8D%E8%A3%BD%E4%BD%9C%E2%94%80%E2%94%80%E5%B8%83%E5%9C%88%E8%80%B3/1_84vjph3c/295650742" TargetMode="External"/><Relationship Id="rId2" Type="http://schemas.openxmlformats.org/officeDocument/2006/relationships/hyperlink" Target="https://emm.edcity.hk/media/%E7%B4%99%E6%A8%A3%E5%8F%8A%E8%A1%A3%E6%9C%8D%E8%A3%BD%E4%BD%9C%E2%94%80%E2%94%80%E9%91%B2%E9%82%8A%E7%B7%9A%EF%BC%88%E4%B8%8D%E5%B8%B6%E5%A1%AB%E5%85%85%E7%89%A9%EF%BC%89/1_5gzoa2u7/29565074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mm.edcity.hk/media/%E7%B4%99%E6%A8%A3%E5%8F%8A%E8%A1%A3%E6%9C%8D%E8%A3%BD%E4%BD%9C%E2%94%80%E2%94%80%E8%B2%BC%E9%82%8A/1_refnxqhn/295650742" TargetMode="External"/><Relationship Id="rId5" Type="http://schemas.openxmlformats.org/officeDocument/2006/relationships/hyperlink" Target="https://emm.edcity.hk/media/%E7%B4%99%E6%A8%A3%E5%8F%8A%E8%A1%A3%E6%9C%8D%E8%A3%BD%E4%BD%9C%E2%94%80%E2%94%80%E6%BB%BE%E6%A2%9D%EF%BC%88%E8%90%BD%E9%9A%99%E8%BB%8A%E7%B8%AB%EF%BC%89/1_n13sd4bd/295650742" TargetMode="External"/><Relationship Id="rId4" Type="http://schemas.openxmlformats.org/officeDocument/2006/relationships/hyperlink" Target="https://emm.edcity.hk/media/%E7%B4%99%E6%A8%A3%E5%8F%8A%E8%A1%A3%E6%9C%8D%E8%A3%BD%E4%BD%9C%E2%94%80%E2%94%80%E6%BB%BE%E6%A2%9D%EF%BC%88%E6%98%8E%E7%B7%9A%E8%BB%8A%E7%B8%AB%EF%BC%89/1_21bjsg4w/295650742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7%B4%99%E6%A8%A3%E5%8F%8A%E8%A1%A3%E6%9C%8D%E8%A3%BD%E4%BD%9C%E2%94%80%E2%94%80%E5%AD%94%E7%9C%BC/1_hswaeqgd/295650742" TargetMode="External"/><Relationship Id="rId2" Type="http://schemas.openxmlformats.org/officeDocument/2006/relationships/hyperlink" Target="https://emm.edcity.hk/media/%E7%B4%99%E6%A8%A3%E5%8F%8A%E8%A1%A3%E6%9C%8D%E8%A3%BD%E4%BD%9C%E2%94%80%E2%94%80%E7%AE%A1%E5%A5%97%E7%B4%A2%E5%B8%B6/1_24b5j3po/295650742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7%B4%99%E6%A8%A3%E5%8F%8A%E8%A1%A3%E6%9C%8D%E8%A3%BD%E4%BD%9C%E2%94%80%E2%94%80%E5%8A%A0%E8%86%A0%E9%AA%A8%EF%BC%88%E4%BA%8C%EF%BC%89/1_r2jwn69x/295650742" TargetMode="External"/><Relationship Id="rId2" Type="http://schemas.openxmlformats.org/officeDocument/2006/relationships/hyperlink" Target="https://emm.edcity.hk/media/%E7%B4%99%E6%A8%A3%E5%8F%8A%E8%A1%A3%E6%9C%8D%E8%A3%BD%E4%BD%9C%E2%94%80%E2%94%80%E5%8A%A0%E8%86%A0%E9%AA%A8%EF%BC%88%E4%B8%80%EF%BC%89/1_k91r3thz/295650742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emm.edcity.hk/media/%E7%B4%99%E6%A8%A3%E5%8F%8A%E8%A1%A3%E6%9C%8D%E8%A3%BD%E4%BD%9C%E2%94%80%E2%94%80%E9%9A%B1%E5%BD%A2%E6%8B%89%E9%8D%8A/1_mibx08ow/295650742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s://emm.edcity.hk/media/%E7%B4%99%E6%A8%A3%E5%8F%8A%E8%A1%A3%E6%9C%8D%E8%A3%BD%E4%BD%9C%E2%94%80%E2%94%80%E5%8D%8A%E9%9A%B1%E8%97%8F%E5%BC%8F%E6%8B%89%E9%8D%8A/1_lti3ixvd/295650742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7CE0ED-670A-44ED-9267-236A77A513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055566-9B78-4577-BB88-C1E139BA11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" y="1"/>
            <a:ext cx="12192003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5">
                  <a:alpha val="83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456B12-3135-4942-BC5C-B111CAEFE6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7200" y="-2"/>
            <a:ext cx="11733692" cy="686906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48000"/>
                </a:schemeClr>
              </a:gs>
              <a:gs pos="99000">
                <a:schemeClr val="accent2">
                  <a:alpha val="57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EA8068-5C49-4225-8B62-3E3C30BF7C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886" cy="6880604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19000"/>
                </a:schemeClr>
              </a:gs>
              <a:gs pos="99000">
                <a:schemeClr val="accent2">
                  <a:alpha val="21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EE5648-70CA-4800-81EE-40F5CD1A38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895039" y="-2895044"/>
            <a:ext cx="6400799" cy="12190885"/>
          </a:xfrm>
          <a:prstGeom prst="rect">
            <a:avLst/>
          </a:prstGeom>
          <a:gradFill>
            <a:gsLst>
              <a:gs pos="8000">
                <a:schemeClr val="accent5">
                  <a:alpha val="38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0F04E-4AF8-EA43-81B4-6A5E2598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235" y="1044714"/>
            <a:ext cx="7638108" cy="3102528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en-US" sz="4400" spc="750" dirty="0">
                <a:solidFill>
                  <a:schemeClr val="bg1"/>
                </a:solidFill>
              </a:rPr>
              <a:t>Advanced Sewing Techniques</a:t>
            </a:r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5C865637-A524-441B-A1B6-6D38BF9B17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708" y="1420764"/>
            <a:ext cx="6857999" cy="4038605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9000">
                <a:schemeClr val="accent4">
                  <a:lumMod val="60000"/>
                  <a:lumOff val="40000"/>
                  <a:alpha val="60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23">
            <a:extLst>
              <a:ext uri="{FF2B5EF4-FFF2-40B4-BE49-F238E27FC236}">
                <a16:creationId xmlns:a16="http://schemas.microsoft.com/office/drawing/2014/main" id="{7559A662-54F5-47C0-8F66-AEA2B861C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68948">
            <a:off x="1535724" y="1053996"/>
            <a:ext cx="5005754" cy="5005754"/>
          </a:xfrm>
          <a:prstGeom prst="ellipse">
            <a:avLst/>
          </a:prstGeom>
          <a:gradFill>
            <a:gsLst>
              <a:gs pos="31000">
                <a:schemeClr val="accent6">
                  <a:alpha val="0"/>
                </a:schemeClr>
              </a:gs>
              <a:gs pos="85000">
                <a:schemeClr val="accent6">
                  <a:lumMod val="60000"/>
                  <a:lumOff val="40000"/>
                  <a:alpha val="21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23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2A0C6C7-2074-4047-BE5C-0F35C48CE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366"/>
          <a:stretch/>
        </p:blipFill>
        <p:spPr>
          <a:xfrm>
            <a:off x="2680716" y="1494476"/>
            <a:ext cx="6205728" cy="499839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8B52C7-36C9-4498-88C7-2C22427B0487}"/>
              </a:ext>
            </a:extLst>
          </p:cNvPr>
          <p:cNvSpPr txBox="1"/>
          <p:nvPr/>
        </p:nvSpPr>
        <p:spPr>
          <a:xfrm>
            <a:off x="6834120" y="5785104"/>
            <a:ext cx="114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BD70E-5638-4848-BCDA-F05B6B8F5650}"/>
              </a:ext>
            </a:extLst>
          </p:cNvPr>
          <p:cNvSpPr txBox="1"/>
          <p:nvPr/>
        </p:nvSpPr>
        <p:spPr>
          <a:xfrm>
            <a:off x="3712968" y="5670095"/>
            <a:ext cx="117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10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21" y="291634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02. French seam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8502316" y="1957137"/>
            <a:ext cx="1973179" cy="4289632"/>
            <a:chOff x="8502316" y="1957137"/>
            <a:chExt cx="1973179" cy="42896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3D8CE5-DB33-4D9F-80C9-1F2A442E59F3}"/>
                </a:ext>
              </a:extLst>
            </p:cNvPr>
            <p:cNvSpPr txBox="1"/>
            <p:nvPr/>
          </p:nvSpPr>
          <p:spPr>
            <a:xfrm>
              <a:off x="9125369" y="3498236"/>
              <a:ext cx="115269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15cm</a:t>
              </a:r>
              <a:endParaRPr lang="en-HK" sz="2400" dirty="0"/>
            </a:p>
          </p:txBody>
        </p:sp>
        <p:cxnSp>
          <p:nvCxnSpPr>
            <p:cNvPr id="3" name="直線單箭頭接點 2"/>
            <p:cNvCxnSpPr>
              <a:stCxn id="7" idx="0"/>
            </p:cNvCxnSpPr>
            <p:nvPr/>
          </p:nvCxnSpPr>
          <p:spPr>
            <a:xfrm flipV="1">
              <a:off x="9701715" y="1957137"/>
              <a:ext cx="0" cy="154109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>
              <a:off x="8502316" y="1957137"/>
              <a:ext cx="19731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8502316" y="6246769"/>
              <a:ext cx="197317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/>
            <p:cNvCxnSpPr>
              <a:stCxn id="7" idx="2"/>
            </p:cNvCxnSpPr>
            <p:nvPr/>
          </p:nvCxnSpPr>
          <p:spPr>
            <a:xfrm>
              <a:off x="9701715" y="3959901"/>
              <a:ext cx="0" cy="22868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9181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11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37" y="179844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02. French seam</a:t>
            </a:r>
          </a:p>
        </p:txBody>
      </p:sp>
      <p:pic>
        <p:nvPicPr>
          <p:cNvPr id="12" name="內容版面配置區 4">
            <a:extLst>
              <a:ext uri="{FF2B5EF4-FFF2-40B4-BE49-F238E27FC236}">
                <a16:creationId xmlns:a16="http://schemas.microsoft.com/office/drawing/2014/main" id="{1354A807-9729-4FF2-98FB-F1D1D6094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54" b="7640"/>
          <a:stretch/>
        </p:blipFill>
        <p:spPr>
          <a:xfrm rot="5400000">
            <a:off x="1653096" y="2854109"/>
            <a:ext cx="4352925" cy="2629919"/>
          </a:xfrm>
        </p:spPr>
      </p:pic>
      <p:pic>
        <p:nvPicPr>
          <p:cNvPr id="13" name="圖片 6">
            <a:extLst>
              <a:ext uri="{FF2B5EF4-FFF2-40B4-BE49-F238E27FC236}">
                <a16:creationId xmlns:a16="http://schemas.microsoft.com/office/drawing/2014/main" id="{7E25412A-39E1-41D7-83F4-566488A408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04"/>
          <a:stretch/>
        </p:blipFill>
        <p:spPr>
          <a:xfrm rot="5400000">
            <a:off x="6236501" y="2729373"/>
            <a:ext cx="4352927" cy="2879390"/>
          </a:xfrm>
          <a:prstGeom prst="rect">
            <a:avLst/>
          </a:prstGeom>
        </p:spPr>
      </p:pic>
      <p:sp>
        <p:nvSpPr>
          <p:cNvPr id="14" name="箭號: 向右 7">
            <a:extLst>
              <a:ext uri="{FF2B5EF4-FFF2-40B4-BE49-F238E27FC236}">
                <a16:creationId xmlns:a16="http://schemas.microsoft.com/office/drawing/2014/main" id="{90DFEBB1-6E39-4AB1-8D7F-93E1F0CE5511}"/>
              </a:ext>
            </a:extLst>
          </p:cNvPr>
          <p:cNvSpPr/>
          <p:nvPr/>
        </p:nvSpPr>
        <p:spPr>
          <a:xfrm>
            <a:off x="5271715" y="3617843"/>
            <a:ext cx="1574358" cy="1152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374E6B-8AF0-4F6C-8C24-6F27B2BD4231}"/>
              </a:ext>
            </a:extLst>
          </p:cNvPr>
          <p:cNvSpPr/>
          <p:nvPr/>
        </p:nvSpPr>
        <p:spPr>
          <a:xfrm>
            <a:off x="328255" y="2276242"/>
            <a:ext cx="19319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Stitch the two pieces of fabric together (wrong side facing wrong side) with 0.5cm seam allowance. </a:t>
            </a:r>
          </a:p>
          <a:p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C6E1C3-D0E1-4FA3-AD1C-B7869563DEBF}"/>
              </a:ext>
            </a:extLst>
          </p:cNvPr>
          <p:cNvSpPr/>
          <p:nvPr/>
        </p:nvSpPr>
        <p:spPr>
          <a:xfrm>
            <a:off x="10176378" y="3317150"/>
            <a:ext cx="1931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Trim the seam allowance to </a:t>
            </a:r>
            <a:r>
              <a:rPr lang="en-US" altLang="zh-HK" sz="2400" dirty="0" smtClean="0"/>
              <a:t>0.3cm.</a:t>
            </a:r>
            <a:endParaRPr lang="en-HK" sz="2400" dirty="0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6449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12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28" y="249593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02. French seam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374E6B-8AF0-4F6C-8C24-6F27B2BD4231}"/>
              </a:ext>
            </a:extLst>
          </p:cNvPr>
          <p:cNvSpPr/>
          <p:nvPr/>
        </p:nvSpPr>
        <p:spPr>
          <a:xfrm>
            <a:off x="191108" y="3248510"/>
            <a:ext cx="1931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Press the seam open.</a:t>
            </a:r>
          </a:p>
        </p:txBody>
      </p:sp>
      <p:pic>
        <p:nvPicPr>
          <p:cNvPr id="17" name="內容版面配置區 4">
            <a:extLst>
              <a:ext uri="{FF2B5EF4-FFF2-40B4-BE49-F238E27FC236}">
                <a16:creationId xmlns:a16="http://schemas.microsoft.com/office/drawing/2014/main" id="{E46F4DED-16AE-46C8-8D97-9471B17F7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53805" y="1892846"/>
            <a:ext cx="4440608" cy="3843782"/>
          </a:xfrm>
        </p:spPr>
      </p:pic>
      <p:sp>
        <p:nvSpPr>
          <p:cNvPr id="18" name="箭號: 向右 7">
            <a:extLst>
              <a:ext uri="{FF2B5EF4-FFF2-40B4-BE49-F238E27FC236}">
                <a16:creationId xmlns:a16="http://schemas.microsoft.com/office/drawing/2014/main" id="{64E9AA85-9F2F-414F-BBB2-25C2544BCA58}"/>
              </a:ext>
            </a:extLst>
          </p:cNvPr>
          <p:cNvSpPr/>
          <p:nvPr/>
        </p:nvSpPr>
        <p:spPr>
          <a:xfrm>
            <a:off x="6239725" y="3341983"/>
            <a:ext cx="1539900" cy="8984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9" name="圖片 9">
            <a:extLst>
              <a:ext uri="{FF2B5EF4-FFF2-40B4-BE49-F238E27FC236}">
                <a16:creationId xmlns:a16="http://schemas.microsoft.com/office/drawing/2014/main" id="{29CCC78F-F1DE-4280-8794-58D613BEF4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26"/>
          <a:stretch/>
        </p:blipFill>
        <p:spPr>
          <a:xfrm rot="16200000">
            <a:off x="7039514" y="2606918"/>
            <a:ext cx="4369059" cy="2601384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0168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13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338" y="303832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02. French seam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374E6B-8AF0-4F6C-8C24-6F27B2BD4231}"/>
              </a:ext>
            </a:extLst>
          </p:cNvPr>
          <p:cNvSpPr/>
          <p:nvPr/>
        </p:nvSpPr>
        <p:spPr>
          <a:xfrm>
            <a:off x="191108" y="2535258"/>
            <a:ext cx="1931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Fold and stitch with 0.5cm seam allowance</a:t>
            </a:r>
          </a:p>
          <a:p>
            <a:r>
              <a:rPr lang="en-US" sz="2400" dirty="0"/>
              <a:t>(right side facing right side).</a:t>
            </a:r>
            <a:endParaRPr lang="en-HK" sz="2400" dirty="0"/>
          </a:p>
        </p:txBody>
      </p:sp>
      <p:pic>
        <p:nvPicPr>
          <p:cNvPr id="10" name="內容版面配置區 8">
            <a:extLst>
              <a:ext uri="{FF2B5EF4-FFF2-40B4-BE49-F238E27FC236}">
                <a16:creationId xmlns:a16="http://schemas.microsoft.com/office/drawing/2014/main" id="{A7B1A85D-655D-4E10-AB96-5BF3513DF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25" r="5312" b="9788"/>
          <a:stretch/>
        </p:blipFill>
        <p:spPr>
          <a:xfrm rot="5400000">
            <a:off x="2137434" y="2398337"/>
            <a:ext cx="3957769" cy="3458775"/>
          </a:xfrm>
        </p:spPr>
      </p:pic>
      <p:pic>
        <p:nvPicPr>
          <p:cNvPr id="12" name="圖片 10">
            <a:extLst>
              <a:ext uri="{FF2B5EF4-FFF2-40B4-BE49-F238E27FC236}">
                <a16:creationId xmlns:a16="http://schemas.microsoft.com/office/drawing/2014/main" id="{6F1B6701-844C-499C-B288-CD9FDDF06F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89"/>
          <a:stretch/>
        </p:blipFill>
        <p:spPr>
          <a:xfrm rot="5400000">
            <a:off x="7534451" y="2303356"/>
            <a:ext cx="3957767" cy="3648737"/>
          </a:xfrm>
          <a:prstGeom prst="rect">
            <a:avLst/>
          </a:prstGeom>
        </p:spPr>
      </p:pic>
      <p:sp>
        <p:nvSpPr>
          <p:cNvPr id="13" name="箭號: 向下 11">
            <a:extLst>
              <a:ext uri="{FF2B5EF4-FFF2-40B4-BE49-F238E27FC236}">
                <a16:creationId xmlns:a16="http://schemas.microsoft.com/office/drawing/2014/main" id="{37702F3B-F023-415D-807B-E6504A602067}"/>
              </a:ext>
            </a:extLst>
          </p:cNvPr>
          <p:cNvSpPr/>
          <p:nvPr/>
        </p:nvSpPr>
        <p:spPr>
          <a:xfrm rot="16200000">
            <a:off x="6070983" y="3459906"/>
            <a:ext cx="1202745" cy="13575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7824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475" y="28575"/>
            <a:ext cx="3819525" cy="6829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13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02. French seam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0FF89D5-8A46-4BBF-AA27-8A906973E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1" t="17362" b="46622"/>
          <a:stretch/>
        </p:blipFill>
        <p:spPr bwMode="auto">
          <a:xfrm>
            <a:off x="421613" y="1729475"/>
            <a:ext cx="4349934" cy="46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內容版面配置區 8">
            <a:extLst>
              <a:ext uri="{FF2B5EF4-FFF2-40B4-BE49-F238E27FC236}">
                <a16:creationId xmlns:a16="http://schemas.microsoft.com/office/drawing/2014/main" id="{11F9866C-3F44-4D7B-9A10-BD738A8A4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91670" y="1850440"/>
            <a:ext cx="5248691" cy="4745031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1CC0FC-6C32-43D7-BAC8-D6F6D1D4378F}"/>
              </a:ext>
            </a:extLst>
          </p:cNvPr>
          <p:cNvSpPr txBox="1"/>
          <p:nvPr/>
        </p:nvSpPr>
        <p:spPr>
          <a:xfrm>
            <a:off x="6714728" y="5044669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>
                <a:solidFill>
                  <a:srgbClr val="FFFFFF"/>
                </a:solidFill>
              </a:rPr>
              <a:t>Right Side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166152-C0BC-438D-B664-74DFE27B3604}"/>
              </a:ext>
            </a:extLst>
          </p:cNvPr>
          <p:cNvSpPr txBox="1"/>
          <p:nvPr/>
        </p:nvSpPr>
        <p:spPr>
          <a:xfrm>
            <a:off x="9774508" y="5229335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>
                <a:solidFill>
                  <a:schemeClr val="bg1"/>
                </a:solidFill>
              </a:rPr>
              <a:t>Wrong Side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6508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086" y="28165"/>
            <a:ext cx="3571875" cy="6791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52" y="374427"/>
            <a:ext cx="10374517" cy="971512"/>
          </a:xfrm>
        </p:spPr>
        <p:txBody>
          <a:bodyPr anchor="ctr">
            <a:normAutofit fontScale="90000"/>
          </a:bodyPr>
          <a:lstStyle/>
          <a:p>
            <a:r>
              <a:rPr lang="en-US" altLang="en-US" sz="4000" dirty="0"/>
              <a:t>03. Binding </a:t>
            </a: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2700" b="0" dirty="0"/>
              <a:t>(top stitching)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AB496EF-EF6F-4BAF-992E-E653761441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69289" r="59937"/>
          <a:stretch/>
        </p:blipFill>
        <p:spPr bwMode="auto">
          <a:xfrm>
            <a:off x="3847556" y="1699387"/>
            <a:ext cx="4274599" cy="451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8798328" y="6542491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6268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2640947-3262-48F6-BC90-F127EEE16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593"/>
          <a:stretch/>
        </p:blipFill>
        <p:spPr>
          <a:xfrm rot="5400000">
            <a:off x="3081128" y="1526649"/>
            <a:ext cx="5303522" cy="535918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FD0670-839A-4184-AE01-760499111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16</a:t>
            </a:fld>
            <a:endParaRPr lang="zh-HK" alt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D54157-8F0F-4873-A14B-31D6CE9AE617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03. Binding </a:t>
            </a:r>
            <a:r>
              <a:rPr lang="en-US" altLang="en-US" sz="2800" dirty="0"/>
              <a:t/>
            </a:r>
            <a:br>
              <a:rPr lang="en-US" altLang="en-US" sz="2800" dirty="0"/>
            </a:br>
            <a:r>
              <a:rPr lang="en-US" altLang="en-US" sz="2400" b="0" dirty="0"/>
              <a:t>(top stitching)</a:t>
            </a:r>
          </a:p>
        </p:txBody>
      </p:sp>
      <p:cxnSp>
        <p:nvCxnSpPr>
          <p:cNvPr id="30" name="直線單箭頭接點 29"/>
          <p:cNvCxnSpPr>
            <a:stCxn id="6" idx="2"/>
          </p:cNvCxnSpPr>
          <p:nvPr/>
        </p:nvCxnSpPr>
        <p:spPr>
          <a:xfrm>
            <a:off x="2398295" y="4245374"/>
            <a:ext cx="0" cy="224750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群組 46"/>
          <p:cNvGrpSpPr/>
          <p:nvPr/>
        </p:nvGrpSpPr>
        <p:grpSpPr>
          <a:xfrm>
            <a:off x="1010653" y="1748589"/>
            <a:ext cx="8887326" cy="4744287"/>
            <a:chOff x="1010653" y="1748589"/>
            <a:chExt cx="8887326" cy="47442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D54995-B74D-4287-97C5-B1ACB25A5A73}"/>
                </a:ext>
              </a:extLst>
            </p:cNvPr>
            <p:cNvSpPr txBox="1"/>
            <p:nvPr/>
          </p:nvSpPr>
          <p:spPr>
            <a:xfrm>
              <a:off x="4608576" y="6031210"/>
              <a:ext cx="715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7cm</a:t>
              </a:r>
              <a:endParaRPr lang="en-HK" sz="24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7F1614-1405-48EB-B4B4-B25934B30092}"/>
                </a:ext>
              </a:extLst>
            </p:cNvPr>
            <p:cNvSpPr txBox="1"/>
            <p:nvPr/>
          </p:nvSpPr>
          <p:spPr>
            <a:xfrm>
              <a:off x="6879113" y="6031209"/>
              <a:ext cx="715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4cm</a:t>
              </a:r>
              <a:endParaRPr lang="en-HK" sz="2400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D4BBD50-5DE9-4D5A-A52A-CC26048DA2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47931" y="2759027"/>
              <a:ext cx="551688" cy="82281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8A6AC6-7EC9-4708-BCAD-B106D730A203}"/>
                </a:ext>
              </a:extLst>
            </p:cNvPr>
            <p:cNvSpPr txBox="1"/>
            <p:nvPr/>
          </p:nvSpPr>
          <p:spPr>
            <a:xfrm>
              <a:off x="6467560" y="2338929"/>
              <a:ext cx="912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Bias cut</a:t>
              </a:r>
              <a:endParaRPr lang="en-HK" dirty="0"/>
            </a:p>
          </p:txBody>
        </p:sp>
        <p:grpSp>
          <p:nvGrpSpPr>
            <p:cNvPr id="45" name="群組 44"/>
            <p:cNvGrpSpPr/>
            <p:nvPr/>
          </p:nvGrpSpPr>
          <p:grpSpPr>
            <a:xfrm>
              <a:off x="1010653" y="1748589"/>
              <a:ext cx="8887326" cy="4744287"/>
              <a:chOff x="1010653" y="1748589"/>
              <a:chExt cx="8887326" cy="474428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B32CDA1-1AF3-43BF-9718-3610B82E8A0A}"/>
                  </a:ext>
                </a:extLst>
              </p:cNvPr>
              <p:cNvSpPr txBox="1"/>
              <p:nvPr/>
            </p:nvSpPr>
            <p:spPr>
              <a:xfrm>
                <a:off x="1962919" y="3783709"/>
                <a:ext cx="87075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15cm</a:t>
                </a:r>
                <a:endParaRPr lang="en-HK" sz="2400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5888D5-B6A1-4E3B-9B51-ECFE599DF9DA}"/>
                  </a:ext>
                </a:extLst>
              </p:cNvPr>
              <p:cNvSpPr txBox="1"/>
              <p:nvPr/>
            </p:nvSpPr>
            <p:spPr>
              <a:xfrm>
                <a:off x="8079813" y="3744574"/>
                <a:ext cx="87075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15cm</a:t>
                </a:r>
                <a:endParaRPr lang="en-HK" sz="2400" dirty="0"/>
              </a:p>
            </p:txBody>
          </p:sp>
          <p:cxnSp>
            <p:nvCxnSpPr>
              <p:cNvPr id="12" name="直線接點 11"/>
              <p:cNvCxnSpPr/>
              <p:nvPr/>
            </p:nvCxnSpPr>
            <p:spPr>
              <a:xfrm flipH="1">
                <a:off x="1010653" y="1860884"/>
                <a:ext cx="27752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/>
              <p:cNvCxnSpPr/>
              <p:nvPr/>
            </p:nvCxnSpPr>
            <p:spPr>
              <a:xfrm flipH="1" flipV="1">
                <a:off x="1010653" y="6492874"/>
                <a:ext cx="2935706" cy="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接點 17"/>
              <p:cNvCxnSpPr/>
              <p:nvPr/>
            </p:nvCxnSpPr>
            <p:spPr>
              <a:xfrm>
                <a:off x="7379989" y="1748589"/>
                <a:ext cx="25179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接點 19"/>
              <p:cNvCxnSpPr/>
              <p:nvPr/>
            </p:nvCxnSpPr>
            <p:spPr>
              <a:xfrm>
                <a:off x="7876674" y="6408742"/>
                <a:ext cx="202130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單箭頭接點 27"/>
              <p:cNvCxnSpPr>
                <a:stCxn id="6" idx="0"/>
              </p:cNvCxnSpPr>
              <p:nvPr/>
            </p:nvCxnSpPr>
            <p:spPr>
              <a:xfrm flipV="1">
                <a:off x="2398295" y="1860884"/>
                <a:ext cx="0" cy="1922825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單箭頭接點 39"/>
              <p:cNvCxnSpPr>
                <a:stCxn id="8" idx="0"/>
              </p:cNvCxnSpPr>
              <p:nvPr/>
            </p:nvCxnSpPr>
            <p:spPr>
              <a:xfrm flipH="1" flipV="1">
                <a:off x="8515188" y="1748589"/>
                <a:ext cx="1" cy="1995985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單箭頭接點 42"/>
              <p:cNvCxnSpPr>
                <a:stCxn id="8" idx="2"/>
              </p:cNvCxnSpPr>
              <p:nvPr/>
            </p:nvCxnSpPr>
            <p:spPr>
              <a:xfrm>
                <a:off x="8515189" y="4206239"/>
                <a:ext cx="0" cy="219630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4674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17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31" y="395058"/>
            <a:ext cx="10374517" cy="971512"/>
          </a:xfrm>
        </p:spPr>
        <p:txBody>
          <a:bodyPr anchor="ctr">
            <a:normAutofit fontScale="90000"/>
          </a:bodyPr>
          <a:lstStyle/>
          <a:p>
            <a:r>
              <a:rPr lang="en-US" altLang="en-US" sz="4000" dirty="0"/>
              <a:t>03. Binding </a:t>
            </a:r>
            <a:r>
              <a:rPr lang="en-US" altLang="en-US" sz="2800" dirty="0"/>
              <a:t/>
            </a:r>
            <a:br>
              <a:rPr lang="en-US" altLang="en-US" sz="2800" dirty="0"/>
            </a:br>
            <a:r>
              <a:rPr lang="en-US" altLang="en-US" sz="2700" b="0" dirty="0"/>
              <a:t>(top stitching)</a:t>
            </a:r>
          </a:p>
        </p:txBody>
      </p:sp>
      <p:pic>
        <p:nvPicPr>
          <p:cNvPr id="14" name="內容版面配置區 4">
            <a:extLst>
              <a:ext uri="{FF2B5EF4-FFF2-40B4-BE49-F238E27FC236}">
                <a16:creationId xmlns:a16="http://schemas.microsoft.com/office/drawing/2014/main" id="{98E15123-0C56-49BA-9F63-E7914613A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32693" y="2893724"/>
            <a:ext cx="4352925" cy="2448520"/>
          </a:xfrm>
        </p:spPr>
      </p:pic>
      <p:pic>
        <p:nvPicPr>
          <p:cNvPr id="16" name="圖片 6">
            <a:extLst>
              <a:ext uri="{FF2B5EF4-FFF2-40B4-BE49-F238E27FC236}">
                <a16:creationId xmlns:a16="http://schemas.microsoft.com/office/drawing/2014/main" id="{409AD194-EC49-4B46-94AF-5FE69F4718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49538" y="2893721"/>
            <a:ext cx="4352928" cy="2448522"/>
          </a:xfrm>
          <a:prstGeom prst="rect">
            <a:avLst/>
          </a:prstGeom>
        </p:spPr>
      </p:pic>
      <p:pic>
        <p:nvPicPr>
          <p:cNvPr id="17" name="圖片 8">
            <a:extLst>
              <a:ext uri="{FF2B5EF4-FFF2-40B4-BE49-F238E27FC236}">
                <a16:creationId xmlns:a16="http://schemas.microsoft.com/office/drawing/2014/main" id="{F5ADC086-6F6D-497C-A3EF-1B8E42E898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1"/>
          <a:stretch/>
        </p:blipFill>
        <p:spPr>
          <a:xfrm rot="5400000">
            <a:off x="8289950" y="2522877"/>
            <a:ext cx="4302837" cy="3140125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92272" y="2580871"/>
            <a:ext cx="8715981" cy="2677656"/>
            <a:chOff x="69789" y="3153885"/>
            <a:chExt cx="8715981" cy="267765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374E6B-8AF0-4F6C-8C24-6F27B2BD4231}"/>
                </a:ext>
              </a:extLst>
            </p:cNvPr>
            <p:cNvSpPr/>
            <p:nvPr/>
          </p:nvSpPr>
          <p:spPr>
            <a:xfrm>
              <a:off x="69789" y="3153885"/>
              <a:ext cx="1931952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/>
                <a:t>Press the seam allowance </a:t>
              </a:r>
              <a:r>
                <a:rPr lang="en-US" altLang="zh-TW" sz="2400" dirty="0" smtClean="0"/>
                <a:t>(1 </a:t>
              </a:r>
              <a:r>
                <a:rPr lang="en-US" altLang="zh-TW" sz="2400" dirty="0"/>
                <a:t>cm) </a:t>
              </a:r>
              <a:r>
                <a:rPr lang="en-US" sz="2400" dirty="0"/>
                <a:t>to the wrong side of the binding.</a:t>
              </a:r>
              <a:endParaRPr lang="en-HK" sz="2400" dirty="0"/>
            </a:p>
          </p:txBody>
        </p:sp>
        <p:sp>
          <p:nvSpPr>
            <p:cNvPr id="18" name="箭號: 向右 9">
              <a:extLst>
                <a:ext uri="{FF2B5EF4-FFF2-40B4-BE49-F238E27FC236}">
                  <a16:creationId xmlns:a16="http://schemas.microsoft.com/office/drawing/2014/main" id="{2B599CB7-6B10-4A92-B51F-5BB5EFF630B3}"/>
                </a:ext>
              </a:extLst>
            </p:cNvPr>
            <p:cNvSpPr/>
            <p:nvPr/>
          </p:nvSpPr>
          <p:spPr>
            <a:xfrm>
              <a:off x="4649525" y="4190337"/>
              <a:ext cx="747423" cy="3816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sz="2400"/>
            </a:p>
          </p:txBody>
        </p:sp>
        <p:sp>
          <p:nvSpPr>
            <p:cNvPr id="20" name="箭號: 向右 9">
              <a:extLst>
                <a:ext uri="{FF2B5EF4-FFF2-40B4-BE49-F238E27FC236}">
                  <a16:creationId xmlns:a16="http://schemas.microsoft.com/office/drawing/2014/main" id="{28AB2003-BA07-41CB-AEDA-2A7EB3929F71}"/>
                </a:ext>
              </a:extLst>
            </p:cNvPr>
            <p:cNvSpPr/>
            <p:nvPr/>
          </p:nvSpPr>
          <p:spPr>
            <a:xfrm>
              <a:off x="8038347" y="4190336"/>
              <a:ext cx="747423" cy="3816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sz="2400"/>
            </a:p>
          </p:txBody>
        </p:sp>
      </p:grpSp>
      <p:sp>
        <p:nvSpPr>
          <p:cNvPr id="13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1845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18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38" y="409622"/>
            <a:ext cx="10374517" cy="971512"/>
          </a:xfrm>
        </p:spPr>
        <p:txBody>
          <a:bodyPr anchor="ctr">
            <a:normAutofit fontScale="90000"/>
          </a:bodyPr>
          <a:lstStyle/>
          <a:p>
            <a:r>
              <a:rPr lang="en-US" altLang="en-US" sz="4000" dirty="0"/>
              <a:t>03. Binding </a:t>
            </a: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2700" b="0" dirty="0"/>
              <a:t>(top stitching)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374E6B-8AF0-4F6C-8C24-6F27B2BD4231}"/>
              </a:ext>
            </a:extLst>
          </p:cNvPr>
          <p:cNvSpPr/>
          <p:nvPr/>
        </p:nvSpPr>
        <p:spPr>
          <a:xfrm>
            <a:off x="191108" y="2316247"/>
            <a:ext cx="1931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Attached the  binding to the fabric,  top stich along the folded edge.</a:t>
            </a:r>
          </a:p>
        </p:txBody>
      </p:sp>
      <p:sp>
        <p:nvSpPr>
          <p:cNvPr id="18" name="箭號: 向右 9">
            <a:extLst>
              <a:ext uri="{FF2B5EF4-FFF2-40B4-BE49-F238E27FC236}">
                <a16:creationId xmlns:a16="http://schemas.microsoft.com/office/drawing/2014/main" id="{2B599CB7-6B10-4A92-B51F-5BB5EFF630B3}"/>
              </a:ext>
            </a:extLst>
          </p:cNvPr>
          <p:cNvSpPr/>
          <p:nvPr/>
        </p:nvSpPr>
        <p:spPr>
          <a:xfrm>
            <a:off x="4649525" y="4190337"/>
            <a:ext cx="747423" cy="381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箭號: 向右 9">
            <a:extLst>
              <a:ext uri="{FF2B5EF4-FFF2-40B4-BE49-F238E27FC236}">
                <a16:creationId xmlns:a16="http://schemas.microsoft.com/office/drawing/2014/main" id="{28AB2003-BA07-41CB-AEDA-2A7EB3929F71}"/>
              </a:ext>
            </a:extLst>
          </p:cNvPr>
          <p:cNvSpPr/>
          <p:nvPr/>
        </p:nvSpPr>
        <p:spPr>
          <a:xfrm>
            <a:off x="8038347" y="4190336"/>
            <a:ext cx="747423" cy="381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3" name="內容版面配置區 4">
            <a:extLst>
              <a:ext uri="{FF2B5EF4-FFF2-40B4-BE49-F238E27FC236}">
                <a16:creationId xmlns:a16="http://schemas.microsoft.com/office/drawing/2014/main" id="{01BBF683-2D8E-4C8C-972F-F3B568E91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910" b="10635"/>
          <a:stretch/>
        </p:blipFill>
        <p:spPr>
          <a:xfrm rot="5400000">
            <a:off x="1827172" y="2372444"/>
            <a:ext cx="4312764" cy="3473152"/>
          </a:xfrm>
        </p:spPr>
      </p:pic>
      <p:pic>
        <p:nvPicPr>
          <p:cNvPr id="19" name="圖片 6">
            <a:extLst>
              <a:ext uri="{FF2B5EF4-FFF2-40B4-BE49-F238E27FC236}">
                <a16:creationId xmlns:a16="http://schemas.microsoft.com/office/drawing/2014/main" id="{A25EA567-A449-4CB3-85EC-93C004EC15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12283" y="2141704"/>
            <a:ext cx="4386130" cy="3963871"/>
          </a:xfrm>
          <a:prstGeom prst="rect">
            <a:avLst/>
          </a:prstGeom>
        </p:spPr>
      </p:pic>
      <p:sp>
        <p:nvSpPr>
          <p:cNvPr id="22" name="箭號: 向右 7">
            <a:extLst>
              <a:ext uri="{FF2B5EF4-FFF2-40B4-BE49-F238E27FC236}">
                <a16:creationId xmlns:a16="http://schemas.microsoft.com/office/drawing/2014/main" id="{DA72633D-A8EA-4678-B0E1-E1ADDADA1800}"/>
              </a:ext>
            </a:extLst>
          </p:cNvPr>
          <p:cNvSpPr/>
          <p:nvPr/>
        </p:nvSpPr>
        <p:spPr>
          <a:xfrm>
            <a:off x="5963030" y="3622707"/>
            <a:ext cx="1717482" cy="10018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011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48" y="374427"/>
            <a:ext cx="10374517" cy="971512"/>
          </a:xfrm>
        </p:spPr>
        <p:txBody>
          <a:bodyPr anchor="ctr">
            <a:normAutofit fontScale="90000"/>
          </a:bodyPr>
          <a:lstStyle/>
          <a:p>
            <a:r>
              <a:rPr lang="en-US" altLang="en-US" sz="4000" dirty="0"/>
              <a:t>03. Binding </a:t>
            </a: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2700" b="0" dirty="0"/>
              <a:t>(top stitching)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AB496EF-EF6F-4BAF-992E-E653761441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69289" r="59937"/>
          <a:stretch/>
        </p:blipFill>
        <p:spPr bwMode="auto">
          <a:xfrm>
            <a:off x="313942" y="1720368"/>
            <a:ext cx="4274599" cy="451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776" y="33337"/>
            <a:ext cx="3571875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7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4536" y="247052"/>
            <a:ext cx="10659082" cy="1521590"/>
          </a:xfrm>
        </p:spPr>
        <p:txBody>
          <a:bodyPr>
            <a:normAutofit/>
          </a:bodyPr>
          <a:lstStyle/>
          <a:p>
            <a:r>
              <a:rPr lang="en-US" altLang="zh-HK" dirty="0"/>
              <a:t>Open seam - Seam neatening</a:t>
            </a:r>
            <a:endParaRPr lang="zh-HK" altLang="en-US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9E61DFB8-F523-4264-89E6-65A55B5D3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2" t="21076" r="24913" b="49219"/>
          <a:stretch/>
        </p:blipFill>
        <p:spPr bwMode="auto">
          <a:xfrm>
            <a:off x="0" y="2021305"/>
            <a:ext cx="12192000" cy="4138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8709079" y="647691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288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893" y="9525"/>
            <a:ext cx="3838575" cy="6848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62" y="376895"/>
            <a:ext cx="10374517" cy="971512"/>
          </a:xfrm>
        </p:spPr>
        <p:txBody>
          <a:bodyPr anchor="ctr">
            <a:normAutofit fontScale="90000"/>
          </a:bodyPr>
          <a:lstStyle/>
          <a:p>
            <a:r>
              <a:rPr lang="en-US" altLang="en-US" sz="4000" dirty="0"/>
              <a:t>04. binding </a:t>
            </a: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2700" b="0" dirty="0"/>
              <a:t>(stitch in the ditch)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9AB5FB6-F33A-47E4-9961-6A70043C4F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7" t="68252" r="4664"/>
          <a:stretch/>
        </p:blipFill>
        <p:spPr bwMode="auto">
          <a:xfrm>
            <a:off x="782462" y="1974196"/>
            <a:ext cx="4050190" cy="458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8862835" y="6501315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6279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D54995-B74D-4287-97C5-B1ACB25A5A73}"/>
              </a:ext>
            </a:extLst>
          </p:cNvPr>
          <p:cNvSpPr txBox="1"/>
          <p:nvPr/>
        </p:nvSpPr>
        <p:spPr>
          <a:xfrm>
            <a:off x="4608576" y="6031210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FD0670-839A-4184-AE01-760499111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21</a:t>
            </a:fld>
            <a:endParaRPr lang="zh-HK" alt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D54157-8F0F-4873-A14B-31D6CE9AE617}"/>
              </a:ext>
            </a:extLst>
          </p:cNvPr>
          <p:cNvSpPr txBox="1">
            <a:spLocks/>
          </p:cNvSpPr>
          <p:nvPr/>
        </p:nvSpPr>
        <p:spPr>
          <a:xfrm>
            <a:off x="661138" y="453605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900" dirty="0" smtClean="0"/>
              <a:t>04. binding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2600" b="0" dirty="0"/>
              <a:t>(stitch in the ditch</a:t>
            </a:r>
            <a:r>
              <a:rPr lang="en-US" altLang="en-US" sz="2600" b="0" dirty="0" smtClean="0"/>
              <a:t>)</a:t>
            </a:r>
            <a:endParaRPr lang="en-US" altLang="en-US" sz="2600" b="0" dirty="0"/>
          </a:p>
        </p:txBody>
      </p:sp>
      <p:pic>
        <p:nvPicPr>
          <p:cNvPr id="14" name="內容版面配置區 4">
            <a:extLst>
              <a:ext uri="{FF2B5EF4-FFF2-40B4-BE49-F238E27FC236}">
                <a16:creationId xmlns:a16="http://schemas.microsoft.com/office/drawing/2014/main" id="{52640947-3262-48F6-BC90-F127EEE16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593"/>
          <a:stretch/>
        </p:blipFill>
        <p:spPr>
          <a:xfrm rot="5400000">
            <a:off x="3081128" y="1526649"/>
            <a:ext cx="5303522" cy="5359180"/>
          </a:xfrm>
        </p:spPr>
      </p:pic>
      <p:cxnSp>
        <p:nvCxnSpPr>
          <p:cNvPr id="16" name="直線單箭頭接點 15"/>
          <p:cNvCxnSpPr>
            <a:stCxn id="23" idx="2"/>
          </p:cNvCxnSpPr>
          <p:nvPr/>
        </p:nvCxnSpPr>
        <p:spPr>
          <a:xfrm>
            <a:off x="2398295" y="4245374"/>
            <a:ext cx="0" cy="224750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群組 16"/>
          <p:cNvGrpSpPr/>
          <p:nvPr/>
        </p:nvGrpSpPr>
        <p:grpSpPr>
          <a:xfrm>
            <a:off x="1010653" y="1748589"/>
            <a:ext cx="8887326" cy="4744287"/>
            <a:chOff x="1010653" y="1748589"/>
            <a:chExt cx="8887326" cy="4744287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67D54995-B74D-4287-97C5-B1ACB25A5A73}"/>
                </a:ext>
              </a:extLst>
            </p:cNvPr>
            <p:cNvSpPr txBox="1"/>
            <p:nvPr/>
          </p:nvSpPr>
          <p:spPr>
            <a:xfrm>
              <a:off x="4608576" y="6031210"/>
              <a:ext cx="715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7cm</a:t>
              </a:r>
              <a:endParaRPr lang="en-HK" sz="24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6E7F1614-1405-48EB-B4B4-B25934B30092}"/>
                </a:ext>
              </a:extLst>
            </p:cNvPr>
            <p:cNvSpPr txBox="1"/>
            <p:nvPr/>
          </p:nvSpPr>
          <p:spPr>
            <a:xfrm>
              <a:off x="6879113" y="6031209"/>
              <a:ext cx="715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4cm</a:t>
              </a:r>
              <a:endParaRPr lang="en-HK" sz="2400" dirty="0"/>
            </a:p>
          </p:txBody>
        </p:sp>
        <p:cxnSp>
          <p:nvCxnSpPr>
            <p:cNvPr id="20" name="Straight Arrow Connector 8">
              <a:extLst>
                <a:ext uri="{FF2B5EF4-FFF2-40B4-BE49-F238E27FC236}">
                  <a16:creationId xmlns:a16="http://schemas.microsoft.com/office/drawing/2014/main" id="{BD4BBD50-5DE9-4D5A-A52A-CC26048DA2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47931" y="2759027"/>
              <a:ext cx="551688" cy="82281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A68A6AC6-7EC9-4708-BCAD-B106D730A203}"/>
                </a:ext>
              </a:extLst>
            </p:cNvPr>
            <p:cNvSpPr txBox="1"/>
            <p:nvPr/>
          </p:nvSpPr>
          <p:spPr>
            <a:xfrm>
              <a:off x="6467560" y="2338929"/>
              <a:ext cx="912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Bias cut</a:t>
              </a:r>
              <a:endParaRPr lang="en-HK" dirty="0"/>
            </a:p>
          </p:txBody>
        </p:sp>
        <p:grpSp>
          <p:nvGrpSpPr>
            <p:cNvPr id="22" name="群組 21"/>
            <p:cNvGrpSpPr/>
            <p:nvPr/>
          </p:nvGrpSpPr>
          <p:grpSpPr>
            <a:xfrm>
              <a:off x="1010653" y="1748589"/>
              <a:ext cx="8887326" cy="4744287"/>
              <a:chOff x="1010653" y="1748589"/>
              <a:chExt cx="8887326" cy="4744287"/>
            </a:xfrm>
          </p:grpSpPr>
          <p:sp>
            <p:nvSpPr>
              <p:cNvPr id="23" name="TextBox 5">
                <a:extLst>
                  <a:ext uri="{FF2B5EF4-FFF2-40B4-BE49-F238E27FC236}">
                    <a16:creationId xmlns:a16="http://schemas.microsoft.com/office/drawing/2014/main" id="{BB32CDA1-1AF3-43BF-9718-3610B82E8A0A}"/>
                  </a:ext>
                </a:extLst>
              </p:cNvPr>
              <p:cNvSpPr txBox="1"/>
              <p:nvPr/>
            </p:nvSpPr>
            <p:spPr>
              <a:xfrm>
                <a:off x="1962919" y="3783709"/>
                <a:ext cx="87075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15cm</a:t>
                </a:r>
                <a:endParaRPr lang="en-HK" sz="2400" dirty="0"/>
              </a:p>
            </p:txBody>
          </p:sp>
          <p:sp>
            <p:nvSpPr>
              <p:cNvPr id="24" name="TextBox 7">
                <a:extLst>
                  <a:ext uri="{FF2B5EF4-FFF2-40B4-BE49-F238E27FC236}">
                    <a16:creationId xmlns:a16="http://schemas.microsoft.com/office/drawing/2014/main" id="{9F5888D5-B6A1-4E3B-9B51-ECFE599DF9DA}"/>
                  </a:ext>
                </a:extLst>
              </p:cNvPr>
              <p:cNvSpPr txBox="1"/>
              <p:nvPr/>
            </p:nvSpPr>
            <p:spPr>
              <a:xfrm>
                <a:off x="8079813" y="3744574"/>
                <a:ext cx="87075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15cm</a:t>
                </a:r>
                <a:endParaRPr lang="en-HK" sz="2400" dirty="0"/>
              </a:p>
            </p:txBody>
          </p:sp>
          <p:cxnSp>
            <p:nvCxnSpPr>
              <p:cNvPr id="25" name="直線接點 24"/>
              <p:cNvCxnSpPr/>
              <p:nvPr/>
            </p:nvCxnSpPr>
            <p:spPr>
              <a:xfrm flipH="1">
                <a:off x="1010653" y="1860884"/>
                <a:ext cx="27752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/>
              <p:cNvCxnSpPr/>
              <p:nvPr/>
            </p:nvCxnSpPr>
            <p:spPr>
              <a:xfrm flipH="1" flipV="1">
                <a:off x="1010653" y="6492874"/>
                <a:ext cx="2935706" cy="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>
              <a:xfrm>
                <a:off x="7379989" y="1748589"/>
                <a:ext cx="25179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/>
              <p:cNvCxnSpPr/>
              <p:nvPr/>
            </p:nvCxnSpPr>
            <p:spPr>
              <a:xfrm>
                <a:off x="7876674" y="6408742"/>
                <a:ext cx="202130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單箭頭接點 28"/>
              <p:cNvCxnSpPr>
                <a:stCxn id="23" idx="0"/>
              </p:cNvCxnSpPr>
              <p:nvPr/>
            </p:nvCxnSpPr>
            <p:spPr>
              <a:xfrm flipV="1">
                <a:off x="2398295" y="1860884"/>
                <a:ext cx="0" cy="1922825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單箭頭接點 29"/>
              <p:cNvCxnSpPr>
                <a:stCxn id="24" idx="0"/>
              </p:cNvCxnSpPr>
              <p:nvPr/>
            </p:nvCxnSpPr>
            <p:spPr>
              <a:xfrm flipH="1" flipV="1">
                <a:off x="8515188" y="1748589"/>
                <a:ext cx="1" cy="1995985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單箭頭接點 30"/>
              <p:cNvCxnSpPr>
                <a:stCxn id="24" idx="2"/>
              </p:cNvCxnSpPr>
              <p:nvPr/>
            </p:nvCxnSpPr>
            <p:spPr>
              <a:xfrm>
                <a:off x="8515189" y="4206239"/>
                <a:ext cx="0" cy="219630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6194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22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55" y="392393"/>
            <a:ext cx="10374517" cy="971512"/>
          </a:xfrm>
        </p:spPr>
        <p:txBody>
          <a:bodyPr anchor="ctr">
            <a:normAutofit fontScale="90000"/>
          </a:bodyPr>
          <a:lstStyle/>
          <a:p>
            <a:r>
              <a:rPr lang="en-US" altLang="en-US" sz="4000" dirty="0"/>
              <a:t>04. binding </a:t>
            </a: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2700" b="0" dirty="0"/>
              <a:t>(stitch in the ditch)</a:t>
            </a:r>
          </a:p>
        </p:txBody>
      </p:sp>
      <p:pic>
        <p:nvPicPr>
          <p:cNvPr id="13" name="內容版面配置區 4">
            <a:extLst>
              <a:ext uri="{FF2B5EF4-FFF2-40B4-BE49-F238E27FC236}">
                <a16:creationId xmlns:a16="http://schemas.microsoft.com/office/drawing/2014/main" id="{98E15123-0C56-49BA-9F63-E7914613A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32693" y="2893724"/>
            <a:ext cx="4352925" cy="2448520"/>
          </a:xfrm>
        </p:spPr>
      </p:pic>
      <p:pic>
        <p:nvPicPr>
          <p:cNvPr id="19" name="圖片 6">
            <a:extLst>
              <a:ext uri="{FF2B5EF4-FFF2-40B4-BE49-F238E27FC236}">
                <a16:creationId xmlns:a16="http://schemas.microsoft.com/office/drawing/2014/main" id="{409AD194-EC49-4B46-94AF-5FE69F4718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49538" y="2893721"/>
            <a:ext cx="4352928" cy="2448522"/>
          </a:xfrm>
          <a:prstGeom prst="rect">
            <a:avLst/>
          </a:prstGeom>
        </p:spPr>
      </p:pic>
      <p:pic>
        <p:nvPicPr>
          <p:cNvPr id="22" name="圖片 8">
            <a:extLst>
              <a:ext uri="{FF2B5EF4-FFF2-40B4-BE49-F238E27FC236}">
                <a16:creationId xmlns:a16="http://schemas.microsoft.com/office/drawing/2014/main" id="{F5ADC086-6F6D-497C-A3EF-1B8E42E898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1"/>
          <a:stretch/>
        </p:blipFill>
        <p:spPr>
          <a:xfrm rot="5400000">
            <a:off x="8289950" y="2522877"/>
            <a:ext cx="4302837" cy="3140125"/>
          </a:xfrm>
          <a:prstGeom prst="rect">
            <a:avLst/>
          </a:prstGeom>
        </p:spPr>
      </p:pic>
      <p:grpSp>
        <p:nvGrpSpPr>
          <p:cNvPr id="23" name="群組 22"/>
          <p:cNvGrpSpPr/>
          <p:nvPr/>
        </p:nvGrpSpPr>
        <p:grpSpPr>
          <a:xfrm>
            <a:off x="97875" y="2556271"/>
            <a:ext cx="8687895" cy="2677656"/>
            <a:chOff x="97875" y="2556271"/>
            <a:chExt cx="8687895" cy="2677656"/>
          </a:xfrm>
        </p:grpSpPr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A2374E6B-8AF0-4F6C-8C24-6F27B2BD4231}"/>
                </a:ext>
              </a:extLst>
            </p:cNvPr>
            <p:cNvSpPr/>
            <p:nvPr/>
          </p:nvSpPr>
          <p:spPr>
            <a:xfrm>
              <a:off x="97875" y="2556271"/>
              <a:ext cx="1931952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/>
                <a:t>Press the seam allowance </a:t>
              </a:r>
              <a:r>
                <a:rPr lang="en-US" altLang="zh-TW" sz="2400" dirty="0"/>
                <a:t>(1 cm) </a:t>
              </a:r>
              <a:r>
                <a:rPr lang="en-US" sz="2400" dirty="0"/>
                <a:t>to the wrong side of the binding.</a:t>
              </a:r>
              <a:endParaRPr lang="en-HK" sz="2400" dirty="0"/>
            </a:p>
          </p:txBody>
        </p:sp>
        <p:sp>
          <p:nvSpPr>
            <p:cNvPr id="25" name="箭號: 向右 9">
              <a:extLst>
                <a:ext uri="{FF2B5EF4-FFF2-40B4-BE49-F238E27FC236}">
                  <a16:creationId xmlns:a16="http://schemas.microsoft.com/office/drawing/2014/main" id="{2B599CB7-6B10-4A92-B51F-5BB5EFF630B3}"/>
                </a:ext>
              </a:extLst>
            </p:cNvPr>
            <p:cNvSpPr/>
            <p:nvPr/>
          </p:nvSpPr>
          <p:spPr>
            <a:xfrm>
              <a:off x="4649525" y="4190337"/>
              <a:ext cx="747423" cy="3816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6" name="箭號: 向右 9">
              <a:extLst>
                <a:ext uri="{FF2B5EF4-FFF2-40B4-BE49-F238E27FC236}">
                  <a16:creationId xmlns:a16="http://schemas.microsoft.com/office/drawing/2014/main" id="{28AB2003-BA07-41CB-AEDA-2A7EB3929F71}"/>
                </a:ext>
              </a:extLst>
            </p:cNvPr>
            <p:cNvSpPr/>
            <p:nvPr/>
          </p:nvSpPr>
          <p:spPr>
            <a:xfrm>
              <a:off x="8038347" y="4190336"/>
              <a:ext cx="747423" cy="3816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803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23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771" y="361396"/>
            <a:ext cx="10374517" cy="971512"/>
          </a:xfrm>
        </p:spPr>
        <p:txBody>
          <a:bodyPr anchor="ctr">
            <a:normAutofit fontScale="90000"/>
          </a:bodyPr>
          <a:lstStyle/>
          <a:p>
            <a:r>
              <a:rPr lang="en-US" altLang="en-US" sz="4000" dirty="0"/>
              <a:t>04. binding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2700" b="0" dirty="0"/>
              <a:t>(stitch in the ditch)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374E6B-8AF0-4F6C-8C24-6F27B2BD4231}"/>
              </a:ext>
            </a:extLst>
          </p:cNvPr>
          <p:cNvSpPr/>
          <p:nvPr/>
        </p:nvSpPr>
        <p:spPr>
          <a:xfrm>
            <a:off x="191108" y="2748706"/>
            <a:ext cx="1931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Attached the  binding to the fabric with 1cm seam allowance.</a:t>
            </a:r>
            <a:endParaRPr lang="en-HK" sz="2400" dirty="0"/>
          </a:p>
        </p:txBody>
      </p:sp>
      <p:sp>
        <p:nvSpPr>
          <p:cNvPr id="18" name="箭號: 向右 9">
            <a:extLst>
              <a:ext uri="{FF2B5EF4-FFF2-40B4-BE49-F238E27FC236}">
                <a16:creationId xmlns:a16="http://schemas.microsoft.com/office/drawing/2014/main" id="{2B599CB7-6B10-4A92-B51F-5BB5EFF630B3}"/>
              </a:ext>
            </a:extLst>
          </p:cNvPr>
          <p:cNvSpPr/>
          <p:nvPr/>
        </p:nvSpPr>
        <p:spPr>
          <a:xfrm>
            <a:off x="4649525" y="4190337"/>
            <a:ext cx="747423" cy="381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箭號: 向右 9">
            <a:extLst>
              <a:ext uri="{FF2B5EF4-FFF2-40B4-BE49-F238E27FC236}">
                <a16:creationId xmlns:a16="http://schemas.microsoft.com/office/drawing/2014/main" id="{28AB2003-BA07-41CB-AEDA-2A7EB3929F71}"/>
              </a:ext>
            </a:extLst>
          </p:cNvPr>
          <p:cNvSpPr/>
          <p:nvPr/>
        </p:nvSpPr>
        <p:spPr>
          <a:xfrm>
            <a:off x="8038347" y="4190336"/>
            <a:ext cx="747423" cy="381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3" name="內容版面配置區 4">
            <a:extLst>
              <a:ext uri="{FF2B5EF4-FFF2-40B4-BE49-F238E27FC236}">
                <a16:creationId xmlns:a16="http://schemas.microsoft.com/office/drawing/2014/main" id="{01BBF683-2D8E-4C8C-972F-F3B568E91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910" b="10635"/>
          <a:stretch/>
        </p:blipFill>
        <p:spPr>
          <a:xfrm rot="5400000">
            <a:off x="1827172" y="2372444"/>
            <a:ext cx="4312764" cy="3473152"/>
          </a:xfrm>
        </p:spPr>
      </p:pic>
      <p:sp>
        <p:nvSpPr>
          <p:cNvPr id="22" name="箭號: 向右 7">
            <a:extLst>
              <a:ext uri="{FF2B5EF4-FFF2-40B4-BE49-F238E27FC236}">
                <a16:creationId xmlns:a16="http://schemas.microsoft.com/office/drawing/2014/main" id="{DA72633D-A8EA-4678-B0E1-E1ADDADA1800}"/>
              </a:ext>
            </a:extLst>
          </p:cNvPr>
          <p:cNvSpPr/>
          <p:nvPr/>
        </p:nvSpPr>
        <p:spPr>
          <a:xfrm>
            <a:off x="5963030" y="3622707"/>
            <a:ext cx="1717482" cy="10018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0" name="圖片 3">
            <a:extLst>
              <a:ext uri="{FF2B5EF4-FFF2-40B4-BE49-F238E27FC236}">
                <a16:creationId xmlns:a16="http://schemas.microsoft.com/office/drawing/2014/main" id="{0960ACB5-0FB8-4DF0-8C46-4E02D02F1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53552" y="2329505"/>
            <a:ext cx="4354917" cy="3601181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8516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24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77" y="457785"/>
            <a:ext cx="10374517" cy="971512"/>
          </a:xfrm>
        </p:spPr>
        <p:txBody>
          <a:bodyPr anchor="ctr">
            <a:normAutofit fontScale="90000"/>
          </a:bodyPr>
          <a:lstStyle/>
          <a:p>
            <a:r>
              <a:rPr lang="en-US" altLang="en-US" sz="4000" dirty="0"/>
              <a:t>04. binding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2700" b="0" dirty="0"/>
              <a:t>(stitch in the ditch)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374E6B-8AF0-4F6C-8C24-6F27B2BD4231}"/>
              </a:ext>
            </a:extLst>
          </p:cNvPr>
          <p:cNvSpPr/>
          <p:nvPr/>
        </p:nvSpPr>
        <p:spPr>
          <a:xfrm>
            <a:off x="335860" y="2418649"/>
            <a:ext cx="1931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Trim the seam allowance to 0.9cm. </a:t>
            </a:r>
          </a:p>
          <a:p>
            <a:endParaRPr lang="en-US" sz="2400" dirty="0"/>
          </a:p>
          <a:p>
            <a:r>
              <a:rPr lang="en-US" sz="2400" dirty="0"/>
              <a:t>Fold and top stitch along the ditch.</a:t>
            </a:r>
            <a:endParaRPr lang="en-HK" sz="2400" dirty="0"/>
          </a:p>
        </p:txBody>
      </p:sp>
      <p:pic>
        <p:nvPicPr>
          <p:cNvPr id="12" name="內容版面配置區 4">
            <a:extLst>
              <a:ext uri="{FF2B5EF4-FFF2-40B4-BE49-F238E27FC236}">
                <a16:creationId xmlns:a16="http://schemas.microsoft.com/office/drawing/2014/main" id="{3FC31EC2-F912-42EA-A2FF-EDA351731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33772" y="2888940"/>
            <a:ext cx="3899430" cy="2193429"/>
          </a:xfrm>
        </p:spPr>
      </p:pic>
      <p:pic>
        <p:nvPicPr>
          <p:cNvPr id="14" name="圖片 6">
            <a:extLst>
              <a:ext uri="{FF2B5EF4-FFF2-40B4-BE49-F238E27FC236}">
                <a16:creationId xmlns:a16="http://schemas.microsoft.com/office/drawing/2014/main" id="{CF0CDC77-5CE9-4B43-A91A-E4EBA2C755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20436" y="2888938"/>
            <a:ext cx="3899429" cy="2193429"/>
          </a:xfrm>
          <a:prstGeom prst="rect">
            <a:avLst/>
          </a:prstGeom>
        </p:spPr>
      </p:pic>
      <p:pic>
        <p:nvPicPr>
          <p:cNvPr id="16" name="圖片 8">
            <a:extLst>
              <a:ext uri="{FF2B5EF4-FFF2-40B4-BE49-F238E27FC236}">
                <a16:creationId xmlns:a16="http://schemas.microsoft.com/office/drawing/2014/main" id="{7D9E348B-23B7-4FB9-85FC-142A968DB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64315" y="2499265"/>
            <a:ext cx="4023586" cy="2848613"/>
          </a:xfrm>
          <a:prstGeom prst="rect">
            <a:avLst/>
          </a:prstGeom>
        </p:spPr>
      </p:pic>
      <p:sp>
        <p:nvSpPr>
          <p:cNvPr id="19" name="箭號: 向右 10">
            <a:extLst>
              <a:ext uri="{FF2B5EF4-FFF2-40B4-BE49-F238E27FC236}">
                <a16:creationId xmlns:a16="http://schemas.microsoft.com/office/drawing/2014/main" id="{E709ED3D-368E-4E19-B102-AA7ED6E56C67}"/>
              </a:ext>
            </a:extLst>
          </p:cNvPr>
          <p:cNvSpPr/>
          <p:nvPr/>
        </p:nvSpPr>
        <p:spPr>
          <a:xfrm>
            <a:off x="8139669" y="3620116"/>
            <a:ext cx="826935" cy="644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箭號: 向右 10">
            <a:extLst>
              <a:ext uri="{FF2B5EF4-FFF2-40B4-BE49-F238E27FC236}">
                <a16:creationId xmlns:a16="http://schemas.microsoft.com/office/drawing/2014/main" id="{3AEE2FE3-8DC5-45F5-931E-C7E9826F20B4}"/>
              </a:ext>
            </a:extLst>
          </p:cNvPr>
          <p:cNvSpPr/>
          <p:nvPr/>
        </p:nvSpPr>
        <p:spPr>
          <a:xfrm>
            <a:off x="4788824" y="3601543"/>
            <a:ext cx="826935" cy="644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0262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425" y="0"/>
            <a:ext cx="3838575" cy="6848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62" y="392393"/>
            <a:ext cx="10374517" cy="971512"/>
          </a:xfrm>
        </p:spPr>
        <p:txBody>
          <a:bodyPr anchor="ctr">
            <a:normAutofit fontScale="90000"/>
          </a:bodyPr>
          <a:lstStyle/>
          <a:p>
            <a:r>
              <a:rPr lang="en-US" altLang="en-US" sz="4000" dirty="0"/>
              <a:t>04. binding </a:t>
            </a: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2700" b="0" dirty="0"/>
              <a:t>(stitch in the ditch)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9AB5FB6-F33A-47E4-9961-6A70043C4F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7" t="68252" r="4664"/>
          <a:stretch/>
        </p:blipFill>
        <p:spPr bwMode="auto">
          <a:xfrm>
            <a:off x="782462" y="1802923"/>
            <a:ext cx="4050190" cy="458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3998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320" y="28577"/>
            <a:ext cx="5191125" cy="6829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97" y="456405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05. facing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F25E7F-EDA6-422B-8B53-6B606EDEE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87" t="44940" r="56690" b="30964"/>
          <a:stretch/>
        </p:blipFill>
        <p:spPr>
          <a:xfrm>
            <a:off x="721050" y="1974196"/>
            <a:ext cx="3460383" cy="4162926"/>
          </a:xfrm>
          <a:prstGeom prst="rect">
            <a:avLst/>
          </a:prstGeom>
        </p:spPr>
      </p:pic>
      <p:pic>
        <p:nvPicPr>
          <p:cNvPr id="11" name="內容版面配置區 4">
            <a:extLst>
              <a:ext uri="{FF2B5EF4-FFF2-40B4-BE49-F238E27FC236}">
                <a16:creationId xmlns:a16="http://schemas.microsoft.com/office/drawing/2014/main" id="{340FF7FC-8A6A-4A9F-AEEC-9C1E806DF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57" b="-1501"/>
          <a:stretch/>
        </p:blipFill>
        <p:spPr>
          <a:xfrm rot="5400000">
            <a:off x="3939813" y="3001351"/>
            <a:ext cx="4667428" cy="304587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CE9359-8F9E-4255-9D6F-9A664E4D6D46}"/>
              </a:ext>
            </a:extLst>
          </p:cNvPr>
          <p:cNvSpPr txBox="1"/>
          <p:nvPr/>
        </p:nvSpPr>
        <p:spPr>
          <a:xfrm>
            <a:off x="9269263" y="5346799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Right Side</a:t>
            </a:r>
            <a:endParaRPr lang="en-HK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D004B9-46A0-4E06-AFBE-C244F45968F2}"/>
              </a:ext>
            </a:extLst>
          </p:cNvPr>
          <p:cNvSpPr txBox="1"/>
          <p:nvPr/>
        </p:nvSpPr>
        <p:spPr>
          <a:xfrm>
            <a:off x="5281433" y="5346800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>
                <a:solidFill>
                  <a:schemeClr val="bg1"/>
                </a:solidFill>
              </a:rPr>
              <a:t>Wong Side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8436291" y="6437948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5980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A7ED8419-96D2-4933-84B7-21106B404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19"/>
          <a:stretch/>
        </p:blipFill>
        <p:spPr>
          <a:xfrm rot="5400000">
            <a:off x="3686464" y="669579"/>
            <a:ext cx="4727050" cy="691954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F5CB39-3768-4228-9049-EF74BD502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27</a:t>
            </a:fld>
            <a:endParaRPr lang="zh-HK" alt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E55CBE-8433-4558-BAA6-9A44A3916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89" y="436554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05. facing</a:t>
            </a:r>
          </a:p>
        </p:txBody>
      </p:sp>
      <p:grpSp>
        <p:nvGrpSpPr>
          <p:cNvPr id="33" name="群組 32"/>
          <p:cNvGrpSpPr/>
          <p:nvPr/>
        </p:nvGrpSpPr>
        <p:grpSpPr>
          <a:xfrm>
            <a:off x="3609474" y="2808977"/>
            <a:ext cx="3160294" cy="598879"/>
            <a:chOff x="3609474" y="2808977"/>
            <a:chExt cx="3160294" cy="59887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DF31035-3EA4-4528-826D-85723EB25A17}"/>
                </a:ext>
              </a:extLst>
            </p:cNvPr>
            <p:cNvSpPr txBox="1"/>
            <p:nvPr/>
          </p:nvSpPr>
          <p:spPr>
            <a:xfrm>
              <a:off x="4673323" y="2808977"/>
              <a:ext cx="8306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13 cm</a:t>
              </a:r>
              <a:endParaRPr lang="en-HK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19" name="直線單箭頭接點 18"/>
            <p:cNvCxnSpPr/>
            <p:nvPr/>
          </p:nvCxnSpPr>
          <p:spPr>
            <a:xfrm flipV="1">
              <a:off x="3609474" y="3359730"/>
              <a:ext cx="3160294" cy="48126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群組 33"/>
          <p:cNvGrpSpPr/>
          <p:nvPr/>
        </p:nvGrpSpPr>
        <p:grpSpPr>
          <a:xfrm>
            <a:off x="7733429" y="5910380"/>
            <a:ext cx="861134" cy="490638"/>
            <a:chOff x="7733429" y="5910380"/>
            <a:chExt cx="861134" cy="49063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9CCBF8C-9AEF-4019-8154-E2FA0481EBDB}"/>
                </a:ext>
              </a:extLst>
            </p:cNvPr>
            <p:cNvSpPr txBox="1"/>
            <p:nvPr/>
          </p:nvSpPr>
          <p:spPr>
            <a:xfrm>
              <a:off x="7733429" y="6000908"/>
              <a:ext cx="8611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4.5cm</a:t>
              </a:r>
              <a:endParaRPr lang="en-HK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21" name="直線單箭頭接點 20"/>
            <p:cNvCxnSpPr/>
            <p:nvPr/>
          </p:nvCxnSpPr>
          <p:spPr>
            <a:xfrm>
              <a:off x="7733430" y="5910380"/>
              <a:ext cx="861133" cy="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群組 31"/>
          <p:cNvGrpSpPr/>
          <p:nvPr/>
        </p:nvGrpSpPr>
        <p:grpSpPr>
          <a:xfrm>
            <a:off x="834189" y="2053389"/>
            <a:ext cx="9432758" cy="3993820"/>
            <a:chOff x="834189" y="2053389"/>
            <a:chExt cx="9432758" cy="399382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78E715-10FD-4FED-96BE-304B9C6A32E4}"/>
                </a:ext>
              </a:extLst>
            </p:cNvPr>
            <p:cNvSpPr txBox="1"/>
            <p:nvPr/>
          </p:nvSpPr>
          <p:spPr>
            <a:xfrm>
              <a:off x="1574025" y="3786813"/>
              <a:ext cx="8338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15cm</a:t>
              </a:r>
              <a:endParaRPr lang="en-HK" sz="2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F89407-7C4F-45AF-BE38-CC15FC8BBE3F}"/>
                </a:ext>
              </a:extLst>
            </p:cNvPr>
            <p:cNvSpPr txBox="1"/>
            <p:nvPr/>
          </p:nvSpPr>
          <p:spPr>
            <a:xfrm>
              <a:off x="9092818" y="3746934"/>
              <a:ext cx="8338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15cm</a:t>
              </a:r>
              <a:endParaRPr lang="en-HK" sz="2000" dirty="0"/>
            </a:p>
          </p:txBody>
        </p:sp>
        <p:cxnSp>
          <p:nvCxnSpPr>
            <p:cNvPr id="8" name="直線接點 7"/>
            <p:cNvCxnSpPr/>
            <p:nvPr/>
          </p:nvCxnSpPr>
          <p:spPr>
            <a:xfrm flipH="1">
              <a:off x="1042737" y="2470484"/>
              <a:ext cx="2438400" cy="160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 flipH="1">
              <a:off x="834189" y="6047209"/>
              <a:ext cx="277528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單箭頭接點 14"/>
            <p:cNvCxnSpPr>
              <a:stCxn id="5" idx="0"/>
            </p:cNvCxnSpPr>
            <p:nvPr/>
          </p:nvCxnSpPr>
          <p:spPr>
            <a:xfrm flipH="1" flipV="1">
              <a:off x="1990966" y="2486526"/>
              <a:ext cx="1" cy="130028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單箭頭接點 16"/>
            <p:cNvCxnSpPr>
              <a:stCxn id="5" idx="2"/>
            </p:cNvCxnSpPr>
            <p:nvPr/>
          </p:nvCxnSpPr>
          <p:spPr>
            <a:xfrm>
              <a:off x="1990967" y="4186923"/>
              <a:ext cx="0" cy="186028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>
            <a:xfrm>
              <a:off x="7475621" y="2053389"/>
              <a:ext cx="2451080" cy="481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>
              <a:off x="8701161" y="5646821"/>
              <a:ext cx="156578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單箭頭接點 28"/>
            <p:cNvCxnSpPr/>
            <p:nvPr/>
          </p:nvCxnSpPr>
          <p:spPr>
            <a:xfrm flipV="1">
              <a:off x="9509759" y="2101516"/>
              <a:ext cx="1" cy="164541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單箭頭接點 30"/>
            <p:cNvCxnSpPr>
              <a:stCxn id="7" idx="0"/>
            </p:cNvCxnSpPr>
            <p:nvPr/>
          </p:nvCxnSpPr>
          <p:spPr>
            <a:xfrm>
              <a:off x="9509760" y="4129350"/>
              <a:ext cx="0" cy="151747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0937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1AACE7F-DA59-4110-910E-6A409B519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037" y="1606369"/>
            <a:ext cx="5683511" cy="4730581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FB8D24A-F7F2-47E4-B656-CA891C73E8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096"/>
          <a:stretch/>
        </p:blipFill>
        <p:spPr>
          <a:xfrm rot="5400000">
            <a:off x="1391996" y="2934029"/>
            <a:ext cx="4738563" cy="2083245"/>
          </a:xfrm>
          <a:prstGeom prst="rect">
            <a:avLst/>
          </a:prstGeom>
        </p:spPr>
      </p:pic>
      <p:sp>
        <p:nvSpPr>
          <p:cNvPr id="8" name="箭號: 向右 7">
            <a:extLst>
              <a:ext uri="{FF2B5EF4-FFF2-40B4-BE49-F238E27FC236}">
                <a16:creationId xmlns:a16="http://schemas.microsoft.com/office/drawing/2014/main" id="{26DC9BCA-5674-4400-8DAB-8145B8CED25D}"/>
              </a:ext>
            </a:extLst>
          </p:cNvPr>
          <p:cNvSpPr/>
          <p:nvPr/>
        </p:nvSpPr>
        <p:spPr>
          <a:xfrm>
            <a:off x="4680283" y="3975652"/>
            <a:ext cx="1227535" cy="488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F921A7-31C4-45B3-BFDA-99CC593E6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28</a:t>
            </a:fld>
            <a:endParaRPr lang="zh-HK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4D130B0-FD00-493F-88A2-47ABE398ACA0}"/>
              </a:ext>
            </a:extLst>
          </p:cNvPr>
          <p:cNvSpPr txBox="1">
            <a:spLocks/>
          </p:cNvSpPr>
          <p:nvPr/>
        </p:nvSpPr>
        <p:spPr>
          <a:xfrm>
            <a:off x="720559" y="473553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05. facing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DDDF6C-C31C-458C-8A06-0823BF27D4E6}"/>
              </a:ext>
            </a:extLst>
          </p:cNvPr>
          <p:cNvSpPr/>
          <p:nvPr/>
        </p:nvSpPr>
        <p:spPr>
          <a:xfrm>
            <a:off x="461652" y="1604456"/>
            <a:ext cx="19319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Press the seam allowance (1cm) to the wrong side of the facing.</a:t>
            </a:r>
          </a:p>
          <a:p>
            <a:endParaRPr lang="en-US" sz="2000" dirty="0"/>
          </a:p>
          <a:p>
            <a:r>
              <a:rPr lang="en-US" sz="2000" dirty="0"/>
              <a:t>Place the facing on the right side of fabric (right side facing right side).</a:t>
            </a:r>
          </a:p>
          <a:p>
            <a:endParaRPr lang="en-US" sz="2000" dirty="0"/>
          </a:p>
          <a:p>
            <a:r>
              <a:rPr lang="en-US" sz="2000" dirty="0"/>
              <a:t>Stitch along the folded line.</a:t>
            </a:r>
            <a:endParaRPr lang="en-HK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3279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EA7CBAB1-0ACC-44E0-AF93-94615C0B3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93384" y="822961"/>
            <a:ext cx="5057026" cy="655982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465EE5-40F8-46BB-A95C-3DEE242D2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29</a:t>
            </a:fld>
            <a:endParaRPr lang="zh-HK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9633EF-8A16-417E-AA54-13EC1C5A1B53}"/>
              </a:ext>
            </a:extLst>
          </p:cNvPr>
          <p:cNvSpPr txBox="1">
            <a:spLocks/>
          </p:cNvSpPr>
          <p:nvPr/>
        </p:nvSpPr>
        <p:spPr>
          <a:xfrm>
            <a:off x="670297" y="403010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05. facing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AC53C6-1F19-48BE-A094-D69A03B3F7C3}"/>
              </a:ext>
            </a:extLst>
          </p:cNvPr>
          <p:cNvSpPr/>
          <p:nvPr/>
        </p:nvSpPr>
        <p:spPr>
          <a:xfrm>
            <a:off x="670297" y="2162886"/>
            <a:ext cx="1931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Turn the facing to the wrong side of the fabric.</a:t>
            </a:r>
          </a:p>
          <a:p>
            <a:endParaRPr lang="en-US" sz="2400" dirty="0"/>
          </a:p>
          <a:p>
            <a:r>
              <a:rPr lang="en-US" sz="2400" dirty="0"/>
              <a:t>Top stitch on both edges of the facing. </a:t>
            </a:r>
          </a:p>
          <a:p>
            <a:endParaRPr lang="en-US" sz="2400" dirty="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4639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841" y="-47625"/>
            <a:ext cx="3800475" cy="6905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 fontScale="90000"/>
          </a:bodyPr>
          <a:lstStyle/>
          <a:p>
            <a:r>
              <a:rPr lang="en-US" altLang="en-US" sz="4000" dirty="0"/>
              <a:t>01. Piping </a:t>
            </a: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2700" b="0" dirty="0"/>
              <a:t>(without fill)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41330B8-FB35-4FA3-86F6-6C3E9E26C5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0" r="55488" b="44202"/>
          <a:stretch/>
        </p:blipFill>
        <p:spPr bwMode="auto">
          <a:xfrm>
            <a:off x="1681625" y="2327732"/>
            <a:ext cx="4244319" cy="379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8709079" y="6581001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715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964" y="28577"/>
            <a:ext cx="5191125" cy="6829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44" y="407442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05. facing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F25E7F-EDA6-422B-8B53-6B606EDEE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87" t="44940" r="56690" b="30964"/>
          <a:stretch/>
        </p:blipFill>
        <p:spPr>
          <a:xfrm>
            <a:off x="721050" y="1974196"/>
            <a:ext cx="3460383" cy="4162926"/>
          </a:xfrm>
          <a:prstGeom prst="rect">
            <a:avLst/>
          </a:prstGeom>
        </p:spPr>
      </p:pic>
      <p:pic>
        <p:nvPicPr>
          <p:cNvPr id="11" name="內容版面配置區 4">
            <a:extLst>
              <a:ext uri="{FF2B5EF4-FFF2-40B4-BE49-F238E27FC236}">
                <a16:creationId xmlns:a16="http://schemas.microsoft.com/office/drawing/2014/main" id="{340FF7FC-8A6A-4A9F-AEEC-9C1E806DF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57" b="-1501"/>
          <a:stretch/>
        </p:blipFill>
        <p:spPr>
          <a:xfrm rot="5400000">
            <a:off x="3939813" y="3001351"/>
            <a:ext cx="4667428" cy="304587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CE9359-8F9E-4255-9D6F-9A664E4D6D46}"/>
              </a:ext>
            </a:extLst>
          </p:cNvPr>
          <p:cNvSpPr txBox="1"/>
          <p:nvPr/>
        </p:nvSpPr>
        <p:spPr>
          <a:xfrm>
            <a:off x="9269263" y="5346799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Right Side</a:t>
            </a:r>
            <a:endParaRPr lang="en-HK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D004B9-46A0-4E06-AFBE-C244F45968F2}"/>
              </a:ext>
            </a:extLst>
          </p:cNvPr>
          <p:cNvSpPr txBox="1"/>
          <p:nvPr/>
        </p:nvSpPr>
        <p:spPr>
          <a:xfrm>
            <a:off x="5281433" y="5346800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>
                <a:solidFill>
                  <a:schemeClr val="bg1"/>
                </a:solidFill>
              </a:rPr>
              <a:t>Wong Side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0425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4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06. Belt loop</a:t>
            </a:r>
          </a:p>
        </p:txBody>
      </p:sp>
      <p:pic>
        <p:nvPicPr>
          <p:cNvPr id="17" name="內容版面配置區 8">
            <a:extLst>
              <a:ext uri="{FF2B5EF4-FFF2-40B4-BE49-F238E27FC236}">
                <a16:creationId xmlns:a16="http://schemas.microsoft.com/office/drawing/2014/main" id="{995C0128-0A97-4FE4-A26F-17BE84DD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563" y="2022386"/>
            <a:ext cx="7840441" cy="44102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EBB2A9-307A-4703-9541-1C2993431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62" t="49196" r="10036" b="40622"/>
          <a:stretch/>
        </p:blipFill>
        <p:spPr>
          <a:xfrm>
            <a:off x="770021" y="3945077"/>
            <a:ext cx="3084846" cy="780288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677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D5C840DA-A0A3-420C-AA5E-7D80535BD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5400000">
            <a:off x="4976647" y="100492"/>
            <a:ext cx="2947928" cy="802661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26CCEF-3F7A-47E3-9096-697512E184C2}"/>
              </a:ext>
            </a:extLst>
          </p:cNvPr>
          <p:cNvSpPr txBox="1"/>
          <p:nvPr/>
        </p:nvSpPr>
        <p:spPr>
          <a:xfrm>
            <a:off x="9706979" y="3983591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3cm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B3617E-985A-4BC8-BE75-99A09545C522}"/>
              </a:ext>
            </a:extLst>
          </p:cNvPr>
          <p:cNvSpPr txBox="1"/>
          <p:nvPr/>
        </p:nvSpPr>
        <p:spPr>
          <a:xfrm>
            <a:off x="5963939" y="5126098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D4754-753C-40D2-9A04-E478C3204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32</a:t>
            </a:fld>
            <a:endParaRPr lang="zh-HK" alt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7627A3-BDCB-40BF-805E-EC5114C6B2CA}"/>
              </a:ext>
            </a:extLst>
          </p:cNvPr>
          <p:cNvCxnSpPr>
            <a:cxnSpLocks/>
          </p:cNvCxnSpPr>
          <p:nvPr/>
        </p:nvCxnSpPr>
        <p:spPr>
          <a:xfrm flipH="1">
            <a:off x="5839968" y="3812746"/>
            <a:ext cx="734568" cy="688729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1C4C215-8102-4985-911D-0491508EAF2A}"/>
              </a:ext>
            </a:extLst>
          </p:cNvPr>
          <p:cNvSpPr txBox="1"/>
          <p:nvPr/>
        </p:nvSpPr>
        <p:spPr>
          <a:xfrm>
            <a:off x="6885986" y="402975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Bias cut</a:t>
            </a:r>
            <a:endParaRPr lang="en-HK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16F59CF-CBC7-417A-A89A-5518E50857A3}"/>
              </a:ext>
            </a:extLst>
          </p:cNvPr>
          <p:cNvSpPr txBox="1">
            <a:spLocks/>
          </p:cNvSpPr>
          <p:nvPr/>
        </p:nvSpPr>
        <p:spPr>
          <a:xfrm>
            <a:off x="776680" y="487604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06. Belt loop</a:t>
            </a:r>
          </a:p>
        </p:txBody>
      </p:sp>
      <p:cxnSp>
        <p:nvCxnSpPr>
          <p:cNvPr id="6" name="直線單箭頭接點 5"/>
          <p:cNvCxnSpPr/>
          <p:nvPr/>
        </p:nvCxnSpPr>
        <p:spPr>
          <a:xfrm>
            <a:off x="2887579" y="4860758"/>
            <a:ext cx="6705600" cy="96253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9706979" y="3870058"/>
            <a:ext cx="0" cy="688729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6520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93499B54-EAE1-44C7-B3EA-2C6E765CB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33026" y="1595446"/>
            <a:ext cx="4525947" cy="499267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C82C41-CC5C-45E3-A56A-08EA0428E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33</a:t>
            </a:fld>
            <a:endParaRPr lang="zh-HK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986F7B8-C66D-4C6E-999A-3AC681F84F83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06. Belt loop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669425-F8A4-4849-8044-26F8596F6026}"/>
              </a:ext>
            </a:extLst>
          </p:cNvPr>
          <p:cNvSpPr/>
          <p:nvPr/>
        </p:nvSpPr>
        <p:spPr>
          <a:xfrm>
            <a:off x="993213" y="2055140"/>
            <a:ext cx="1931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Fold the tape (right side facing right side). </a:t>
            </a:r>
          </a:p>
          <a:p>
            <a:endParaRPr lang="en-US" sz="2400" dirty="0"/>
          </a:p>
          <a:p>
            <a:r>
              <a:rPr lang="en-US" sz="2400" dirty="0"/>
              <a:t>Stitch with 0.5cm seam allowance.</a:t>
            </a:r>
          </a:p>
          <a:p>
            <a:endParaRPr lang="en-US" sz="2400" dirty="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3608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0FB6011-9AF8-4692-BBC3-AF275EAF8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94810" y="2185882"/>
            <a:ext cx="4559040" cy="356865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8CAA7E3-5263-4D81-94C0-30D260C995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90678" y="2422206"/>
            <a:ext cx="4476583" cy="3013545"/>
          </a:xfrm>
          <a:prstGeom prst="rect">
            <a:avLst/>
          </a:prstGeom>
        </p:spPr>
      </p:pic>
      <p:sp>
        <p:nvSpPr>
          <p:cNvPr id="9" name="箭號: 向右 8">
            <a:extLst>
              <a:ext uri="{FF2B5EF4-FFF2-40B4-BE49-F238E27FC236}">
                <a16:creationId xmlns:a16="http://schemas.microsoft.com/office/drawing/2014/main" id="{FCD18034-7FF1-4836-A49D-AA503BA531F6}"/>
              </a:ext>
            </a:extLst>
          </p:cNvPr>
          <p:cNvSpPr/>
          <p:nvPr/>
        </p:nvSpPr>
        <p:spPr>
          <a:xfrm>
            <a:off x="7833225" y="3670298"/>
            <a:ext cx="895149" cy="517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4C9D2D-EB10-4E22-9113-B2649146A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34</a:t>
            </a:fld>
            <a:endParaRPr lang="zh-HK" alt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EB758A-90A8-420B-BD8C-5A3741C6D6A1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06. Belt loop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1E748E-A27B-48A9-A37C-D8EA865EC837}"/>
              </a:ext>
            </a:extLst>
          </p:cNvPr>
          <p:cNvSpPr/>
          <p:nvPr/>
        </p:nvSpPr>
        <p:spPr>
          <a:xfrm>
            <a:off x="1196802" y="2588425"/>
            <a:ext cx="1931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Trim the seam allowance to 0.3cm.</a:t>
            </a:r>
          </a:p>
          <a:p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9365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4CB1691-BAF5-4E32-A5E7-83E20FCCC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768274" y="2980750"/>
            <a:ext cx="4102876" cy="2307869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2A225AD-2650-4576-A677-BD993AF42E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04833" y="3016529"/>
            <a:ext cx="4174436" cy="230786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3F2CC66-206B-4AB3-8078-FAEBFF87BE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938710" y="3024504"/>
            <a:ext cx="4102877" cy="222035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CD3D327-690B-4C03-BA75-C6FCBFDF85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14993" y="3192785"/>
            <a:ext cx="4102877" cy="18837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1DC3FD-520E-475D-8548-E83F24D85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35</a:t>
            </a:fld>
            <a:endParaRPr lang="zh-HK" altLang="en-US"/>
          </a:p>
        </p:txBody>
      </p:sp>
      <p:sp>
        <p:nvSpPr>
          <p:cNvPr id="8" name="箭號: 向右 8">
            <a:extLst>
              <a:ext uri="{FF2B5EF4-FFF2-40B4-BE49-F238E27FC236}">
                <a16:creationId xmlns:a16="http://schemas.microsoft.com/office/drawing/2014/main" id="{D55EACA2-008B-444B-A229-C34421466B94}"/>
              </a:ext>
            </a:extLst>
          </p:cNvPr>
          <p:cNvSpPr/>
          <p:nvPr/>
        </p:nvSpPr>
        <p:spPr>
          <a:xfrm>
            <a:off x="4760056" y="3876003"/>
            <a:ext cx="895149" cy="517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箭號: 向右 8">
            <a:extLst>
              <a:ext uri="{FF2B5EF4-FFF2-40B4-BE49-F238E27FC236}">
                <a16:creationId xmlns:a16="http://schemas.microsoft.com/office/drawing/2014/main" id="{95B9EFA1-8542-4189-B561-914B40AF8DF7}"/>
              </a:ext>
            </a:extLst>
          </p:cNvPr>
          <p:cNvSpPr/>
          <p:nvPr/>
        </p:nvSpPr>
        <p:spPr>
          <a:xfrm>
            <a:off x="7281916" y="3847445"/>
            <a:ext cx="895149" cy="517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箭號: 向右 8">
            <a:extLst>
              <a:ext uri="{FF2B5EF4-FFF2-40B4-BE49-F238E27FC236}">
                <a16:creationId xmlns:a16="http://schemas.microsoft.com/office/drawing/2014/main" id="{B9C6F344-0AF0-4CD3-A615-E9541A77FC75}"/>
              </a:ext>
            </a:extLst>
          </p:cNvPr>
          <p:cNvSpPr/>
          <p:nvPr/>
        </p:nvSpPr>
        <p:spPr>
          <a:xfrm>
            <a:off x="9850041" y="3928977"/>
            <a:ext cx="895149" cy="517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9FA36C-99BD-4F47-9F10-5DB4765028D7}"/>
              </a:ext>
            </a:extLst>
          </p:cNvPr>
          <p:cNvSpPr/>
          <p:nvPr/>
        </p:nvSpPr>
        <p:spPr>
          <a:xfrm>
            <a:off x="609620" y="3221928"/>
            <a:ext cx="1931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Turn the belt loop.</a:t>
            </a:r>
          </a:p>
          <a:p>
            <a:endParaRPr lang="en-US" sz="24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29EED5-C718-4AD6-B628-4086F3625C98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06. Belt loop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2727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0880D85D-3E5F-4057-8547-D0E25A6D3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928" y="2170706"/>
            <a:ext cx="9055872" cy="394664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2F9030-79D6-495F-8476-309C25C7E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36</a:t>
            </a:fld>
            <a:endParaRPr lang="zh-HK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AD262F-CE20-42EF-9BA0-8A922CD8AA14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06. Belt loop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956044-3788-4936-A949-76326D5F9FC6}"/>
              </a:ext>
            </a:extLst>
          </p:cNvPr>
          <p:cNvSpPr/>
          <p:nvPr/>
        </p:nvSpPr>
        <p:spPr>
          <a:xfrm>
            <a:off x="191108" y="3248510"/>
            <a:ext cx="1931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Press the belt loop.</a:t>
            </a:r>
          </a:p>
          <a:p>
            <a:endParaRPr lang="en-US" sz="2400" dirty="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931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AEF4C-C6D9-4EBD-A8A7-7EA8335FE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0"/>
            <a:ext cx="10240903" cy="1233488"/>
          </a:xfrm>
        </p:spPr>
        <p:txBody>
          <a:bodyPr/>
          <a:lstStyle/>
          <a:p>
            <a:r>
              <a:rPr lang="en-US" dirty="0" smtClean="0"/>
              <a:t>Demonstration Videos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FE588-E7B3-410E-A6A7-106F944DB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743048"/>
            <a:ext cx="10240903" cy="4772025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altLang="en-US" sz="3200" dirty="0">
                <a:hlinkClick r:id="rId2"/>
              </a:rPr>
              <a:t>Piping (without fill)</a:t>
            </a:r>
            <a:endParaRPr lang="en-US" altLang="en-US" sz="3200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sz="3200" dirty="0" smtClean="0">
                <a:hlinkClick r:id="rId3"/>
              </a:rPr>
              <a:t>French </a:t>
            </a:r>
            <a:r>
              <a:rPr lang="en-US" altLang="en-US" sz="3200" dirty="0">
                <a:hlinkClick r:id="rId3"/>
              </a:rPr>
              <a:t>seam</a:t>
            </a:r>
            <a:endParaRPr lang="en-US" altLang="en-US" sz="3200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sz="3200" dirty="0" smtClean="0">
                <a:hlinkClick r:id="rId4"/>
              </a:rPr>
              <a:t>Binding </a:t>
            </a:r>
            <a:r>
              <a:rPr lang="en-US" altLang="en-US" sz="3200" dirty="0">
                <a:hlinkClick r:id="rId4"/>
              </a:rPr>
              <a:t>(top stitching)</a:t>
            </a:r>
            <a:endParaRPr lang="en-US" altLang="en-US" sz="3200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sz="3200" dirty="0" smtClean="0">
                <a:hlinkClick r:id="rId5"/>
              </a:rPr>
              <a:t>Binding </a:t>
            </a:r>
            <a:r>
              <a:rPr lang="en-US" altLang="en-US" sz="3200" dirty="0">
                <a:hlinkClick r:id="rId5"/>
              </a:rPr>
              <a:t>(stitch in the ditch)</a:t>
            </a:r>
            <a:endParaRPr lang="en-US" altLang="en-US" sz="3200" dirty="0"/>
          </a:p>
          <a:p>
            <a:pPr marL="457200" indent="-457200">
              <a:buFont typeface="+mj-lt"/>
              <a:buAutoNum type="arabicPeriod"/>
            </a:pPr>
            <a:r>
              <a:rPr lang="en-US" altLang="zh-TW" sz="3200" dirty="0" smtClean="0">
                <a:hlinkClick r:id="rId6"/>
              </a:rPr>
              <a:t>Facing</a:t>
            </a:r>
            <a:endParaRPr lang="en-US" sz="3200" dirty="0"/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>
                <a:hlinkClick r:id="rId7"/>
              </a:rPr>
              <a:t>Belt </a:t>
            </a:r>
            <a:r>
              <a:rPr lang="en-US" sz="3200" dirty="0">
                <a:hlinkClick r:id="rId7"/>
              </a:rPr>
              <a:t>loop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0799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37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07. Casing for drawstring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D680E1-0452-4A81-AFF2-E9B146A51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3" t="12442" r="2742"/>
          <a:stretch/>
        </p:blipFill>
        <p:spPr>
          <a:xfrm>
            <a:off x="463984" y="1711257"/>
            <a:ext cx="3900397" cy="4923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8082B4-1416-42F5-A299-88BE57CB4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886950" y="2334284"/>
            <a:ext cx="4914784" cy="3686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6EF8A7-4E2C-4189-B64B-9FAF5F7E8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732301" y="2325605"/>
            <a:ext cx="4914786" cy="368608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FDEC6CD-AC62-4AD6-8350-7DC83CD62F04}"/>
              </a:ext>
            </a:extLst>
          </p:cNvPr>
          <p:cNvSpPr/>
          <p:nvPr/>
        </p:nvSpPr>
        <p:spPr>
          <a:xfrm>
            <a:off x="51653" y="6605191"/>
            <a:ext cx="1651414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i="1" dirty="0" smtClean="0">
                <a:solidFill>
                  <a:schemeClr val="bg1"/>
                </a:solidFill>
              </a:rPr>
              <a:t>Photo(s) </a:t>
            </a:r>
            <a:r>
              <a:rPr lang="en-US" sz="800" i="1" dirty="0">
                <a:solidFill>
                  <a:schemeClr val="bg1"/>
                </a:solidFill>
              </a:rPr>
              <a:t>is/are </a:t>
            </a:r>
            <a:r>
              <a:rPr lang="en-US" sz="800" i="1" dirty="0" smtClean="0">
                <a:solidFill>
                  <a:schemeClr val="bg1"/>
                </a:solidFill>
              </a:rPr>
              <a:t>provided </a:t>
            </a:r>
            <a:r>
              <a:rPr lang="en-US" sz="800" i="1" dirty="0">
                <a:solidFill>
                  <a:schemeClr val="bg1"/>
                </a:solidFill>
              </a:rPr>
              <a:t>by HKDI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8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08. Eyelets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4C2B39-1C2A-4041-9BCB-4705CA47F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9" t="10101" r="17507" b="5460"/>
          <a:stretch/>
        </p:blipFill>
        <p:spPr>
          <a:xfrm>
            <a:off x="1043627" y="1939690"/>
            <a:ext cx="5778359" cy="45438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E8D27-F597-415B-A93E-95EFDB8DE1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10" t="33743"/>
          <a:stretch/>
        </p:blipFill>
        <p:spPr>
          <a:xfrm>
            <a:off x="6821986" y="1939690"/>
            <a:ext cx="4268589" cy="4543883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7685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2A0C6C7-2074-4047-BE5C-0F35C48CE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0992" y="1494476"/>
            <a:ext cx="8314944" cy="49983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35C94D-DA5C-4050-BD47-1E8744B2367D}"/>
              </a:ext>
            </a:extLst>
          </p:cNvPr>
          <p:cNvSpPr txBox="1"/>
          <p:nvPr/>
        </p:nvSpPr>
        <p:spPr>
          <a:xfrm>
            <a:off x="8656320" y="5900928"/>
            <a:ext cx="87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4cm</a:t>
            </a:r>
            <a:endParaRPr lang="en-HK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8B52C7-36C9-4498-88C7-2C22427B0487}"/>
              </a:ext>
            </a:extLst>
          </p:cNvPr>
          <p:cNvSpPr txBox="1"/>
          <p:nvPr/>
        </p:nvSpPr>
        <p:spPr>
          <a:xfrm>
            <a:off x="5994396" y="5785104"/>
            <a:ext cx="114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BD70E-5638-4848-BCDA-F05B6B8F5650}"/>
              </a:ext>
            </a:extLst>
          </p:cNvPr>
          <p:cNvSpPr txBox="1"/>
          <p:nvPr/>
        </p:nvSpPr>
        <p:spPr>
          <a:xfrm>
            <a:off x="2873244" y="5670095"/>
            <a:ext cx="117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4</a:t>
            </a:fld>
            <a:endParaRPr lang="zh-HK" alt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F039F4-029E-42A6-89C0-D0B9E3F415F9}"/>
              </a:ext>
            </a:extLst>
          </p:cNvPr>
          <p:cNvCxnSpPr>
            <a:cxnSpLocks/>
          </p:cNvCxnSpPr>
          <p:nvPr/>
        </p:nvCxnSpPr>
        <p:spPr>
          <a:xfrm flipH="1">
            <a:off x="8573477" y="3262297"/>
            <a:ext cx="551688" cy="8228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C2B764F-7871-476A-8A07-E56778730B0B}"/>
              </a:ext>
            </a:extLst>
          </p:cNvPr>
          <p:cNvSpPr txBox="1"/>
          <p:nvPr/>
        </p:nvSpPr>
        <p:spPr>
          <a:xfrm>
            <a:off x="8430229" y="2387200"/>
            <a:ext cx="91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Bias cut</a:t>
            </a:r>
            <a:endParaRPr lang="en-HK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01. Piping  </a:t>
            </a:r>
            <a:br>
              <a:rPr lang="en-US" altLang="en-US" dirty="0"/>
            </a:br>
            <a:r>
              <a:rPr lang="en-US" altLang="en-US" sz="2400" b="0" dirty="0"/>
              <a:t>(without fill)</a:t>
            </a:r>
          </a:p>
        </p:txBody>
      </p:sp>
      <p:grpSp>
        <p:nvGrpSpPr>
          <p:cNvPr id="30" name="群組 29"/>
          <p:cNvGrpSpPr/>
          <p:nvPr/>
        </p:nvGrpSpPr>
        <p:grpSpPr>
          <a:xfrm>
            <a:off x="9342658" y="1812758"/>
            <a:ext cx="2327020" cy="4549835"/>
            <a:chOff x="9342658" y="1812758"/>
            <a:chExt cx="2327020" cy="45498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C7E6B82-27A3-45A7-A22E-D4688CBD8DEF}"/>
                </a:ext>
              </a:extLst>
            </p:cNvPr>
            <p:cNvSpPr txBox="1"/>
            <p:nvPr/>
          </p:nvSpPr>
          <p:spPr>
            <a:xfrm>
              <a:off x="10189304" y="3234946"/>
              <a:ext cx="11887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15cm</a:t>
              </a:r>
              <a:endParaRPr lang="en-HK" sz="2400" dirty="0"/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9342658" y="1812758"/>
              <a:ext cx="21889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9769642" y="6362593"/>
              <a:ext cx="190003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/>
            <p:cNvCxnSpPr>
              <a:stCxn id="6" idx="0"/>
            </p:cNvCxnSpPr>
            <p:nvPr/>
          </p:nvCxnSpPr>
          <p:spPr>
            <a:xfrm flipV="1">
              <a:off x="10783664" y="1812758"/>
              <a:ext cx="0" cy="142218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9"/>
            <p:cNvCxnSpPr>
              <a:stCxn id="6" idx="2"/>
            </p:cNvCxnSpPr>
            <p:nvPr/>
          </p:nvCxnSpPr>
          <p:spPr>
            <a:xfrm>
              <a:off x="10783664" y="3696611"/>
              <a:ext cx="0" cy="266598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群組 28"/>
          <p:cNvGrpSpPr/>
          <p:nvPr/>
        </p:nvGrpSpPr>
        <p:grpSpPr>
          <a:xfrm>
            <a:off x="352926" y="2021305"/>
            <a:ext cx="2951748" cy="4110455"/>
            <a:chOff x="352926" y="2021305"/>
            <a:chExt cx="2951748" cy="411045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3D8CE5-DB33-4D9F-80C9-1F2A442E59F3}"/>
                </a:ext>
              </a:extLst>
            </p:cNvPr>
            <p:cNvSpPr txBox="1"/>
            <p:nvPr/>
          </p:nvSpPr>
          <p:spPr>
            <a:xfrm>
              <a:off x="688301" y="3483251"/>
              <a:ext cx="115269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15cm</a:t>
              </a:r>
              <a:endParaRPr lang="en-HK" sz="2400" dirty="0"/>
            </a:p>
          </p:txBody>
        </p:sp>
        <p:cxnSp>
          <p:nvCxnSpPr>
            <p:cNvPr id="22" name="直線接點 21"/>
            <p:cNvCxnSpPr/>
            <p:nvPr/>
          </p:nvCxnSpPr>
          <p:spPr>
            <a:xfrm flipH="1">
              <a:off x="352926" y="2021305"/>
              <a:ext cx="2951748" cy="320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>
            <a:xfrm flipH="1">
              <a:off x="352926" y="6131760"/>
              <a:ext cx="162025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單箭頭接點 25"/>
            <p:cNvCxnSpPr>
              <a:stCxn id="7" idx="0"/>
            </p:cNvCxnSpPr>
            <p:nvPr/>
          </p:nvCxnSpPr>
          <p:spPr>
            <a:xfrm flipH="1" flipV="1">
              <a:off x="1264646" y="2053389"/>
              <a:ext cx="1" cy="142986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直線單箭頭接點 27"/>
          <p:cNvCxnSpPr>
            <a:stCxn id="7" idx="2"/>
          </p:cNvCxnSpPr>
          <p:nvPr/>
        </p:nvCxnSpPr>
        <p:spPr>
          <a:xfrm flipH="1">
            <a:off x="1264646" y="3944916"/>
            <a:ext cx="1" cy="218684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218297" y="6454925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533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AEF4C-C6D9-4EBD-A8A7-7EA8335FE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0"/>
            <a:ext cx="10240903" cy="1233488"/>
          </a:xfrm>
        </p:spPr>
        <p:txBody>
          <a:bodyPr/>
          <a:lstStyle/>
          <a:p>
            <a:r>
              <a:rPr lang="en-US" dirty="0" smtClean="0"/>
              <a:t>Demonstration Videos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FE588-E7B3-410E-A6A7-106F944DB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370140"/>
            <a:ext cx="10240903" cy="310356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en-US" sz="3200" dirty="0" smtClean="0">
                <a:hlinkClick r:id="rId2"/>
              </a:rPr>
              <a:t>Casing </a:t>
            </a:r>
            <a:r>
              <a:rPr lang="en-US" altLang="en-US" sz="3200" dirty="0">
                <a:hlinkClick r:id="rId2"/>
              </a:rPr>
              <a:t>for </a:t>
            </a:r>
            <a:r>
              <a:rPr lang="en-US" altLang="en-US" sz="3200" dirty="0" smtClean="0">
                <a:hlinkClick r:id="rId2"/>
              </a:rPr>
              <a:t>drawstring</a:t>
            </a:r>
            <a:endParaRPr lang="en-US" sz="3200" dirty="0"/>
          </a:p>
          <a:p>
            <a:pPr marL="457200" indent="-457200">
              <a:buAutoNum type="arabicPeriod"/>
            </a:pPr>
            <a:endParaRPr lang="en-US" altLang="en-US" sz="3200" dirty="0" smtClean="0"/>
          </a:p>
          <a:p>
            <a:pPr marL="457200" indent="-457200">
              <a:buAutoNum type="arabicPeriod"/>
            </a:pPr>
            <a:r>
              <a:rPr lang="en-US" altLang="en-US" sz="3200" dirty="0" smtClean="0">
                <a:hlinkClick r:id="rId3"/>
              </a:rPr>
              <a:t>Eyelets</a:t>
            </a:r>
            <a:endParaRPr lang="en-US" altLang="en-US" sz="3200" dirty="0"/>
          </a:p>
          <a:p>
            <a:pPr marL="457200" lvl="1" indent="0">
              <a:buNone/>
            </a:pPr>
            <a:endParaRPr lang="en-US" altLang="zh-TW" sz="3200" dirty="0"/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749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09. Attaching fishbone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3EBC25-6D93-4ED2-BA77-4D24F7DBF2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3" t="32292" r="18519" b="22083"/>
          <a:stretch/>
        </p:blipFill>
        <p:spPr>
          <a:xfrm>
            <a:off x="3143251" y="1974196"/>
            <a:ext cx="5472112" cy="4422114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3711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09. Attaching fishbone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89B2E-C662-4A55-8E72-79CEB81ADF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81" t="18462" r="4907" b="18039"/>
          <a:stretch/>
        </p:blipFill>
        <p:spPr>
          <a:xfrm>
            <a:off x="8266126" y="2000855"/>
            <a:ext cx="3925874" cy="3859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A7267C-66F2-4650-8974-ADD6180538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1" t="19626" r="5462" b="16875"/>
          <a:stretch/>
        </p:blipFill>
        <p:spPr>
          <a:xfrm>
            <a:off x="4233660" y="2000854"/>
            <a:ext cx="4065180" cy="38599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6701C3-24F4-4CE7-8060-1217F68D61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3" t="11285"/>
          <a:stretch/>
        </p:blipFill>
        <p:spPr>
          <a:xfrm>
            <a:off x="1" y="3742615"/>
            <a:ext cx="4233660" cy="21182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95B3D2-DB38-4DBF-BB0B-BD4300F3A1B7}"/>
              </a:ext>
            </a:extLst>
          </p:cNvPr>
          <p:cNvSpPr/>
          <p:nvPr/>
        </p:nvSpPr>
        <p:spPr>
          <a:xfrm>
            <a:off x="51653" y="3444359"/>
            <a:ext cx="87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Style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2842A3-C297-4DEE-B9D9-2E23B41F9E98}"/>
              </a:ext>
            </a:extLst>
          </p:cNvPr>
          <p:cNvSpPr/>
          <p:nvPr/>
        </p:nvSpPr>
        <p:spPr>
          <a:xfrm>
            <a:off x="4233659" y="1644195"/>
            <a:ext cx="87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Style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4865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AEF4C-C6D9-4EBD-A8A7-7EA8335FE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215900"/>
            <a:ext cx="10240903" cy="1233488"/>
          </a:xfrm>
        </p:spPr>
        <p:txBody>
          <a:bodyPr/>
          <a:lstStyle/>
          <a:p>
            <a:r>
              <a:rPr lang="en-US" dirty="0" smtClean="0"/>
              <a:t>Demonstration Videos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FE588-E7B3-410E-A6A7-106F944DB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166939"/>
            <a:ext cx="10240903" cy="2773362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altLang="zh-TW" sz="3200" dirty="0" smtClean="0">
                <a:hlinkClick r:id="rId2"/>
              </a:rPr>
              <a:t>Attachment of fish bone - s</a:t>
            </a:r>
            <a:r>
              <a:rPr lang="en-US" altLang="en-US" sz="3200" dirty="0" smtClean="0">
                <a:hlinkClick r:id="rId2"/>
              </a:rPr>
              <a:t>tyle </a:t>
            </a:r>
            <a:r>
              <a:rPr lang="en-US" altLang="en-US" sz="3200" dirty="0">
                <a:hlinkClick r:id="rId2"/>
              </a:rPr>
              <a:t>1</a:t>
            </a:r>
            <a:endParaRPr lang="en-US" altLang="en-US" sz="3200" dirty="0"/>
          </a:p>
          <a:p>
            <a:pPr marL="457200" lvl="1" indent="0">
              <a:buNone/>
            </a:pPr>
            <a:endParaRPr lang="en-US" sz="3200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sz="3200" dirty="0" smtClean="0">
                <a:hlinkClick r:id="rId3"/>
              </a:rPr>
              <a:t>Attachment of fish bone – style 2</a:t>
            </a:r>
            <a:endParaRPr lang="en-US" altLang="en-US" sz="3200" dirty="0"/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0110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10. Invisible Zipper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6C5D2428-1B41-420A-B31D-32AD9F4A62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1"/>
          <a:stretch/>
        </p:blipFill>
        <p:spPr bwMode="auto">
          <a:xfrm>
            <a:off x="1536741" y="2156381"/>
            <a:ext cx="3497093" cy="432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69">
            <a:extLst>
              <a:ext uri="{FF2B5EF4-FFF2-40B4-BE49-F238E27FC236}">
                <a16:creationId xmlns:a16="http://schemas.microsoft.com/office/drawing/2014/main" id="{8140BC30-421F-42B3-A78D-31160DA04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4498" y="2075567"/>
            <a:ext cx="5248292" cy="43339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83921F-54E5-4ECB-BDFE-8BEF6026D0E1}"/>
              </a:ext>
            </a:extLst>
          </p:cNvPr>
          <p:cNvSpPr/>
          <p:nvPr/>
        </p:nvSpPr>
        <p:spPr>
          <a:xfrm>
            <a:off x="10030639" y="6633447"/>
            <a:ext cx="1651414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i="1" dirty="0" smtClean="0">
                <a:solidFill>
                  <a:schemeClr val="bg1"/>
                </a:solidFill>
              </a:rPr>
              <a:t>Photo(s) </a:t>
            </a:r>
            <a:r>
              <a:rPr lang="en-US" sz="800" i="1" dirty="0">
                <a:solidFill>
                  <a:schemeClr val="bg1"/>
                </a:solidFill>
              </a:rPr>
              <a:t>is/are </a:t>
            </a:r>
            <a:r>
              <a:rPr lang="en-US" sz="800" i="1" dirty="0" smtClean="0">
                <a:solidFill>
                  <a:schemeClr val="bg1"/>
                </a:solidFill>
              </a:rPr>
              <a:t>provided </a:t>
            </a:r>
            <a:r>
              <a:rPr lang="en-US" sz="800" i="1" dirty="0">
                <a:solidFill>
                  <a:schemeClr val="bg1"/>
                </a:solidFill>
              </a:rPr>
              <a:t>by HKDI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2861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707633" y="230749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10. Invisible Zipper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F67F3-7A46-48EE-B18E-19183036E56B}"/>
              </a:ext>
            </a:extLst>
          </p:cNvPr>
          <p:cNvSpPr/>
          <p:nvPr/>
        </p:nvSpPr>
        <p:spPr>
          <a:xfrm>
            <a:off x="2081832" y="2963371"/>
            <a:ext cx="25159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Neaten raw edges.</a:t>
            </a:r>
            <a:endParaRPr lang="zh-HK" altLang="en-US" sz="2400" dirty="0"/>
          </a:p>
          <a:p>
            <a:endParaRPr lang="en-US" sz="2400" dirty="0"/>
          </a:p>
        </p:txBody>
      </p:sp>
      <p:pic>
        <p:nvPicPr>
          <p:cNvPr id="10" name="圖片 7">
            <a:extLst>
              <a:ext uri="{FF2B5EF4-FFF2-40B4-BE49-F238E27FC236}">
                <a16:creationId xmlns:a16="http://schemas.microsoft.com/office/drawing/2014/main" id="{4C021382-8AB0-41A3-B8F4-B7A76F79D0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t="19093" r="7670" b="7249"/>
          <a:stretch/>
        </p:blipFill>
        <p:spPr>
          <a:xfrm>
            <a:off x="6497054" y="1345939"/>
            <a:ext cx="5275240" cy="2574166"/>
          </a:xfrm>
          <a:prstGeom prst="rect">
            <a:avLst/>
          </a:prstGeom>
        </p:spPr>
      </p:pic>
      <p:pic>
        <p:nvPicPr>
          <p:cNvPr id="11" name="圖片 12">
            <a:extLst>
              <a:ext uri="{FF2B5EF4-FFF2-40B4-BE49-F238E27FC236}">
                <a16:creationId xmlns:a16="http://schemas.microsoft.com/office/drawing/2014/main" id="{D09BFBE8-7641-4C5B-A08F-F6AB5FE1A3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1312" r="5757" b="6971"/>
          <a:stretch/>
        </p:blipFill>
        <p:spPr>
          <a:xfrm>
            <a:off x="6497054" y="4018304"/>
            <a:ext cx="5275240" cy="2391245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0518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10. Invisible Zipper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F67F3-7A46-48EE-B18E-19183036E56B}"/>
              </a:ext>
            </a:extLst>
          </p:cNvPr>
          <p:cNvSpPr/>
          <p:nvPr/>
        </p:nvSpPr>
        <p:spPr>
          <a:xfrm>
            <a:off x="1337517" y="2534124"/>
            <a:ext cx="25159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Machine along the fitting line from hip to hem with  1cm seam allowance.</a:t>
            </a:r>
          </a:p>
          <a:p>
            <a:endParaRPr lang="en-US" altLang="zh-HK" sz="2400" dirty="0"/>
          </a:p>
          <a:p>
            <a:endParaRPr lang="en-US" altLang="zh-HK" sz="2400" dirty="0"/>
          </a:p>
          <a:p>
            <a:endParaRPr lang="en-US" sz="2400" dirty="0"/>
          </a:p>
        </p:txBody>
      </p:sp>
      <p:pic>
        <p:nvPicPr>
          <p:cNvPr id="8" name="圖片 42">
            <a:extLst>
              <a:ext uri="{FF2B5EF4-FFF2-40B4-BE49-F238E27FC236}">
                <a16:creationId xmlns:a16="http://schemas.microsoft.com/office/drawing/2014/main" id="{ABD3FCE3-A437-4D9C-B2A0-7634C88C28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2" t="31653"/>
          <a:stretch/>
        </p:blipFill>
        <p:spPr>
          <a:xfrm>
            <a:off x="4669830" y="2011138"/>
            <a:ext cx="6347059" cy="3867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74DBF2-75A6-43A0-8C11-133D3F16C025}"/>
              </a:ext>
            </a:extLst>
          </p:cNvPr>
          <p:cNvSpPr txBox="1"/>
          <p:nvPr/>
        </p:nvSpPr>
        <p:spPr>
          <a:xfrm>
            <a:off x="8524675" y="2567428"/>
            <a:ext cx="179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Zipper end + 2.5cm</a:t>
            </a:r>
            <a:endParaRPr lang="en-HK" sz="1400" b="1" dirty="0">
              <a:solidFill>
                <a:srgbClr val="FF0000"/>
              </a:solidFill>
            </a:endParaRP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972AB29A-155E-4094-9326-FC5D846C4306}"/>
              </a:ext>
            </a:extLst>
          </p:cNvPr>
          <p:cNvCxnSpPr>
            <a:cxnSpLocks/>
          </p:cNvCxnSpPr>
          <p:nvPr/>
        </p:nvCxnSpPr>
        <p:spPr>
          <a:xfrm rot="10800000">
            <a:off x="7600951" y="3115649"/>
            <a:ext cx="2922673" cy="12700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7389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10. Invisible Zipper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F67F3-7A46-48EE-B18E-19183036E56B}"/>
              </a:ext>
            </a:extLst>
          </p:cNvPr>
          <p:cNvSpPr/>
          <p:nvPr/>
        </p:nvSpPr>
        <p:spPr>
          <a:xfrm>
            <a:off x="1765048" y="3111591"/>
            <a:ext cx="2257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Press the seam open.</a:t>
            </a:r>
          </a:p>
          <a:p>
            <a:endParaRPr lang="en-US" altLang="zh-HK" sz="2400" dirty="0"/>
          </a:p>
          <a:p>
            <a:endParaRPr lang="en-US" altLang="zh-HK" sz="2400" dirty="0"/>
          </a:p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74DBF2-75A6-43A0-8C11-133D3F16C025}"/>
              </a:ext>
            </a:extLst>
          </p:cNvPr>
          <p:cNvSpPr txBox="1"/>
          <p:nvPr/>
        </p:nvSpPr>
        <p:spPr>
          <a:xfrm>
            <a:off x="8839000" y="2582817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Zipper end</a:t>
            </a:r>
            <a:endParaRPr lang="en-HK" sz="1200" b="1" dirty="0">
              <a:solidFill>
                <a:srgbClr val="FF0000"/>
              </a:solidFill>
            </a:endParaRP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972AB29A-155E-4094-9326-FC5D846C4306}"/>
              </a:ext>
            </a:extLst>
          </p:cNvPr>
          <p:cNvCxnSpPr>
            <a:cxnSpLocks/>
          </p:cNvCxnSpPr>
          <p:nvPr/>
        </p:nvCxnSpPr>
        <p:spPr>
          <a:xfrm rot="10800000">
            <a:off x="8113295" y="3115649"/>
            <a:ext cx="2410328" cy="12700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48">
            <a:extLst>
              <a:ext uri="{FF2B5EF4-FFF2-40B4-BE49-F238E27FC236}">
                <a16:creationId xmlns:a16="http://schemas.microsoft.com/office/drawing/2014/main" id="{24D16184-E575-45CB-92A0-0D47D98313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89" t="2135" r="7318"/>
          <a:stretch/>
        </p:blipFill>
        <p:spPr>
          <a:xfrm rot="5400000">
            <a:off x="5922356" y="516171"/>
            <a:ext cx="4209185" cy="6501302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2849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490657" y="193261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10. Invisible Zipper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F67F3-7A46-48EE-B18E-19183036E56B}"/>
              </a:ext>
            </a:extLst>
          </p:cNvPr>
          <p:cNvSpPr/>
          <p:nvPr/>
        </p:nvSpPr>
        <p:spPr>
          <a:xfrm>
            <a:off x="829004" y="1897139"/>
            <a:ext cx="33604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Use invisible presser foot </a:t>
            </a:r>
          </a:p>
          <a:p>
            <a:endParaRPr lang="en-US" altLang="zh-HK" sz="2400" dirty="0"/>
          </a:p>
          <a:p>
            <a:r>
              <a:rPr lang="en-US" altLang="zh-HK" sz="2400" dirty="0"/>
              <a:t>Or</a:t>
            </a:r>
          </a:p>
          <a:p>
            <a:endParaRPr lang="en-US" altLang="zh-HK" sz="2400" dirty="0"/>
          </a:p>
          <a:p>
            <a:r>
              <a:rPr lang="en-US" altLang="zh-HK" sz="2400" dirty="0"/>
              <a:t>Single feet pressure foot</a:t>
            </a:r>
          </a:p>
          <a:p>
            <a:endParaRPr lang="en-US" altLang="zh-HK" sz="2400" dirty="0"/>
          </a:p>
          <a:p>
            <a:endParaRPr lang="en-US" altLang="zh-HK" sz="2400" dirty="0"/>
          </a:p>
          <a:p>
            <a:endParaRPr lang="en-US" sz="2400" dirty="0"/>
          </a:p>
        </p:txBody>
      </p:sp>
      <p:pic>
        <p:nvPicPr>
          <p:cNvPr id="8" name="圖片 3">
            <a:extLst>
              <a:ext uri="{FF2B5EF4-FFF2-40B4-BE49-F238E27FC236}">
                <a16:creationId xmlns:a16="http://schemas.microsoft.com/office/drawing/2014/main" id="{927E0AA7-B330-4CDF-B5FE-5C70B3CA32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6" t="19394" r="32273" b="24041"/>
          <a:stretch/>
        </p:blipFill>
        <p:spPr>
          <a:xfrm>
            <a:off x="5331395" y="1432641"/>
            <a:ext cx="2637002" cy="3687282"/>
          </a:xfrm>
          <a:prstGeom prst="rect">
            <a:avLst/>
          </a:prstGeom>
        </p:spPr>
      </p:pic>
      <p:pic>
        <p:nvPicPr>
          <p:cNvPr id="12" name="圖片 5">
            <a:extLst>
              <a:ext uri="{FF2B5EF4-FFF2-40B4-BE49-F238E27FC236}">
                <a16:creationId xmlns:a16="http://schemas.microsoft.com/office/drawing/2014/main" id="{EC8A830B-2D0B-48FC-B9DA-BC41C42091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4" t="28282" r="38788" b="20001"/>
          <a:stretch/>
        </p:blipFill>
        <p:spPr>
          <a:xfrm>
            <a:off x="8666688" y="1432641"/>
            <a:ext cx="2548883" cy="36872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2E9809-AE83-408C-B342-E6C472066821}"/>
              </a:ext>
            </a:extLst>
          </p:cNvPr>
          <p:cNvSpPr/>
          <p:nvPr/>
        </p:nvSpPr>
        <p:spPr>
          <a:xfrm>
            <a:off x="5308760" y="5206625"/>
            <a:ext cx="26596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HK" sz="1400" b="1" dirty="0"/>
              <a:t>Invisible zipper pressure foot</a:t>
            </a:r>
            <a:endParaRPr lang="zh-HK" altLang="en-US" sz="1400" b="1" dirty="0"/>
          </a:p>
          <a:p>
            <a:pPr algn="just"/>
            <a:endParaRPr lang="en-US" sz="1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C929D4-F2C7-44F0-B783-9D7B195C00AF}"/>
              </a:ext>
            </a:extLst>
          </p:cNvPr>
          <p:cNvSpPr/>
          <p:nvPr/>
        </p:nvSpPr>
        <p:spPr>
          <a:xfrm>
            <a:off x="8717847" y="5206625"/>
            <a:ext cx="25248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HK" sz="1400" b="1" dirty="0"/>
              <a:t>Single feet pressure foot</a:t>
            </a:r>
            <a:endParaRPr lang="zh-HK" altLang="en-US" sz="1400" b="1" dirty="0"/>
          </a:p>
          <a:p>
            <a:pPr algn="just"/>
            <a:endParaRPr lang="en-US" sz="1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99A14D-2F9C-4380-A58E-4619C87D5666}"/>
              </a:ext>
            </a:extLst>
          </p:cNvPr>
          <p:cNvSpPr/>
          <p:nvPr/>
        </p:nvSpPr>
        <p:spPr>
          <a:xfrm>
            <a:off x="7968397" y="3013501"/>
            <a:ext cx="20711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HK" sz="2400" b="1" dirty="0">
                <a:solidFill>
                  <a:srgbClr val="FF0000"/>
                </a:solidFill>
              </a:rPr>
              <a:t>OR</a:t>
            </a:r>
            <a:endParaRPr lang="zh-HK" altLang="en-US" sz="2400" b="1" dirty="0">
              <a:solidFill>
                <a:srgbClr val="FF0000"/>
              </a:solidFill>
            </a:endParaRPr>
          </a:p>
          <a:p>
            <a:pPr algn="just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7208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599145" y="220883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10. Invisible Zipper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F67F3-7A46-48EE-B18E-19183036E56B}"/>
              </a:ext>
            </a:extLst>
          </p:cNvPr>
          <p:cNvSpPr/>
          <p:nvPr/>
        </p:nvSpPr>
        <p:spPr>
          <a:xfrm>
            <a:off x="1018777" y="2650507"/>
            <a:ext cx="2257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Unzip the zipper, place the zipper to the fabric (right side facing right side).</a:t>
            </a:r>
            <a:endParaRPr lang="en-US" sz="2400" dirty="0"/>
          </a:p>
        </p:txBody>
      </p:sp>
      <p:pic>
        <p:nvPicPr>
          <p:cNvPr id="9" name="圖片 51">
            <a:extLst>
              <a:ext uri="{FF2B5EF4-FFF2-40B4-BE49-F238E27FC236}">
                <a16:creationId xmlns:a16="http://schemas.microsoft.com/office/drawing/2014/main" id="{51775AD2-34A7-4DE4-884A-D41757D0D4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0" t="43340" r="2572" b="5920"/>
          <a:stretch/>
        </p:blipFill>
        <p:spPr>
          <a:xfrm>
            <a:off x="4791227" y="2066095"/>
            <a:ext cx="6740374" cy="3612810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275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C8B52C7-36C9-4498-88C7-2C22427B0487}"/>
              </a:ext>
            </a:extLst>
          </p:cNvPr>
          <p:cNvSpPr txBox="1"/>
          <p:nvPr/>
        </p:nvSpPr>
        <p:spPr>
          <a:xfrm>
            <a:off x="5994396" y="5785104"/>
            <a:ext cx="114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BD70E-5638-4848-BCDA-F05B6B8F5650}"/>
              </a:ext>
            </a:extLst>
          </p:cNvPr>
          <p:cNvSpPr txBox="1"/>
          <p:nvPr/>
        </p:nvSpPr>
        <p:spPr>
          <a:xfrm>
            <a:off x="2873244" y="5670095"/>
            <a:ext cx="117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5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 fontScale="90000"/>
          </a:bodyPr>
          <a:lstStyle/>
          <a:p>
            <a:r>
              <a:rPr lang="en-US" altLang="en-US" sz="4000" dirty="0"/>
              <a:t>01. Piping  </a:t>
            </a: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2700" b="0" dirty="0"/>
              <a:t>(without fill)</a:t>
            </a:r>
          </a:p>
        </p:txBody>
      </p:sp>
      <p:pic>
        <p:nvPicPr>
          <p:cNvPr id="14" name="內容版面配置區 4">
            <a:extLst>
              <a:ext uri="{FF2B5EF4-FFF2-40B4-BE49-F238E27FC236}">
                <a16:creationId xmlns:a16="http://schemas.microsoft.com/office/drawing/2014/main" id="{AD536D0C-8367-4640-A5B4-4BCD38418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08171" y="2523584"/>
            <a:ext cx="4877549" cy="2743621"/>
          </a:xfrm>
        </p:spPr>
      </p:pic>
      <p:pic>
        <p:nvPicPr>
          <p:cNvPr id="16" name="圖片 6">
            <a:extLst>
              <a:ext uri="{FF2B5EF4-FFF2-40B4-BE49-F238E27FC236}">
                <a16:creationId xmlns:a16="http://schemas.microsoft.com/office/drawing/2014/main" id="{6DBA5720-A06B-4B5F-BD68-AF022D98E8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035"/>
          <a:stretch/>
        </p:blipFill>
        <p:spPr>
          <a:xfrm rot="5400000">
            <a:off x="1297330" y="2962734"/>
            <a:ext cx="4950149" cy="2143212"/>
          </a:xfrm>
          <a:prstGeom prst="rect">
            <a:avLst/>
          </a:prstGeom>
        </p:spPr>
      </p:pic>
      <p:sp>
        <p:nvSpPr>
          <p:cNvPr id="17" name="箭號: 向右 7">
            <a:extLst>
              <a:ext uri="{FF2B5EF4-FFF2-40B4-BE49-F238E27FC236}">
                <a16:creationId xmlns:a16="http://schemas.microsoft.com/office/drawing/2014/main" id="{C1F742C5-932E-4E37-9DF6-D050B0E20BB2}"/>
              </a:ext>
            </a:extLst>
          </p:cNvPr>
          <p:cNvSpPr/>
          <p:nvPr/>
        </p:nvSpPr>
        <p:spPr>
          <a:xfrm>
            <a:off x="5005974" y="3617843"/>
            <a:ext cx="1484004" cy="10571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8" name="矩形 4">
            <a:extLst>
              <a:ext uri="{FF2B5EF4-FFF2-40B4-BE49-F238E27FC236}">
                <a16:creationId xmlns:a16="http://schemas.microsoft.com/office/drawing/2014/main" id="{C7BB8047-066D-4947-AAA2-FEB041A6DB2C}"/>
              </a:ext>
            </a:extLst>
          </p:cNvPr>
          <p:cNvSpPr/>
          <p:nvPr/>
        </p:nvSpPr>
        <p:spPr>
          <a:xfrm>
            <a:off x="395621" y="3331670"/>
            <a:ext cx="2143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Mark a line from the folded edge.</a:t>
            </a:r>
          </a:p>
        </p:txBody>
      </p:sp>
      <p:sp>
        <p:nvSpPr>
          <p:cNvPr id="19" name="矩形 4">
            <a:extLst>
              <a:ext uri="{FF2B5EF4-FFF2-40B4-BE49-F238E27FC236}">
                <a16:creationId xmlns:a16="http://schemas.microsoft.com/office/drawing/2014/main" id="{8E9F3621-FA7D-4BA1-ACF6-CCA465492D2D}"/>
              </a:ext>
            </a:extLst>
          </p:cNvPr>
          <p:cNvSpPr/>
          <p:nvPr/>
        </p:nvSpPr>
        <p:spPr>
          <a:xfrm>
            <a:off x="9653165" y="2880178"/>
            <a:ext cx="21432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Stitch the binding with 0.5cm seam allowance on the fabric (right side).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102107" y="6509415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3779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599145" y="153108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10. Invisible Zipper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F67F3-7A46-48EE-B18E-19183036E56B}"/>
              </a:ext>
            </a:extLst>
          </p:cNvPr>
          <p:cNvSpPr/>
          <p:nvPr/>
        </p:nvSpPr>
        <p:spPr>
          <a:xfrm>
            <a:off x="976429" y="2277976"/>
            <a:ext cx="2257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Attach invisible zipper to the fabric.</a:t>
            </a:r>
          </a:p>
          <a:p>
            <a:endParaRPr lang="en-US" altLang="zh-HK" sz="2400" dirty="0"/>
          </a:p>
          <a:p>
            <a:endParaRPr lang="en-US" altLang="zh-HK" sz="2400" dirty="0"/>
          </a:p>
          <a:p>
            <a:endParaRPr lang="en-US" sz="2400" dirty="0"/>
          </a:p>
        </p:txBody>
      </p:sp>
      <p:pic>
        <p:nvPicPr>
          <p:cNvPr id="5" name="圖片 55">
            <a:extLst>
              <a:ext uri="{FF2B5EF4-FFF2-40B4-BE49-F238E27FC236}">
                <a16:creationId xmlns:a16="http://schemas.microsoft.com/office/drawing/2014/main" id="{66DBB0B1-9E32-4A6A-AB02-B775C68EE6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19681" b="5094"/>
          <a:stretch/>
        </p:blipFill>
        <p:spPr>
          <a:xfrm rot="5400000" flipV="1">
            <a:off x="3374090" y="2213760"/>
            <a:ext cx="4574722" cy="2948924"/>
          </a:xfrm>
          <a:prstGeom prst="rect">
            <a:avLst/>
          </a:prstGeom>
        </p:spPr>
      </p:pic>
      <p:pic>
        <p:nvPicPr>
          <p:cNvPr id="8" name="圖片 57">
            <a:extLst>
              <a:ext uri="{FF2B5EF4-FFF2-40B4-BE49-F238E27FC236}">
                <a16:creationId xmlns:a16="http://schemas.microsoft.com/office/drawing/2014/main" id="{9B7D1709-9F98-4087-A6BF-14BFBA34E2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b="9445"/>
          <a:stretch/>
        </p:blipFill>
        <p:spPr>
          <a:xfrm rot="5400000">
            <a:off x="7750469" y="1875356"/>
            <a:ext cx="4566802" cy="3617812"/>
          </a:xfrm>
          <a:prstGeom prst="rect">
            <a:avLst/>
          </a:prstGeom>
        </p:spPr>
      </p:pic>
      <p:sp>
        <p:nvSpPr>
          <p:cNvPr id="10" name="箭號: 向右 58">
            <a:extLst>
              <a:ext uri="{FF2B5EF4-FFF2-40B4-BE49-F238E27FC236}">
                <a16:creationId xmlns:a16="http://schemas.microsoft.com/office/drawing/2014/main" id="{D1E7B466-AB4B-4155-896B-B3B5FBC26E1B}"/>
              </a:ext>
            </a:extLst>
          </p:cNvPr>
          <p:cNvSpPr/>
          <p:nvPr/>
        </p:nvSpPr>
        <p:spPr>
          <a:xfrm>
            <a:off x="7295627" y="3429000"/>
            <a:ext cx="745870" cy="4841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TW" altLang="en-US" sz="11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8048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477425" y="178249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10. Invisible Zipper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F67F3-7A46-48EE-B18E-19183036E56B}"/>
              </a:ext>
            </a:extLst>
          </p:cNvPr>
          <p:cNvSpPr/>
          <p:nvPr/>
        </p:nvSpPr>
        <p:spPr>
          <a:xfrm>
            <a:off x="976429" y="2805597"/>
            <a:ext cx="22572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Attach invisible zipper to the </a:t>
            </a:r>
            <a:r>
              <a:rPr lang="en-US" altLang="zh-HK" sz="2400" dirty="0" smtClean="0"/>
              <a:t>other </a:t>
            </a:r>
            <a:r>
              <a:rPr lang="en-US" altLang="zh-HK" sz="2400" dirty="0"/>
              <a:t>side of the </a:t>
            </a:r>
            <a:r>
              <a:rPr lang="en-US" altLang="zh-HK" sz="2400" dirty="0" smtClean="0"/>
              <a:t>fabric.  </a:t>
            </a:r>
            <a:endParaRPr lang="en-US" altLang="zh-HK" sz="2400" dirty="0"/>
          </a:p>
          <a:p>
            <a:endParaRPr lang="en-US" altLang="zh-HK" sz="2400" dirty="0"/>
          </a:p>
          <a:p>
            <a:endParaRPr lang="en-US" altLang="zh-HK" sz="2400" dirty="0"/>
          </a:p>
          <a:p>
            <a:endParaRPr lang="en-US" sz="2400" dirty="0"/>
          </a:p>
        </p:txBody>
      </p:sp>
      <p:pic>
        <p:nvPicPr>
          <p:cNvPr id="9" name="圖片 60">
            <a:extLst>
              <a:ext uri="{FF2B5EF4-FFF2-40B4-BE49-F238E27FC236}">
                <a16:creationId xmlns:a16="http://schemas.microsoft.com/office/drawing/2014/main" id="{3A96309B-C4D1-49A4-963C-0918C2EB17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t="869" r="2660" b="1527"/>
          <a:stretch/>
        </p:blipFill>
        <p:spPr>
          <a:xfrm rot="5400000">
            <a:off x="3435293" y="1738442"/>
            <a:ext cx="4458782" cy="4288422"/>
          </a:xfrm>
          <a:prstGeom prst="rect">
            <a:avLst/>
          </a:prstGeom>
        </p:spPr>
      </p:pic>
      <p:pic>
        <p:nvPicPr>
          <p:cNvPr id="12" name="圖片 62">
            <a:extLst>
              <a:ext uri="{FF2B5EF4-FFF2-40B4-BE49-F238E27FC236}">
                <a16:creationId xmlns:a16="http://schemas.microsoft.com/office/drawing/2014/main" id="{937AFFCD-B0E1-40D9-B6DD-3814E352B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5702" y="2026531"/>
            <a:ext cx="4468378" cy="3702644"/>
          </a:xfrm>
          <a:prstGeom prst="rect">
            <a:avLst/>
          </a:prstGeom>
        </p:spPr>
      </p:pic>
      <p:sp>
        <p:nvSpPr>
          <p:cNvPr id="13" name="箭號: 向右 63">
            <a:extLst>
              <a:ext uri="{FF2B5EF4-FFF2-40B4-BE49-F238E27FC236}">
                <a16:creationId xmlns:a16="http://schemas.microsoft.com/office/drawing/2014/main" id="{00F4C364-CF09-424E-AA7D-1AA5C0612231}"/>
              </a:ext>
            </a:extLst>
          </p:cNvPr>
          <p:cNvSpPr/>
          <p:nvPr/>
        </p:nvSpPr>
        <p:spPr>
          <a:xfrm>
            <a:off x="7479220" y="2563546"/>
            <a:ext cx="1050881" cy="4841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TW" altLang="en-US" sz="1100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7793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599145" y="26979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10. Invisible Zipper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62F1589-4C86-4949-8D04-2CF6B4E71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1"/>
          <a:stretch/>
        </p:blipFill>
        <p:spPr bwMode="auto">
          <a:xfrm>
            <a:off x="2171846" y="1617452"/>
            <a:ext cx="3497093" cy="432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69">
            <a:extLst>
              <a:ext uri="{FF2B5EF4-FFF2-40B4-BE49-F238E27FC236}">
                <a16:creationId xmlns:a16="http://schemas.microsoft.com/office/drawing/2014/main" id="{F439CDF4-B113-4E32-8E06-019293A94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2784" y="1720140"/>
            <a:ext cx="4991423" cy="4121815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2104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AEF4C-C6D9-4EBD-A8A7-7EA8335FE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762000"/>
            <a:ext cx="10240903" cy="1233488"/>
          </a:xfrm>
        </p:spPr>
        <p:txBody>
          <a:bodyPr/>
          <a:lstStyle/>
          <a:p>
            <a:r>
              <a:rPr lang="en-US" dirty="0" smtClean="0"/>
              <a:t>Demonstration Video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FE588-E7B3-410E-A6A7-106F944DB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928939"/>
            <a:ext cx="10240903" cy="2506662"/>
          </a:xfrm>
        </p:spPr>
        <p:txBody>
          <a:bodyPr>
            <a:normAutofit/>
          </a:bodyPr>
          <a:lstStyle/>
          <a:p>
            <a:pPr marL="533400" indent="-533400"/>
            <a:r>
              <a:rPr lang="en-US" sz="3200" dirty="0">
                <a:hlinkClick r:id="rId2"/>
              </a:rPr>
              <a:t>Invisible zipper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148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82" y="368604"/>
            <a:ext cx="10374517" cy="968103"/>
          </a:xfrm>
        </p:spPr>
        <p:txBody>
          <a:bodyPr anchor="ctr">
            <a:noAutofit/>
          </a:bodyPr>
          <a:lstStyle/>
          <a:p>
            <a:r>
              <a:rPr lang="en-US" altLang="en-US" dirty="0"/>
              <a:t>11. SEMI concealed </a:t>
            </a:r>
            <a:br>
              <a:rPr lang="en-US" altLang="en-US" dirty="0"/>
            </a:br>
            <a:r>
              <a:rPr lang="en-US" altLang="en-US" dirty="0"/>
              <a:t>      Zipper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E6683E-E0A2-4377-91D8-C34F964865EC}"/>
              </a:ext>
            </a:extLst>
          </p:cNvPr>
          <p:cNvSpPr/>
          <p:nvPr/>
        </p:nvSpPr>
        <p:spPr>
          <a:xfrm>
            <a:off x="684669" y="5395961"/>
            <a:ext cx="384609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zh-HK" dirty="0"/>
              <a:t>This method is used for the </a:t>
            </a:r>
          </a:p>
          <a:p>
            <a:pPr algn="r"/>
            <a:r>
              <a:rPr lang="en-US" altLang="zh-HK" dirty="0"/>
              <a:t>side seam or center back opening. </a:t>
            </a:r>
            <a:endParaRPr lang="zh-HK" altLang="en-US" dirty="0"/>
          </a:p>
        </p:txBody>
      </p:sp>
      <p:pic>
        <p:nvPicPr>
          <p:cNvPr id="4" name="Picture 2" descr="https://i.pinimg.com/564x/e3/38/e2/e338e232e8cae52543d60903c899fc1b.jpg">
            <a:extLst>
              <a:ext uri="{FF2B5EF4-FFF2-40B4-BE49-F238E27FC236}">
                <a16:creationId xmlns:a16="http://schemas.microsoft.com/office/drawing/2014/main" id="{087EC092-2EFC-48DE-895F-D73F9ACC3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" b="8740"/>
          <a:stretch/>
        </p:blipFill>
        <p:spPr bwMode="auto">
          <a:xfrm>
            <a:off x="7904445" y="0"/>
            <a:ext cx="4293160" cy="690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DB19A1-4D5B-4C52-983B-3EA2CB4ECDE8}"/>
              </a:ext>
            </a:extLst>
          </p:cNvPr>
          <p:cNvSpPr/>
          <p:nvPr/>
        </p:nvSpPr>
        <p:spPr>
          <a:xfrm>
            <a:off x="7035896" y="6580901"/>
            <a:ext cx="50157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HK" sz="800" i="1" dirty="0" smtClean="0">
                <a:solidFill>
                  <a:schemeClr val="bg1">
                    <a:lumMod val="65000"/>
                  </a:schemeClr>
                </a:solidFill>
              </a:rPr>
              <a:t>Source from royalty free photo from </a:t>
            </a:r>
            <a:r>
              <a:rPr lang="en-HK" sz="800" i="1" dirty="0" err="1" smtClean="0">
                <a:solidFill>
                  <a:schemeClr val="bg1">
                    <a:lumMod val="65000"/>
                  </a:schemeClr>
                </a:solidFill>
              </a:rPr>
              <a:t>Pexels</a:t>
            </a:r>
            <a:r>
              <a:rPr lang="en-HK" sz="800" i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HK" sz="8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" name="Picture 2" descr="https://i.pinimg.com/564x/04/f9/d5/04f9d539e091b6947cff5f74fc0dde34.jpg">
            <a:extLst>
              <a:ext uri="{FF2B5EF4-FFF2-40B4-BE49-F238E27FC236}">
                <a16:creationId xmlns:a16="http://schemas.microsoft.com/office/drawing/2014/main" id="{054D83EA-4061-458C-947F-4471E2E2E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95" y="1959198"/>
            <a:ext cx="231457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17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769626" y="325328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11</a:t>
            </a:r>
            <a:r>
              <a:rPr lang="en-US" altLang="en-US" dirty="0"/>
              <a:t>. SEMI concealed Zipper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F67F3-7A46-48EE-B18E-19183036E56B}"/>
              </a:ext>
            </a:extLst>
          </p:cNvPr>
          <p:cNvSpPr/>
          <p:nvPr/>
        </p:nvSpPr>
        <p:spPr>
          <a:xfrm>
            <a:off x="2903650" y="3066319"/>
            <a:ext cx="25159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Neaten raw edges.</a:t>
            </a:r>
          </a:p>
          <a:p>
            <a:endParaRPr lang="zh-HK" altLang="en-US" sz="2400" dirty="0"/>
          </a:p>
          <a:p>
            <a:endParaRPr lang="en-US" sz="2400" dirty="0"/>
          </a:p>
        </p:txBody>
      </p:sp>
      <p:pic>
        <p:nvPicPr>
          <p:cNvPr id="10" name="圖片 7">
            <a:extLst>
              <a:ext uri="{FF2B5EF4-FFF2-40B4-BE49-F238E27FC236}">
                <a16:creationId xmlns:a16="http://schemas.microsoft.com/office/drawing/2014/main" id="{4C021382-8AB0-41A3-B8F4-B7A76F79D0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t="19093" r="7670" b="7249"/>
          <a:stretch/>
        </p:blipFill>
        <p:spPr>
          <a:xfrm>
            <a:off x="6497054" y="1345939"/>
            <a:ext cx="5275240" cy="2574166"/>
          </a:xfrm>
          <a:prstGeom prst="rect">
            <a:avLst/>
          </a:prstGeom>
        </p:spPr>
      </p:pic>
      <p:pic>
        <p:nvPicPr>
          <p:cNvPr id="11" name="圖片 12">
            <a:extLst>
              <a:ext uri="{FF2B5EF4-FFF2-40B4-BE49-F238E27FC236}">
                <a16:creationId xmlns:a16="http://schemas.microsoft.com/office/drawing/2014/main" id="{D09BFBE8-7641-4C5B-A08F-F6AB5FE1A3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1312" r="5757" b="6971"/>
          <a:stretch/>
        </p:blipFill>
        <p:spPr>
          <a:xfrm>
            <a:off x="6497054" y="4018304"/>
            <a:ext cx="5275240" cy="2391245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4456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521654" y="242583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11. SEMI concealed Zipper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F67F3-7A46-48EE-B18E-19183036E56B}"/>
              </a:ext>
            </a:extLst>
          </p:cNvPr>
          <p:cNvSpPr/>
          <p:nvPr/>
        </p:nvSpPr>
        <p:spPr>
          <a:xfrm>
            <a:off x="1135605" y="1852311"/>
            <a:ext cx="251599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Machine along the fitting line from hip to hem with 1cm seam allowance.</a:t>
            </a:r>
          </a:p>
          <a:p>
            <a:endParaRPr lang="en-US" altLang="zh-HK" sz="2400" dirty="0"/>
          </a:p>
          <a:p>
            <a:endParaRPr lang="en-US" altLang="zh-HK" sz="2400" dirty="0"/>
          </a:p>
          <a:p>
            <a:r>
              <a:rPr lang="en-US" altLang="zh-HK" sz="2400" dirty="0"/>
              <a:t>Press the seam open.</a:t>
            </a:r>
          </a:p>
          <a:p>
            <a:endParaRPr lang="en-US" altLang="zh-HK" sz="2400" dirty="0"/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197C71-37C6-49A5-866D-ADC7E4FC8C50}"/>
              </a:ext>
            </a:extLst>
          </p:cNvPr>
          <p:cNvSpPr txBox="1"/>
          <p:nvPr/>
        </p:nvSpPr>
        <p:spPr>
          <a:xfrm>
            <a:off x="6460958" y="2806732"/>
            <a:ext cx="16145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Zipper length </a:t>
            </a:r>
          </a:p>
          <a:p>
            <a:r>
              <a:rPr lang="en-US" dirty="0">
                <a:solidFill>
                  <a:srgbClr val="FF0000"/>
                </a:solidFill>
              </a:rPr>
              <a:t>+0.5cm</a:t>
            </a:r>
          </a:p>
          <a:p>
            <a:r>
              <a:rPr lang="en-US" dirty="0">
                <a:solidFill>
                  <a:srgbClr val="FF0000"/>
                </a:solidFill>
              </a:rPr>
              <a:t>(not stitching)</a:t>
            </a:r>
            <a:endParaRPr lang="en-HK" dirty="0">
              <a:solidFill>
                <a:srgbClr val="FF0000"/>
              </a:solidFill>
            </a:endParaRP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ED9E262B-E849-4DCE-A2B3-E209384FB0FB}"/>
              </a:ext>
            </a:extLst>
          </p:cNvPr>
          <p:cNvCxnSpPr>
            <a:cxnSpLocks/>
          </p:cNvCxnSpPr>
          <p:nvPr/>
        </p:nvCxnSpPr>
        <p:spPr>
          <a:xfrm rot="5400000">
            <a:off x="4759710" y="3315922"/>
            <a:ext cx="3389797" cy="12701"/>
          </a:xfrm>
          <a:prstGeom prst="curvedConnector3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ewing centered zipper">
            <a:extLst>
              <a:ext uri="{FF2B5EF4-FFF2-40B4-BE49-F238E27FC236}">
                <a16:creationId xmlns:a16="http://schemas.microsoft.com/office/drawing/2014/main" id="{AD9E524E-2592-4956-9654-6F2E5454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843" y="1627374"/>
            <a:ext cx="200025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wing centered zipper">
            <a:extLst>
              <a:ext uri="{FF2B5EF4-FFF2-40B4-BE49-F238E27FC236}">
                <a16:creationId xmlns:a16="http://schemas.microsoft.com/office/drawing/2014/main" id="{A83BE8AB-2803-460E-86A5-3E142762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443" y="1608324"/>
            <a:ext cx="230505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0930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645640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11. SEMI concealed Zipper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F67F3-7A46-48EE-B18E-19183036E56B}"/>
              </a:ext>
            </a:extLst>
          </p:cNvPr>
          <p:cNvSpPr/>
          <p:nvPr/>
        </p:nvSpPr>
        <p:spPr>
          <a:xfrm>
            <a:off x="2393604" y="2420645"/>
            <a:ext cx="46912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Stitch the zipper together with the fabric on the right side.</a:t>
            </a:r>
          </a:p>
          <a:p>
            <a:endParaRPr lang="en-US" sz="2400" dirty="0"/>
          </a:p>
        </p:txBody>
      </p:sp>
      <p:pic>
        <p:nvPicPr>
          <p:cNvPr id="5124" name="Picture 4" descr="Sewing centered zipper">
            <a:extLst>
              <a:ext uri="{FF2B5EF4-FFF2-40B4-BE49-F238E27FC236}">
                <a16:creationId xmlns:a16="http://schemas.microsoft.com/office/drawing/2014/main" id="{E3D87E9F-07FA-4076-BD0C-1E6CD9DC0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" t="9612" r="54517" b="6331"/>
          <a:stretch/>
        </p:blipFill>
        <p:spPr bwMode="auto">
          <a:xfrm>
            <a:off x="7708664" y="1345939"/>
            <a:ext cx="2148777" cy="498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7443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564x/e3/38/e2/e338e232e8cae52543d60903c899fc1b.jpg">
            <a:extLst>
              <a:ext uri="{FF2B5EF4-FFF2-40B4-BE49-F238E27FC236}">
                <a16:creationId xmlns:a16="http://schemas.microsoft.com/office/drawing/2014/main" id="{087EC092-2EFC-48DE-895F-D73F9ACC3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" b="8740"/>
          <a:stretch/>
        </p:blipFill>
        <p:spPr bwMode="auto">
          <a:xfrm>
            <a:off x="7904445" y="0"/>
            <a:ext cx="4293160" cy="690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DB19A1-4D5B-4C52-983B-3EA2CB4ECDE8}"/>
              </a:ext>
            </a:extLst>
          </p:cNvPr>
          <p:cNvSpPr/>
          <p:nvPr/>
        </p:nvSpPr>
        <p:spPr>
          <a:xfrm>
            <a:off x="7035896" y="6580901"/>
            <a:ext cx="50157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HK" sz="800" i="1" dirty="0" smtClean="0">
                <a:solidFill>
                  <a:schemeClr val="bg1">
                    <a:lumMod val="65000"/>
                  </a:schemeClr>
                </a:solidFill>
              </a:rPr>
              <a:t>Source from royalty free </a:t>
            </a:r>
            <a:r>
              <a:rPr lang="en-HK" sz="800" i="1" dirty="0">
                <a:solidFill>
                  <a:schemeClr val="bg1">
                    <a:lumMod val="65000"/>
                  </a:schemeClr>
                </a:solidFill>
              </a:rPr>
              <a:t>photo </a:t>
            </a:r>
            <a:r>
              <a:rPr lang="en-HK" sz="800" i="1" dirty="0" smtClean="0">
                <a:solidFill>
                  <a:schemeClr val="bg1">
                    <a:lumMod val="65000"/>
                  </a:schemeClr>
                </a:solidFill>
              </a:rPr>
              <a:t>from </a:t>
            </a:r>
            <a:r>
              <a:rPr lang="en-HK" sz="800" i="1" dirty="0" err="1" smtClean="0">
                <a:solidFill>
                  <a:schemeClr val="bg1">
                    <a:lumMod val="65000"/>
                  </a:schemeClr>
                </a:solidFill>
              </a:rPr>
              <a:t>Pexels</a:t>
            </a:r>
            <a:r>
              <a:rPr lang="en-HK" sz="800" i="1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HK" sz="8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50" name="Picture 2" descr="https://i.pinimg.com/564x/04/f9/d5/04f9d539e091b6947cff5f74fc0dde34.jpg">
            <a:extLst>
              <a:ext uri="{FF2B5EF4-FFF2-40B4-BE49-F238E27FC236}">
                <a16:creationId xmlns:a16="http://schemas.microsoft.com/office/drawing/2014/main" id="{0AD9FEDF-CAA9-41EB-B7A8-90D79C345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342530"/>
            <a:ext cx="231457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82" y="266706"/>
            <a:ext cx="10374517" cy="968103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11. SEMI concealed Zipper</a:t>
            </a:r>
          </a:p>
        </p:txBody>
      </p:sp>
    </p:spTree>
    <p:extLst>
      <p:ext uri="{BB962C8B-B14F-4D97-AF65-F5344CB8AC3E}">
        <p14:creationId xmlns:p14="http://schemas.microsoft.com/office/powerpoint/2010/main" val="236235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AEF4C-C6D9-4EBD-A8A7-7EA8335FE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711200"/>
            <a:ext cx="10240903" cy="1233488"/>
          </a:xfrm>
        </p:spPr>
        <p:txBody>
          <a:bodyPr/>
          <a:lstStyle/>
          <a:p>
            <a:r>
              <a:rPr lang="en-US" dirty="0" smtClean="0"/>
              <a:t>Demonstration Video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FE588-E7B3-410E-A6A7-106F944DB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664620"/>
            <a:ext cx="10240903" cy="2214562"/>
          </a:xfrm>
        </p:spPr>
        <p:txBody>
          <a:bodyPr>
            <a:normAutofit/>
          </a:bodyPr>
          <a:lstStyle/>
          <a:p>
            <a:pPr marL="622300" indent="-622300"/>
            <a:r>
              <a:rPr lang="en-US" sz="3200" dirty="0">
                <a:hlinkClick r:id="rId2"/>
              </a:rPr>
              <a:t>Semi concealed </a:t>
            </a:r>
            <a:r>
              <a:rPr lang="en-US" sz="3200" dirty="0" smtClean="0">
                <a:hlinkClick r:id="rId2"/>
              </a:rPr>
              <a:t>zipper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912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C8B52C7-36C9-4498-88C7-2C22427B0487}"/>
              </a:ext>
            </a:extLst>
          </p:cNvPr>
          <p:cNvSpPr txBox="1"/>
          <p:nvPr/>
        </p:nvSpPr>
        <p:spPr>
          <a:xfrm>
            <a:off x="5994396" y="5785104"/>
            <a:ext cx="114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BD70E-5638-4848-BCDA-F05B6B8F5650}"/>
              </a:ext>
            </a:extLst>
          </p:cNvPr>
          <p:cNvSpPr txBox="1"/>
          <p:nvPr/>
        </p:nvSpPr>
        <p:spPr>
          <a:xfrm>
            <a:off x="2873244" y="5670095"/>
            <a:ext cx="117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6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 fontScale="90000"/>
          </a:bodyPr>
          <a:lstStyle/>
          <a:p>
            <a:r>
              <a:rPr lang="en-US" altLang="en-US" sz="4000" dirty="0"/>
              <a:t>01. Piping  </a:t>
            </a: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2700" b="0" dirty="0"/>
              <a:t>(without fill)</a:t>
            </a:r>
          </a:p>
        </p:txBody>
      </p:sp>
      <p:sp>
        <p:nvSpPr>
          <p:cNvPr id="18" name="矩形 4">
            <a:extLst>
              <a:ext uri="{FF2B5EF4-FFF2-40B4-BE49-F238E27FC236}">
                <a16:creationId xmlns:a16="http://schemas.microsoft.com/office/drawing/2014/main" id="{C7BB8047-066D-4947-AAA2-FEB041A6DB2C}"/>
              </a:ext>
            </a:extLst>
          </p:cNvPr>
          <p:cNvSpPr/>
          <p:nvPr/>
        </p:nvSpPr>
        <p:spPr>
          <a:xfrm>
            <a:off x="472829" y="2652436"/>
            <a:ext cx="29876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Stitch the two pieces of fabric together  (right side facing right side). </a:t>
            </a:r>
          </a:p>
        </p:txBody>
      </p:sp>
      <p:pic>
        <p:nvPicPr>
          <p:cNvPr id="13" name="內容版面配置區 4">
            <a:extLst>
              <a:ext uri="{FF2B5EF4-FFF2-40B4-BE49-F238E27FC236}">
                <a16:creationId xmlns:a16="http://schemas.microsoft.com/office/drawing/2014/main" id="{844272C2-A20E-4D68-9632-664F0D748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56844" y="433988"/>
            <a:ext cx="4235450" cy="7253674"/>
          </a:xfr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is/are 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0488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ghtning Bolt 9">
            <a:extLst>
              <a:ext uri="{FF2B5EF4-FFF2-40B4-BE49-F238E27FC236}">
                <a16:creationId xmlns:a16="http://schemas.microsoft.com/office/drawing/2014/main" id="{EE2A670D-A5A8-7940-81B7-E8A0D37776A0}"/>
              </a:ext>
            </a:extLst>
          </p:cNvPr>
          <p:cNvSpPr/>
          <p:nvPr/>
        </p:nvSpPr>
        <p:spPr>
          <a:xfrm rot="19764420">
            <a:off x="305498" y="-96638"/>
            <a:ext cx="1371600" cy="1575677"/>
          </a:xfrm>
          <a:prstGeom prst="lightningBol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C00"/>
              </a:solidFill>
              <a:highlight>
                <a:srgbClr val="808000"/>
              </a:highligh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6B0179-F24F-A34E-91E8-96544337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09" y="484916"/>
            <a:ext cx="2657105" cy="1233488"/>
          </a:xfrm>
        </p:spPr>
        <p:txBody>
          <a:bodyPr>
            <a:normAutofit/>
          </a:bodyPr>
          <a:lstStyle/>
          <a:p>
            <a:r>
              <a:rPr lang="en-US" sz="3200" u="sng" dirty="0"/>
              <a:t>chapter </a:t>
            </a:r>
            <a:br>
              <a:rPr lang="en-US" sz="3200" u="sng" dirty="0"/>
            </a:br>
            <a:r>
              <a:rPr lang="en-US" sz="3200" u="sng" dirty="0"/>
              <a:t>activity</a:t>
            </a:r>
            <a:endParaRPr lang="en-US" sz="32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5DAB85-A514-424B-B4C6-19FA45390561}"/>
              </a:ext>
            </a:extLst>
          </p:cNvPr>
          <p:cNvSpPr txBox="1">
            <a:spLocks/>
          </p:cNvSpPr>
          <p:nvPr/>
        </p:nvSpPr>
        <p:spPr>
          <a:xfrm>
            <a:off x="431050" y="2641161"/>
            <a:ext cx="4524771" cy="39183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400" dirty="0"/>
              <a:t>Piping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400" dirty="0"/>
              <a:t>French seam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400" dirty="0"/>
              <a:t>Binding (top stitch)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400" dirty="0"/>
              <a:t>Binding (stitch in the ditch)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400" dirty="0"/>
              <a:t>Facing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400" dirty="0"/>
              <a:t>Belt loop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400" dirty="0"/>
              <a:t>Casing for drawstring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400" dirty="0"/>
              <a:t>Attaching fish bone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400" dirty="0"/>
              <a:t>Invisible zipper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1400" dirty="0"/>
              <a:t>Semi concealed zipper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10F823-AD19-4CDA-8AA9-DB2F0894F867}"/>
              </a:ext>
            </a:extLst>
          </p:cNvPr>
          <p:cNvSpPr/>
          <p:nvPr/>
        </p:nvSpPr>
        <p:spPr>
          <a:xfrm>
            <a:off x="351909" y="1974849"/>
            <a:ext cx="6157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600" dirty="0">
                <a:latin typeface="+mj-lt"/>
              </a:rPr>
              <a:t>SEWING PRACTICE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0A2AE-C860-4734-AC51-F75C8B58D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765" y="362633"/>
            <a:ext cx="5724222" cy="5724222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8737600" y="6558990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>
                <a:solidFill>
                  <a:schemeClr val="bg1"/>
                </a:solidFill>
              </a:rPr>
              <a:t>is/are </a:t>
            </a:r>
            <a:r>
              <a:rPr lang="en-US" sz="1200" i="1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1449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C8B52C7-36C9-4498-88C7-2C22427B0487}"/>
              </a:ext>
            </a:extLst>
          </p:cNvPr>
          <p:cNvSpPr txBox="1"/>
          <p:nvPr/>
        </p:nvSpPr>
        <p:spPr>
          <a:xfrm>
            <a:off x="5994396" y="5785104"/>
            <a:ext cx="114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BD70E-5638-4848-BCDA-F05B6B8F5650}"/>
              </a:ext>
            </a:extLst>
          </p:cNvPr>
          <p:cNvSpPr txBox="1"/>
          <p:nvPr/>
        </p:nvSpPr>
        <p:spPr>
          <a:xfrm>
            <a:off x="2873244" y="5670095"/>
            <a:ext cx="117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7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 fontScale="90000"/>
          </a:bodyPr>
          <a:lstStyle/>
          <a:p>
            <a:r>
              <a:rPr lang="en-US" altLang="en-US" sz="4000" dirty="0"/>
              <a:t>01. Piping  </a:t>
            </a: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2700" b="0" dirty="0"/>
              <a:t>(without fill)</a:t>
            </a:r>
          </a:p>
        </p:txBody>
      </p:sp>
      <p:sp>
        <p:nvSpPr>
          <p:cNvPr id="18" name="矩形 4">
            <a:extLst>
              <a:ext uri="{FF2B5EF4-FFF2-40B4-BE49-F238E27FC236}">
                <a16:creationId xmlns:a16="http://schemas.microsoft.com/office/drawing/2014/main" id="{C7BB8047-066D-4947-AAA2-FEB041A6DB2C}"/>
              </a:ext>
            </a:extLst>
          </p:cNvPr>
          <p:cNvSpPr/>
          <p:nvPr/>
        </p:nvSpPr>
        <p:spPr>
          <a:xfrm>
            <a:off x="472829" y="2723187"/>
            <a:ext cx="29876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400" dirty="0"/>
              <a:t>Turn it inside out and top stitching 0.5cm from the folded edge.</a:t>
            </a:r>
          </a:p>
        </p:txBody>
      </p:sp>
      <p:pic>
        <p:nvPicPr>
          <p:cNvPr id="10" name="內容版面配置區 4">
            <a:extLst>
              <a:ext uri="{FF2B5EF4-FFF2-40B4-BE49-F238E27FC236}">
                <a16:creationId xmlns:a16="http://schemas.microsoft.com/office/drawing/2014/main" id="{6A88712A-3453-4569-B592-FBD5C08181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1" b="2382"/>
          <a:stretch/>
        </p:blipFill>
        <p:spPr>
          <a:xfrm rot="5400000">
            <a:off x="5537510" y="380724"/>
            <a:ext cx="3898727" cy="72004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3265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05" y="-47625"/>
            <a:ext cx="3800475" cy="6905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 fontScale="90000"/>
          </a:bodyPr>
          <a:lstStyle/>
          <a:p>
            <a:r>
              <a:rPr lang="en-US" altLang="en-US" sz="4000" dirty="0"/>
              <a:t>01. Piping </a:t>
            </a: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2700" b="0" dirty="0"/>
              <a:t>(without fill)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41330B8-FB35-4FA3-86F6-6C3E9E26C5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0" r="55488" b="44202"/>
          <a:stretch/>
        </p:blipFill>
        <p:spPr bwMode="auto">
          <a:xfrm>
            <a:off x="1681625" y="2327732"/>
            <a:ext cx="4244319" cy="379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5531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475" y="28575"/>
            <a:ext cx="3819525" cy="6829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41" y="33927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02. French seam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0FF89D5-8A46-4BBF-AA27-8A906973E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1" t="17362" b="46622"/>
          <a:stretch/>
        </p:blipFill>
        <p:spPr bwMode="auto">
          <a:xfrm>
            <a:off x="421613" y="1729475"/>
            <a:ext cx="4349934" cy="46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內容版面配置區 8">
            <a:extLst>
              <a:ext uri="{FF2B5EF4-FFF2-40B4-BE49-F238E27FC236}">
                <a16:creationId xmlns:a16="http://schemas.microsoft.com/office/drawing/2014/main" id="{11F9866C-3F44-4D7B-9A10-BD738A8A4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91670" y="1850440"/>
            <a:ext cx="5248691" cy="4745031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1CC0FC-6C32-43D7-BAC8-D6F6D1D4378F}"/>
              </a:ext>
            </a:extLst>
          </p:cNvPr>
          <p:cNvSpPr txBox="1"/>
          <p:nvPr/>
        </p:nvSpPr>
        <p:spPr>
          <a:xfrm>
            <a:off x="6714728" y="5044669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>
                <a:solidFill>
                  <a:schemeClr val="bg1"/>
                </a:solidFill>
              </a:rPr>
              <a:t>Right Side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166152-C0BC-438D-B664-74DFE27B3604}"/>
              </a:ext>
            </a:extLst>
          </p:cNvPr>
          <p:cNvSpPr txBox="1"/>
          <p:nvPr/>
        </p:nvSpPr>
        <p:spPr>
          <a:xfrm>
            <a:off x="9774508" y="5229335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 smtClean="0">
                <a:solidFill>
                  <a:schemeClr val="bg1"/>
                </a:solidFill>
              </a:rPr>
              <a:t>Wrong </a:t>
            </a:r>
            <a:r>
              <a:rPr lang="en-HK" dirty="0">
                <a:solidFill>
                  <a:schemeClr val="bg1"/>
                </a:solidFill>
              </a:rPr>
              <a:t>Side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000" y="3057571"/>
            <a:ext cx="800000" cy="7428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476" y="1686143"/>
            <a:ext cx="1619048" cy="3485714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0" y="647282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8315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RiseVTI">
  <a:themeElements>
    <a:clrScheme name="Office">
      <a:dk1>
        <a:srgbClr val="000000"/>
      </a:dk1>
      <a:lt1>
        <a:srgbClr val="FFFFFF"/>
      </a:lt1>
      <a:dk2>
        <a:srgbClr val="2E3948"/>
      </a:dk2>
      <a:lt2>
        <a:srgbClr val="E7E6E6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A9718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1196</Words>
  <Application>Microsoft Office PowerPoint</Application>
  <PresentationFormat>寬螢幕</PresentationFormat>
  <Paragraphs>273</Paragraphs>
  <Slides>60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60</vt:i4>
      </vt:variant>
    </vt:vector>
  </HeadingPairs>
  <TitlesOfParts>
    <vt:vector size="65" baseType="lpstr">
      <vt:lpstr>Avenir Next LT Pro</vt:lpstr>
      <vt:lpstr>Avenir Next LT Pro Light</vt:lpstr>
      <vt:lpstr>Arial</vt:lpstr>
      <vt:lpstr>Calibri</vt:lpstr>
      <vt:lpstr>GradientRiseVTI</vt:lpstr>
      <vt:lpstr>Advanced Sewing Techniques</vt:lpstr>
      <vt:lpstr>Open seam - Seam neatening</vt:lpstr>
      <vt:lpstr>01. Piping  (without fill)</vt:lpstr>
      <vt:lpstr>01. Piping   (without fill)</vt:lpstr>
      <vt:lpstr>01. Piping   (without fill)</vt:lpstr>
      <vt:lpstr>01. Piping   (without fill)</vt:lpstr>
      <vt:lpstr>01. Piping   (without fill)</vt:lpstr>
      <vt:lpstr>01. Piping  (without fill)</vt:lpstr>
      <vt:lpstr>02. French seam</vt:lpstr>
      <vt:lpstr>02. French seam</vt:lpstr>
      <vt:lpstr>02. French seam</vt:lpstr>
      <vt:lpstr>02. French seam</vt:lpstr>
      <vt:lpstr>02. French seam</vt:lpstr>
      <vt:lpstr>02. French seam</vt:lpstr>
      <vt:lpstr>03. Binding  (top stitching)</vt:lpstr>
      <vt:lpstr>PowerPoint 簡報</vt:lpstr>
      <vt:lpstr>03. Binding  (top stitching)</vt:lpstr>
      <vt:lpstr>03. Binding  (top stitching)</vt:lpstr>
      <vt:lpstr>03. Binding  (top stitching)</vt:lpstr>
      <vt:lpstr>04. binding  (stitch in the ditch)</vt:lpstr>
      <vt:lpstr>PowerPoint 簡報</vt:lpstr>
      <vt:lpstr>04. binding  (stitch in the ditch)</vt:lpstr>
      <vt:lpstr>04. binding  (stitch in the ditch)</vt:lpstr>
      <vt:lpstr>04. binding  (stitch in the ditch)</vt:lpstr>
      <vt:lpstr>04. binding  (stitch in the ditch)</vt:lpstr>
      <vt:lpstr>05. facing</vt:lpstr>
      <vt:lpstr>05. facing</vt:lpstr>
      <vt:lpstr>PowerPoint 簡報</vt:lpstr>
      <vt:lpstr>PowerPoint 簡報</vt:lpstr>
      <vt:lpstr>05. facing</vt:lpstr>
      <vt:lpstr>06. Belt loop</vt:lpstr>
      <vt:lpstr>PowerPoint 簡報</vt:lpstr>
      <vt:lpstr>PowerPoint 簡報</vt:lpstr>
      <vt:lpstr>PowerPoint 簡報</vt:lpstr>
      <vt:lpstr>PowerPoint 簡報</vt:lpstr>
      <vt:lpstr>PowerPoint 簡報</vt:lpstr>
      <vt:lpstr>Demonstration Videos</vt:lpstr>
      <vt:lpstr>07. Casing for drawstring</vt:lpstr>
      <vt:lpstr>08. Eyelets</vt:lpstr>
      <vt:lpstr>Demonstration Videos</vt:lpstr>
      <vt:lpstr>09. Attaching fishbone</vt:lpstr>
      <vt:lpstr>09. Attaching fishbone</vt:lpstr>
      <vt:lpstr>Demonstration Videos</vt:lpstr>
      <vt:lpstr>10. Invisible Zipper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Demonstration Video</vt:lpstr>
      <vt:lpstr>11. SEMI concealed        Zipper</vt:lpstr>
      <vt:lpstr>PowerPoint 簡報</vt:lpstr>
      <vt:lpstr>PowerPoint 簡報</vt:lpstr>
      <vt:lpstr>PowerPoint 簡報</vt:lpstr>
      <vt:lpstr>11. SEMI concealed Zipper</vt:lpstr>
      <vt:lpstr>Demonstration Video</vt:lpstr>
      <vt:lpstr>chapter  activity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&amp;  idea generation</dc:title>
  <dc:creator>HO HO TAK</dc:creator>
  <cp:lastModifiedBy>POON, Suk-mei Cindy</cp:lastModifiedBy>
  <cp:revision>181</cp:revision>
  <dcterms:created xsi:type="dcterms:W3CDTF">2020-09-01T09:11:43Z</dcterms:created>
  <dcterms:modified xsi:type="dcterms:W3CDTF">2023-03-28T06:14:01Z</dcterms:modified>
</cp:coreProperties>
</file>