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5"/>
  </p:notesMasterIdLst>
  <p:sldIdLst>
    <p:sldId id="257" r:id="rId2"/>
    <p:sldId id="256" r:id="rId3"/>
    <p:sldId id="395" r:id="rId4"/>
    <p:sldId id="3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409" r:id="rId18"/>
    <p:sldId id="410" r:id="rId19"/>
    <p:sldId id="411" r:id="rId20"/>
    <p:sldId id="412" r:id="rId21"/>
    <p:sldId id="413" r:id="rId22"/>
    <p:sldId id="394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13"/>
    <p:restoredTop sz="94597"/>
  </p:normalViewPr>
  <p:slideViewPr>
    <p:cSldViewPr snapToGrid="0" snapToObjects="1">
      <p:cViewPr varScale="1">
        <p:scale>
          <a:sx n="65" d="100"/>
          <a:sy n="65" d="100"/>
        </p:scale>
        <p:origin x="1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86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95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1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24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Tuesday, March 28,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5%BE%8C%E5%B9%85/1_ns55rudd/295650742" TargetMode="External"/><Relationship Id="rId2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5%89%8D%E5%B9%85/1_3bh7w8q3/29565074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8%A3%99%E9%A0%AD/1_dfzww4zh/295650742" TargetMode="External"/><Relationship Id="rId4" Type="http://schemas.openxmlformats.org/officeDocument/2006/relationships/hyperlink" Target="https://emm.edcity.hk/media/%E7%B4%99%E6%A8%A3%E5%8F%8A%E8%A1%A3%E6%9C%8D%E8%A3%BD%E4%BD%9C%E2%94%80%E2%94%80%E5%8D%8A%E6%88%AA%E8%A3%99%E7%9A%84%E5%9F%BA%E6%9C%AC%E6%AC%BE%E5%BC%8F%EF%BC%9A%E5%8A%A0%E9%BB%B9%E5%8F%A3/1_wf3iyimh/29565074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8">
            <a:extLst>
              <a:ext uri="{FF2B5EF4-FFF2-40B4-BE49-F238E27FC236}">
                <a16:creationId xmlns:a16="http://schemas.microsoft.com/office/drawing/2014/main" id="{C28DACFC-D90E-4BFD-98DE-38A527847A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0">
            <a:extLst>
              <a:ext uri="{FF2B5EF4-FFF2-40B4-BE49-F238E27FC236}">
                <a16:creationId xmlns:a16="http://schemas.microsoft.com/office/drawing/2014/main" id="{44E9F5B4-A068-4ABE-8601-6BC199F161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1999" cy="6858000"/>
          </a:xfrm>
          <a:prstGeom prst="rect">
            <a:avLst/>
          </a:prstGeom>
          <a:gradFill>
            <a:gsLst>
              <a:gs pos="0">
                <a:schemeClr val="accent5">
                  <a:alpha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22">
            <a:extLst>
              <a:ext uri="{FF2B5EF4-FFF2-40B4-BE49-F238E27FC236}">
                <a16:creationId xmlns:a16="http://schemas.microsoft.com/office/drawing/2014/main" id="{8EF8B388-A1B5-412F-8724-38B96C8AF7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4" y="456773"/>
            <a:ext cx="12191999" cy="6400800"/>
          </a:xfrm>
          <a:prstGeom prst="rect">
            <a:avLst/>
          </a:prstGeom>
          <a:gradFill>
            <a:gsLst>
              <a:gs pos="0">
                <a:schemeClr val="accent5">
                  <a:alpha val="37000"/>
                </a:schemeClr>
              </a:gs>
              <a:gs pos="100000">
                <a:schemeClr val="accent2"/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24">
            <a:extLst>
              <a:ext uri="{FF2B5EF4-FFF2-40B4-BE49-F238E27FC236}">
                <a16:creationId xmlns:a16="http://schemas.microsoft.com/office/drawing/2014/main" id="{85A44F65-05A5-4129-9896-3ECBAF7786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" y="0"/>
            <a:ext cx="6096001" cy="6858000"/>
          </a:xfrm>
          <a:prstGeom prst="rect">
            <a:avLst/>
          </a:prstGeom>
          <a:gradFill>
            <a:gsLst>
              <a:gs pos="19000">
                <a:schemeClr val="accent2">
                  <a:alpha val="41000"/>
                </a:schemeClr>
              </a:gs>
              <a:gs pos="99000">
                <a:schemeClr val="accent4">
                  <a:alpha val="56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13">
            <a:extLst>
              <a:ext uri="{FF2B5EF4-FFF2-40B4-BE49-F238E27FC236}">
                <a16:creationId xmlns:a16="http://schemas.microsoft.com/office/drawing/2014/main" id="{94A016FC-694E-41AA-BA4F-FC97736372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550089" y="-827673"/>
            <a:ext cx="5115722" cy="10255626"/>
          </a:xfrm>
          <a:custGeom>
            <a:avLst/>
            <a:gdLst>
              <a:gd name="connsiteX0" fmla="*/ 2065105 w 2065105"/>
              <a:gd name="connsiteY0" fmla="*/ 0 h 4139967"/>
              <a:gd name="connsiteX1" fmla="*/ 2065105 w 2065105"/>
              <a:gd name="connsiteY1" fmla="*/ 4139967 h 4139967"/>
              <a:gd name="connsiteX2" fmla="*/ 1858573 w 2065105"/>
              <a:gd name="connsiteY2" fmla="*/ 4129538 h 4139967"/>
              <a:gd name="connsiteX3" fmla="*/ 0 w 2065105"/>
              <a:gd name="connsiteY3" fmla="*/ 2069983 h 4139967"/>
              <a:gd name="connsiteX4" fmla="*/ 1858573 w 2065105"/>
              <a:gd name="connsiteY4" fmla="*/ 10428 h 413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5105" h="4139967">
                <a:moveTo>
                  <a:pt x="2065105" y="0"/>
                </a:moveTo>
                <a:lnTo>
                  <a:pt x="2065105" y="4139967"/>
                </a:lnTo>
                <a:lnTo>
                  <a:pt x="1858573" y="4129538"/>
                </a:lnTo>
                <a:cubicBezTo>
                  <a:pt x="814640" y="4023521"/>
                  <a:pt x="0" y="3141887"/>
                  <a:pt x="0" y="2069983"/>
                </a:cubicBezTo>
                <a:cubicBezTo>
                  <a:pt x="0" y="998079"/>
                  <a:pt x="814640" y="116446"/>
                  <a:pt x="1858573" y="10428"/>
                </a:cubicBezTo>
                <a:close/>
              </a:path>
            </a:pathLst>
          </a:custGeom>
          <a:gradFill flip="none" rotWithShape="1">
            <a:gsLst>
              <a:gs pos="7000">
                <a:schemeClr val="accent4">
                  <a:lumMod val="60000"/>
                  <a:lumOff val="40000"/>
                  <a:alpha val="12000"/>
                </a:schemeClr>
              </a:gs>
              <a:gs pos="100000">
                <a:schemeClr val="accent6">
                  <a:lumMod val="20000"/>
                  <a:lumOff val="80000"/>
                  <a:alpha val="15000"/>
                </a:schemeClr>
              </a:gs>
            </a:gsLst>
            <a:lin ang="1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E298EF-ED59-2544-A8C0-5E2C8BE997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0399" y="1542025"/>
            <a:ext cx="8665036" cy="3360092"/>
          </a:xfrm>
        </p:spPr>
        <p:txBody>
          <a:bodyPr anchor="ctr">
            <a:norm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basic </a:t>
            </a:r>
            <a:r>
              <a:rPr lang="en-US" sz="4400" dirty="0">
                <a:solidFill>
                  <a:schemeClr val="bg1"/>
                </a:solidFill>
              </a:rPr>
              <a:t>block OF Skirt</a:t>
            </a:r>
            <a:endParaRPr lang="en-HK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181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1347497"/>
            <a:ext cx="9459645" cy="4163006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1E86FF2-B5FA-4188-BF6F-4F1083DB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-239655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sz="2800" cap="none" dirty="0" smtClean="0"/>
              <a:t>(10)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(11</a:t>
            </a:r>
            <a:r>
              <a:rPr lang="en-US" altLang="zh-TW" sz="2800" cap="none" dirty="0" smtClean="0"/>
              <a:t>)</a:t>
            </a:r>
            <a:r>
              <a:rPr lang="en-US" altLang="zh-HK" sz="2800" b="0" cap="none" dirty="0" smtClean="0"/>
              <a:t> </a:t>
            </a:r>
            <a:r>
              <a:rPr lang="en-US" altLang="zh-HK" sz="2800" b="0" cap="none" dirty="0"/>
              <a:t>:1cm</a:t>
            </a:r>
            <a:endParaRPr lang="zh-HK" altLang="en-US" sz="2800" b="0" cap="none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8463516" y="3296093"/>
            <a:ext cx="0" cy="287079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02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058" y="1752293"/>
            <a:ext cx="9655028" cy="479278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1460C8D2-8096-4CCE-9453-FF941CF8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97" y="-5513"/>
            <a:ext cx="10868247" cy="2299316"/>
          </a:xfrm>
        </p:spPr>
        <p:txBody>
          <a:bodyPr>
            <a:normAutofit/>
          </a:bodyPr>
          <a:lstStyle/>
          <a:p>
            <a:r>
              <a:rPr lang="en-US" altLang="zh-TW" sz="2800" cap="none" dirty="0" smtClean="0"/>
              <a:t>(</a:t>
            </a:r>
            <a:r>
              <a:rPr lang="en-US" altLang="zh-HK" sz="2800" cap="none" dirty="0" smtClean="0"/>
              <a:t>4</a:t>
            </a:r>
            <a:r>
              <a:rPr lang="en-US" altLang="zh-TW" sz="2800" cap="none" dirty="0" smtClean="0"/>
              <a:t>)</a:t>
            </a:r>
            <a:r>
              <a:rPr lang="en-US" altLang="zh-HK" sz="2800" b="0" cap="none" dirty="0" smtClean="0"/>
              <a:t>-</a:t>
            </a:r>
            <a:r>
              <a:rPr lang="en-US" altLang="zh-TW" sz="2800" cap="none" dirty="0" smtClean="0"/>
              <a:t>(</a:t>
            </a:r>
            <a:r>
              <a:rPr lang="en-US" altLang="zh-HK" sz="2800" cap="none" dirty="0" smtClean="0"/>
              <a:t>12</a:t>
            </a:r>
            <a:r>
              <a:rPr lang="en-US" altLang="zh-TW" sz="2800" cap="none" dirty="0" smtClean="0"/>
              <a:t>)</a:t>
            </a:r>
            <a:r>
              <a:rPr lang="en-US" altLang="zh-HK" sz="2800" b="1" cap="none" dirty="0" smtClean="0"/>
              <a:t> </a:t>
            </a:r>
            <a:r>
              <a:rPr lang="en-US" altLang="zh-HK" sz="2800" b="0" cap="none" dirty="0" smtClean="0"/>
              <a:t>: 3 cm</a:t>
            </a:r>
            <a:br>
              <a:rPr lang="en-US" altLang="zh-HK" sz="2800" b="0" cap="none" dirty="0" smtClean="0"/>
            </a:br>
            <a:r>
              <a:rPr lang="en-US" altLang="zh-HK" sz="2800" b="0" cap="none" dirty="0" smtClean="0"/>
              <a:t/>
            </a:r>
            <a:br>
              <a:rPr lang="en-US" altLang="zh-HK" sz="2800" b="0" cap="none" dirty="0" smtClean="0"/>
            </a:br>
            <a:r>
              <a:rPr lang="en-US" altLang="zh-HK" sz="2800" b="0" cap="none" dirty="0" smtClean="0"/>
              <a:t>Divide </a:t>
            </a:r>
            <a:r>
              <a:rPr lang="en-US" altLang="zh-HK" sz="2800" cap="none" dirty="0" smtClean="0"/>
              <a:t>(1)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(12) </a:t>
            </a:r>
            <a:r>
              <a:rPr lang="en-US" altLang="zh-HK" sz="2800" b="0" cap="none" dirty="0" smtClean="0"/>
              <a:t>into three equal portions, and </a:t>
            </a:r>
            <a:r>
              <a:rPr lang="en-US" altLang="zh-HK" sz="2800" cap="none" dirty="0" smtClean="0"/>
              <a:t>(12) </a:t>
            </a:r>
            <a:r>
              <a:rPr lang="en-US" altLang="zh-HK" sz="2800" b="0" cap="none" dirty="0" smtClean="0"/>
              <a:t>at </a:t>
            </a:r>
            <a:r>
              <a:rPr lang="en-US" altLang="zh-HK" sz="2800" b="0" cap="none" dirty="0"/>
              <a:t>a right angle</a:t>
            </a:r>
            <a:r>
              <a:rPr lang="en-US" altLang="zh-HK" sz="2800" b="1" cap="none" dirty="0"/>
              <a:t/>
            </a:r>
            <a:br>
              <a:rPr lang="en-US" altLang="zh-HK" sz="2800" b="1" cap="none" dirty="0"/>
            </a:br>
            <a:endParaRPr lang="zh-HK" altLang="en-US" sz="2800" b="1" cap="none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1218912" y="2293803"/>
            <a:ext cx="0" cy="343071"/>
          </a:xfrm>
          <a:prstGeom prst="straightConnector1">
            <a:avLst/>
          </a:prstGeom>
          <a:ln w="1905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 rot="5400000">
            <a:off x="431150" y="2436818"/>
            <a:ext cx="11651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3 cm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08972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C9EA35-5ECA-4EC3-B162-3B2BCCA30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6336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sz="2800" b="0" cap="none" dirty="0"/>
              <a:t>Fold the </a:t>
            </a:r>
            <a:r>
              <a:rPr lang="en-US" altLang="zh-HK" sz="2800" b="0" cap="none" dirty="0" smtClean="0"/>
              <a:t>dart, draw </a:t>
            </a:r>
            <a:r>
              <a:rPr lang="en-US" altLang="zh-HK" sz="2800" b="0" cap="none" dirty="0"/>
              <a:t>the waist line again</a:t>
            </a:r>
            <a:endParaRPr lang="zh-HK" altLang="en-US" sz="2800" b="0" cap="none" dirty="0"/>
          </a:p>
        </p:txBody>
      </p:sp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E9BF7C7F-70D5-4A28-8A22-4444AA7E83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971" t="29044" r="23682" b="22195"/>
          <a:stretch/>
        </p:blipFill>
        <p:spPr>
          <a:xfrm>
            <a:off x="1233999" y="1409824"/>
            <a:ext cx="10516103" cy="48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59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D62E84A-2D38-4DCA-9C9F-FDBA7D33F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578" t="27357" r="22737" b="16803"/>
          <a:stretch/>
        </p:blipFill>
        <p:spPr>
          <a:xfrm>
            <a:off x="1302832" y="2641003"/>
            <a:ext cx="9153601" cy="3568825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417EA8C8-9FC3-45CB-BAF0-3F6714CF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54" y="404038"/>
            <a:ext cx="11490379" cy="2309084"/>
          </a:xfrm>
        </p:spPr>
        <p:txBody>
          <a:bodyPr>
            <a:noAutofit/>
          </a:bodyPr>
          <a:lstStyle/>
          <a:p>
            <a:r>
              <a:rPr lang="en-US" altLang="zh-HK" sz="2400" b="0" u="sng" cap="none" dirty="0"/>
              <a:t>Back</a:t>
            </a:r>
            <a:r>
              <a:rPr lang="en-US" altLang="zh-HK" sz="2400" b="0" dirty="0"/>
              <a:t> </a:t>
            </a:r>
            <a:br>
              <a:rPr lang="en-US" altLang="zh-HK" sz="2400" b="0" dirty="0"/>
            </a:br>
            <a:r>
              <a:rPr lang="en-US" altLang="zh-TW" sz="2400" dirty="0" smtClean="0"/>
              <a:t>(</a:t>
            </a:r>
            <a:r>
              <a:rPr lang="en-US" altLang="zh-HK" sz="2400" cap="none" dirty="0" smtClean="0"/>
              <a:t>13</a:t>
            </a:r>
            <a:r>
              <a:rPr lang="en-US" altLang="zh-TW" sz="2400" cap="none" dirty="0" smtClean="0"/>
              <a:t>)</a:t>
            </a:r>
            <a:r>
              <a:rPr lang="en-US" altLang="zh-HK" sz="2400" b="0" cap="none" dirty="0" smtClean="0"/>
              <a:t>-</a:t>
            </a:r>
            <a:r>
              <a:rPr lang="en-US" altLang="zh-TW" sz="2400" cap="none" dirty="0" smtClean="0"/>
              <a:t>(</a:t>
            </a:r>
            <a:r>
              <a:rPr lang="en-US" altLang="zh-HK" sz="2400" cap="none" dirty="0" smtClean="0"/>
              <a:t>14</a:t>
            </a:r>
            <a:r>
              <a:rPr lang="en-US" altLang="zh-TW" sz="2400" cap="none" dirty="0" smtClean="0"/>
              <a:t>)</a:t>
            </a:r>
            <a:r>
              <a:rPr lang="en-US" altLang="zh-TW" sz="2400" b="0" cap="none" dirty="0" smtClean="0"/>
              <a:t>: Skirt </a:t>
            </a:r>
            <a:r>
              <a:rPr lang="en-US" altLang="zh-TW" sz="2400" b="0" cap="none" dirty="0"/>
              <a:t>length </a:t>
            </a:r>
            <a:r>
              <a:rPr lang="en-US" altLang="zh-TW" sz="2400" b="0" cap="none" dirty="0" smtClean="0"/>
              <a:t>(65cm)</a:t>
            </a: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 smtClean="0"/>
              <a:t>(13)</a:t>
            </a:r>
            <a:r>
              <a:rPr lang="en-US" altLang="zh-TW" sz="2400" b="0" cap="none" dirty="0" smtClean="0"/>
              <a:t>-</a:t>
            </a:r>
            <a:r>
              <a:rPr lang="en-US" altLang="zh-TW" sz="2400" cap="none" dirty="0" smtClean="0"/>
              <a:t>(15)</a:t>
            </a:r>
            <a:r>
              <a:rPr lang="en-US" altLang="zh-TW" sz="2400" b="0" cap="none" dirty="0" smtClean="0"/>
              <a:t>: </a:t>
            </a:r>
            <a:r>
              <a:rPr lang="en-US" altLang="zh-TW" sz="2400" b="0" cap="none" dirty="0"/>
              <a:t>Waist to Hip </a:t>
            </a:r>
            <a:r>
              <a:rPr lang="en-US" altLang="zh-TW" sz="2400" b="0" cap="none" dirty="0" smtClean="0"/>
              <a:t>(20cm)</a:t>
            </a: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 smtClean="0"/>
              <a:t>(15)</a:t>
            </a:r>
            <a:r>
              <a:rPr lang="en-US" altLang="zh-TW" sz="2400" b="0" cap="none" dirty="0" smtClean="0"/>
              <a:t>-</a:t>
            </a:r>
            <a:r>
              <a:rPr lang="en-US" altLang="zh-TW" sz="2400" cap="none" dirty="0" smtClean="0"/>
              <a:t>(16)</a:t>
            </a:r>
            <a:r>
              <a:rPr lang="en-US" altLang="zh-TW" sz="2400" b="0" cap="none" dirty="0" smtClean="0"/>
              <a:t>: </a:t>
            </a:r>
            <a:r>
              <a:rPr lang="en-US" altLang="zh-TW" sz="2400" b="0" cap="none" dirty="0"/>
              <a:t>1/4 Hip </a:t>
            </a:r>
            <a:r>
              <a:rPr lang="en-US" altLang="zh-TW" sz="2400" b="0" cap="none" dirty="0" smtClean="0"/>
              <a:t>(24cm)</a:t>
            </a:r>
            <a:r>
              <a:rPr lang="en-US" altLang="zh-TW" sz="2400" b="0" cap="none" dirty="0"/>
              <a:t/>
            </a:r>
            <a:br>
              <a:rPr lang="en-US" altLang="zh-TW" sz="2400" b="0" cap="none" dirty="0"/>
            </a:br>
            <a:r>
              <a:rPr lang="en-US" altLang="zh-TW" sz="2400" cap="none" dirty="0" smtClean="0"/>
              <a:t>(13)</a:t>
            </a:r>
            <a:r>
              <a:rPr lang="en-US" altLang="zh-TW" sz="2400" b="0" cap="none" dirty="0" smtClean="0"/>
              <a:t>-</a:t>
            </a:r>
            <a:r>
              <a:rPr lang="en-US" altLang="zh-TW" sz="2400" cap="none" dirty="0" smtClean="0"/>
              <a:t>(18)</a:t>
            </a:r>
            <a:r>
              <a:rPr lang="en-US" altLang="zh-TW" sz="2400" b="0" cap="none" dirty="0" smtClean="0"/>
              <a:t>: </a:t>
            </a:r>
            <a:r>
              <a:rPr lang="en-US" altLang="zh-TW" sz="2400" b="0" cap="none" dirty="0"/>
              <a:t>¼ waist less </a:t>
            </a:r>
            <a:r>
              <a:rPr lang="en-US" altLang="zh-TW" sz="2400" b="0" cap="none" dirty="0" smtClean="0"/>
              <a:t>1.25cm</a:t>
            </a:r>
            <a:r>
              <a:rPr lang="en-US" altLang="zh-TW" sz="2400" b="0" dirty="0" smtClean="0"/>
              <a:t>+</a:t>
            </a:r>
            <a:r>
              <a:rPr lang="en-US" altLang="zh-TW" sz="2400" b="0" cap="none" dirty="0" smtClean="0"/>
              <a:t>5cm (two </a:t>
            </a:r>
            <a:r>
              <a:rPr lang="en-US" altLang="zh-TW" sz="2400" b="0" cap="none" dirty="0"/>
              <a:t>dart) =20cm</a:t>
            </a:r>
            <a:br>
              <a:rPr lang="en-US" altLang="zh-TW" sz="2400" b="0" cap="none" dirty="0"/>
            </a:br>
            <a:endParaRPr lang="zh-HK" altLang="en-US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1334275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8AE26F-FD02-4491-805D-6FA1CBB9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93" y="1020725"/>
            <a:ext cx="11407600" cy="1535877"/>
          </a:xfrm>
        </p:spPr>
        <p:txBody>
          <a:bodyPr>
            <a:normAutofit fontScale="90000"/>
          </a:bodyPr>
          <a:lstStyle/>
          <a:p>
            <a:r>
              <a:rPr lang="en-US" altLang="zh-TW" sz="2800" cap="none" dirty="0" smtClean="0"/>
              <a:t>(</a:t>
            </a:r>
            <a:r>
              <a:rPr lang="en-US" altLang="zh-HK" sz="2800" cap="none" dirty="0" smtClean="0"/>
              <a:t>18</a:t>
            </a:r>
            <a:r>
              <a:rPr lang="en-US" altLang="zh-TW" sz="2800" cap="none" dirty="0" smtClean="0"/>
              <a:t>)</a:t>
            </a:r>
            <a:r>
              <a:rPr lang="en-US" altLang="zh-HK" sz="2800" b="0" cap="none" dirty="0" smtClean="0"/>
              <a:t>-</a:t>
            </a:r>
            <a:r>
              <a:rPr lang="en-US" altLang="zh-TW" sz="2800" cap="none" dirty="0" smtClean="0"/>
              <a:t>(</a:t>
            </a:r>
            <a:r>
              <a:rPr lang="en-US" altLang="zh-HK" sz="2800" cap="none" dirty="0" smtClean="0"/>
              <a:t>19</a:t>
            </a:r>
            <a:r>
              <a:rPr lang="en-US" altLang="zh-TW" sz="2800" cap="none" dirty="0" smtClean="0"/>
              <a:t>)</a:t>
            </a:r>
            <a:r>
              <a:rPr lang="en-US" altLang="zh-HK" sz="2800" b="0" cap="none" dirty="0" smtClean="0"/>
              <a:t>: </a:t>
            </a:r>
            <a:r>
              <a:rPr lang="en-US" altLang="zh-TW" sz="2800" b="0" cap="none" dirty="0" smtClean="0"/>
              <a:t>S</a:t>
            </a:r>
            <a:r>
              <a:rPr lang="en-US" altLang="zh-HK" sz="2800" b="0" cap="none" dirty="0" smtClean="0"/>
              <a:t>quare </a:t>
            </a:r>
            <a:r>
              <a:rPr lang="en-US" altLang="zh-HK" sz="2800" b="0" cap="none" dirty="0"/>
              <a:t>up </a:t>
            </a:r>
            <a:r>
              <a:rPr lang="en-US" altLang="zh-HK" sz="2800" b="0" cap="none" dirty="0" smtClean="0"/>
              <a:t>1cm from </a:t>
            </a:r>
            <a:r>
              <a:rPr lang="en-US" altLang="zh-HK" sz="2800" cap="none" dirty="0" smtClean="0"/>
              <a:t>(1</a:t>
            </a:r>
            <a:r>
              <a:rPr lang="en-US" altLang="zh-TW" sz="2800" cap="none" dirty="0" smtClean="0"/>
              <a:t>8)</a:t>
            </a:r>
            <a:r>
              <a:rPr lang="en-US" altLang="zh-TW" sz="2800" b="0" cap="none" dirty="0" smtClean="0"/>
              <a:t>, join</a:t>
            </a:r>
            <a:r>
              <a:rPr lang="en-US" altLang="zh-HK" sz="2800" b="0" cap="none" dirty="0" smtClean="0"/>
              <a:t> </a:t>
            </a:r>
            <a:r>
              <a:rPr lang="en-US" altLang="zh-HK" sz="2800" cap="none" dirty="0"/>
              <a:t>(</a:t>
            </a:r>
            <a:r>
              <a:rPr lang="en-US" altLang="zh-HK" sz="2800" cap="none" dirty="0" smtClean="0"/>
              <a:t>19</a:t>
            </a:r>
            <a:r>
              <a:rPr lang="en-US" altLang="zh-TW" sz="2800" cap="none" dirty="0" smtClean="0"/>
              <a:t>)</a:t>
            </a:r>
            <a:r>
              <a:rPr lang="en-US" altLang="zh-HK" sz="2800" b="0" cap="none" dirty="0" smtClean="0"/>
              <a:t>-</a:t>
            </a:r>
            <a:r>
              <a:rPr lang="en-US" altLang="zh-TW" sz="2800" cap="none" dirty="0" smtClean="0"/>
              <a:t>(</a:t>
            </a:r>
            <a:r>
              <a:rPr lang="en-US" altLang="zh-HK" sz="2800" cap="none" dirty="0" smtClean="0"/>
              <a:t>16</a:t>
            </a:r>
            <a:r>
              <a:rPr lang="en-US" altLang="zh-HK" sz="2800" cap="none" dirty="0"/>
              <a:t>)</a:t>
            </a:r>
            <a:r>
              <a:rPr lang="en-US" altLang="zh-HK" sz="2800" b="0" cap="none" dirty="0"/>
              <a:t> </a:t>
            </a:r>
            <a:r>
              <a:rPr lang="en-US" altLang="zh-HK" sz="2800" b="0" cap="none" dirty="0" smtClean="0"/>
              <a:t> in a curve line</a:t>
            </a:r>
            <a:br>
              <a:rPr lang="en-US" altLang="zh-HK" sz="2800" b="0" cap="none" dirty="0" smtClean="0"/>
            </a:br>
            <a:r>
              <a:rPr lang="en-US" altLang="zh-HK" sz="2800" b="0" cap="none" dirty="0" smtClean="0"/>
              <a:t/>
            </a:r>
            <a:br>
              <a:rPr lang="en-US" altLang="zh-HK" sz="2800" b="0" cap="none" dirty="0" smtClean="0"/>
            </a:br>
            <a:r>
              <a:rPr lang="en-US" altLang="zh-HK" sz="2800" cap="none" dirty="0" smtClean="0"/>
              <a:t>(13)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(19)</a:t>
            </a:r>
            <a:r>
              <a:rPr lang="en-US" altLang="zh-HK" sz="2800" b="0" cap="none" dirty="0" smtClean="0"/>
              <a:t>: Join in a curve line, </a:t>
            </a:r>
            <a:r>
              <a:rPr lang="en-US" altLang="zh-HK" sz="2800" cap="none" dirty="0" smtClean="0"/>
              <a:t>(19</a:t>
            </a:r>
            <a:r>
              <a:rPr lang="en-US" altLang="zh-TW" sz="2800" cap="none" dirty="0" smtClean="0"/>
              <a:t>)</a:t>
            </a:r>
            <a:r>
              <a:rPr lang="en-US" altLang="zh-TW" sz="2800" b="0" cap="none" dirty="0" smtClean="0"/>
              <a:t> at a right angle</a:t>
            </a:r>
            <a:endParaRPr lang="zh-HK" altLang="en-US" sz="2800" b="0" cap="none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D951D53-E95F-4D73-8EE7-DB1753CE51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329" t="39110" r="25174" b="19924"/>
          <a:stretch/>
        </p:blipFill>
        <p:spPr>
          <a:xfrm>
            <a:off x="1092541" y="2903444"/>
            <a:ext cx="10006918" cy="35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71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2E684C-64CF-434A-BC65-27CE1FC5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1194"/>
            <a:ext cx="10515600" cy="1872048"/>
          </a:xfrm>
        </p:spPr>
        <p:txBody>
          <a:bodyPr>
            <a:noAutofit/>
          </a:bodyPr>
          <a:lstStyle/>
          <a:p>
            <a:r>
              <a:rPr lang="en-US" altLang="zh-HK" sz="2400" b="0" cap="none" dirty="0" smtClean="0"/>
              <a:t>Divide </a:t>
            </a:r>
            <a:r>
              <a:rPr lang="en-US" altLang="zh-HK" sz="2400" cap="none" dirty="0" smtClean="0"/>
              <a:t>(13)</a:t>
            </a:r>
            <a:r>
              <a:rPr lang="en-US" altLang="zh-HK" sz="2400" b="0" cap="none" dirty="0" smtClean="0"/>
              <a:t>-</a:t>
            </a:r>
            <a:r>
              <a:rPr lang="en-US" altLang="zh-HK" sz="2400" cap="none" dirty="0" smtClean="0"/>
              <a:t>(19)</a:t>
            </a:r>
            <a:r>
              <a:rPr lang="en-US" altLang="zh-HK" sz="2400" b="0" cap="none" dirty="0" smtClean="0"/>
              <a:t> into three equal portions, square down 12.5cm to make </a:t>
            </a:r>
            <a:r>
              <a:rPr lang="en-US" altLang="zh-HK" sz="2400" cap="none" dirty="0" smtClean="0"/>
              <a:t>(20)</a:t>
            </a:r>
            <a:r>
              <a:rPr lang="en-US" altLang="zh-HK" sz="2400" b="0" cap="none" dirty="0" smtClean="0"/>
              <a:t> and </a:t>
            </a:r>
            <a:r>
              <a:rPr lang="en-US" altLang="zh-HK" sz="2400" cap="none" dirty="0" smtClean="0"/>
              <a:t>(21)</a:t>
            </a:r>
            <a:r>
              <a:rPr lang="en-US" altLang="zh-HK" sz="2400" b="0" cap="none" dirty="0" smtClean="0"/>
              <a:t>.</a:t>
            </a:r>
            <a:br>
              <a:rPr lang="en-US" altLang="zh-HK" sz="2400" b="0" cap="none" dirty="0" smtClean="0"/>
            </a:br>
            <a:r>
              <a:rPr lang="en-US" altLang="zh-HK" sz="2400" b="0" cap="none" dirty="0" smtClean="0"/>
              <a:t/>
            </a:r>
            <a:br>
              <a:rPr lang="en-US" altLang="zh-HK" sz="2400" b="0" cap="none" dirty="0" smtClean="0"/>
            </a:br>
            <a:r>
              <a:rPr lang="en-US" altLang="zh-HK" sz="2400" b="0" cap="none" dirty="0" smtClean="0"/>
              <a:t>Dart </a:t>
            </a:r>
            <a:r>
              <a:rPr lang="en-US" altLang="zh-HK" sz="2400" b="0" cap="none" dirty="0"/>
              <a:t>(a</a:t>
            </a:r>
            <a:r>
              <a:rPr lang="en-US" altLang="zh-HK" sz="2400" b="0" cap="none" dirty="0" smtClean="0"/>
              <a:t>)</a:t>
            </a:r>
            <a:r>
              <a:rPr lang="en-US" altLang="zh-TW" sz="2400" b="0" cap="none" dirty="0" smtClean="0"/>
              <a:t>:</a:t>
            </a:r>
            <a:r>
              <a:rPr lang="en-US" altLang="zh-HK" sz="2400" b="0" cap="none" dirty="0" smtClean="0"/>
              <a:t>2.5cm </a:t>
            </a:r>
            <a:r>
              <a:rPr lang="en-US" altLang="zh-HK" sz="2400" b="0" cap="none" dirty="0"/>
              <a:t>and dart (b</a:t>
            </a:r>
            <a:r>
              <a:rPr lang="en-US" altLang="zh-HK" sz="2400" b="0" cap="none" dirty="0" smtClean="0"/>
              <a:t>)</a:t>
            </a:r>
            <a:r>
              <a:rPr lang="en-US" altLang="zh-TW" sz="2400" b="0" cap="none" dirty="0" smtClean="0"/>
              <a:t>:</a:t>
            </a:r>
            <a:r>
              <a:rPr lang="en-US" altLang="zh-HK" sz="2400" b="0" cap="none" dirty="0" smtClean="0"/>
              <a:t>2.5cm</a:t>
            </a:r>
            <a:r>
              <a:rPr lang="en-US" altLang="zh-HK" sz="2400" b="1" dirty="0"/>
              <a:t/>
            </a:r>
            <a:br>
              <a:rPr lang="en-US" altLang="zh-HK" sz="2400" b="1" dirty="0"/>
            </a:br>
            <a:endParaRPr lang="zh-HK" altLang="en-US" sz="2400" b="1" dirty="0"/>
          </a:p>
        </p:txBody>
      </p:sp>
      <p:pic>
        <p:nvPicPr>
          <p:cNvPr id="9" name="內容版面配置區 8">
            <a:extLst>
              <a:ext uri="{FF2B5EF4-FFF2-40B4-BE49-F238E27FC236}">
                <a16:creationId xmlns:a16="http://schemas.microsoft.com/office/drawing/2014/main" id="{3E8ACEC0-CD67-407A-AD6C-81392E7C9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150" t="33752" r="26664" b="15851"/>
          <a:stretch/>
        </p:blipFill>
        <p:spPr>
          <a:xfrm>
            <a:off x="990895" y="2530549"/>
            <a:ext cx="10210210" cy="38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34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7057" y="2114550"/>
            <a:ext cx="9150048" cy="39560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FC4AD65-E84B-40FB-B0EA-E74F9C753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6336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TW" sz="2800" cap="none" dirty="0" smtClean="0"/>
              <a:t>(22)</a:t>
            </a:r>
            <a:r>
              <a:rPr lang="en-US" altLang="zh-TW" sz="2800" b="0" cap="none" dirty="0" smtClean="0"/>
              <a:t>/</a:t>
            </a:r>
            <a:r>
              <a:rPr lang="en-US" altLang="zh-TW" sz="2800" cap="none" dirty="0" smtClean="0"/>
              <a:t>(23)</a:t>
            </a:r>
            <a:r>
              <a:rPr lang="en-US" altLang="zh-TW" sz="2800" b="0" cap="none" dirty="0" smtClean="0"/>
              <a:t> </a:t>
            </a:r>
            <a:r>
              <a:rPr lang="en-US" altLang="zh-TW" sz="2800" b="0" cap="none" dirty="0"/>
              <a:t>:</a:t>
            </a:r>
            <a:r>
              <a:rPr lang="en-US" altLang="zh-TW" sz="2800" b="0" cap="none" dirty="0" smtClean="0"/>
              <a:t>1cm</a:t>
            </a:r>
            <a:endParaRPr lang="zh-HK" altLang="en-US" sz="2800" b="0" cap="none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8452884" y="3891516"/>
            <a:ext cx="0" cy="318977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8452884" y="4575544"/>
            <a:ext cx="0" cy="318977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22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E7E8C8-8449-442E-A899-65FC66127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386" y="176336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sz="2800" b="1" cap="none" dirty="0"/>
              <a:t>Fold the dart, draw the waist line again</a:t>
            </a:r>
            <a:endParaRPr lang="zh-HK" altLang="en-US" sz="2800" b="1" cap="none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109619BB-BB64-4238-AF9B-49678EA69F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446" t="34349" r="28157" b="23215"/>
          <a:stretch/>
        </p:blipFill>
        <p:spPr>
          <a:xfrm>
            <a:off x="1777155" y="1627587"/>
            <a:ext cx="8827364" cy="444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1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C8885-224C-4AF8-930F-7851DDCA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766899"/>
            <a:ext cx="10240903" cy="1233488"/>
          </a:xfrm>
        </p:spPr>
        <p:txBody>
          <a:bodyPr>
            <a:noAutofit/>
          </a:bodyPr>
          <a:lstStyle/>
          <a:p>
            <a:r>
              <a:rPr lang="en-US" altLang="zh-HK" sz="3200" dirty="0" smtClean="0"/>
              <a:t>Waistband</a:t>
            </a:r>
            <a:r>
              <a:rPr lang="zh-HK" altLang="en-US" sz="2800" dirty="0"/>
              <a:t/>
            </a:r>
            <a:br>
              <a:rPr lang="zh-HK" altLang="en-US" sz="2800" dirty="0"/>
            </a:br>
            <a:r>
              <a:rPr lang="en-US" altLang="zh-HK" sz="2800" b="1" cap="none" dirty="0" smtClean="0"/>
              <a:t>- </a:t>
            </a:r>
            <a:r>
              <a:rPr lang="en-US" altLang="zh-HK" sz="3200" b="1" cap="none" dirty="0" smtClean="0"/>
              <a:t>with </a:t>
            </a:r>
            <a:r>
              <a:rPr lang="en-US" altLang="zh-HK" sz="3200" b="1" cap="none" dirty="0"/>
              <a:t>3cm button stand</a:t>
            </a:r>
            <a:r>
              <a:rPr lang="en-US" altLang="zh-HK" sz="2800" b="1" cap="none" dirty="0"/>
              <a:t/>
            </a:r>
            <a:br>
              <a:rPr lang="en-US" altLang="zh-HK" sz="2800" b="1" cap="none" dirty="0"/>
            </a:br>
            <a:endParaRPr lang="zh-HK" altLang="en-US" sz="2800" b="1" cap="none" dirty="0"/>
          </a:p>
        </p:txBody>
      </p:sp>
      <p:grpSp>
        <p:nvGrpSpPr>
          <p:cNvPr id="6" name="群組 5"/>
          <p:cNvGrpSpPr/>
          <p:nvPr/>
        </p:nvGrpSpPr>
        <p:grpSpPr>
          <a:xfrm>
            <a:off x="1381714" y="2290905"/>
            <a:ext cx="9428571" cy="2399300"/>
            <a:chOff x="1381714" y="2290905"/>
            <a:chExt cx="9428571" cy="23993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1714" y="2290905"/>
              <a:ext cx="9428571" cy="2276190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5289169" y="4105430"/>
              <a:ext cx="24057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200" dirty="0"/>
                <a:t>w</a:t>
              </a:r>
              <a:r>
                <a:rPr lang="en-US" altLang="zh-TW" sz="3200" dirty="0" smtClean="0"/>
                <a:t>aist 60cm</a:t>
              </a:r>
              <a:endParaRPr lang="zh-TW" altLang="en-US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211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F2FC5A-1396-4987-BC34-43FF0F9D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b="1" dirty="0"/>
              <a:t>Waistband</a:t>
            </a:r>
            <a:endParaRPr lang="zh-HK" altLang="en-US" b="1" dirty="0"/>
          </a:p>
        </p:txBody>
      </p:sp>
      <p:grpSp>
        <p:nvGrpSpPr>
          <p:cNvPr id="9" name="群組 8"/>
          <p:cNvGrpSpPr/>
          <p:nvPr/>
        </p:nvGrpSpPr>
        <p:grpSpPr>
          <a:xfrm>
            <a:off x="1125417" y="3009530"/>
            <a:ext cx="9344055" cy="1899821"/>
            <a:chOff x="1125417" y="3009530"/>
            <a:chExt cx="9344055" cy="1899821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CDBD4E94-E918-4B6B-80A8-1F9442CF9A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3738" t="46473" r="27767" b="38252"/>
            <a:stretch/>
          </p:blipFill>
          <p:spPr>
            <a:xfrm>
              <a:off x="1125417" y="3009530"/>
              <a:ext cx="9144000" cy="1899821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1D3EFB-9E39-4C62-9292-973E866814D6}"/>
                </a:ext>
              </a:extLst>
            </p:cNvPr>
            <p:cNvSpPr txBox="1"/>
            <p:nvPr/>
          </p:nvSpPr>
          <p:spPr>
            <a:xfrm rot="5400000">
              <a:off x="9926214" y="3732280"/>
              <a:ext cx="6864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6cm</a:t>
              </a:r>
              <a:endParaRPr lang="en-HK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71328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40E271-481B-4701-B8C7-B8FBD0465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37883" y="47719"/>
            <a:ext cx="12729883" cy="1655762"/>
          </a:xfrm>
        </p:spPr>
        <p:txBody>
          <a:bodyPr>
            <a:noAutofit/>
          </a:bodyPr>
          <a:lstStyle/>
          <a:p>
            <a:r>
              <a:rPr lang="en-US" altLang="zh-HK" sz="3200" b="1" u="sng" dirty="0"/>
              <a:t>Basic block of skirt</a:t>
            </a:r>
            <a:endParaRPr lang="zh-HK" altLang="en-US" sz="4400" b="1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DB2601B-0FB2-4E6F-9D2D-8CCAD1D67F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366726"/>
              </p:ext>
            </p:extLst>
          </p:nvPr>
        </p:nvGraphicFramePr>
        <p:xfrm>
          <a:off x="2987125" y="2285869"/>
          <a:ext cx="541866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47033306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1348245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Basic Block of </a:t>
                      </a:r>
                      <a:r>
                        <a:rPr lang="en-US" dirty="0" smtClean="0"/>
                        <a:t>Skirt</a:t>
                      </a:r>
                      <a:endParaRPr lang="en-H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2855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Skirt length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65cm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732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Waist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60cm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3571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Hip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96cm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6260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Waist to Hip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20cm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64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Hem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800" dirty="0"/>
                        <a:t>108cm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649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Waistband Height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3cm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01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HK" sz="1800" dirty="0"/>
                        <a:t>Zipper </a:t>
                      </a:r>
                      <a:r>
                        <a:rPr lang="en-US" altLang="zh-HK" sz="1800" dirty="0" smtClean="0"/>
                        <a:t>Length </a:t>
                      </a:r>
                      <a:endParaRPr lang="en-H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HK" sz="1800" dirty="0" smtClean="0"/>
                        <a:t>18cm</a:t>
                      </a:r>
                      <a:endParaRPr lang="en-H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531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645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FA9634-BA31-4A80-8135-2E50BD5C7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HK" sz="3200" b="1" dirty="0"/>
              <a:t>Waistband</a:t>
            </a:r>
            <a:endParaRPr lang="zh-HK" altLang="en-US" sz="3200" b="1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11108B8-DBFD-482C-A357-50F0C87A4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871" t="48630" r="30682" b="35660"/>
          <a:stretch/>
        </p:blipFill>
        <p:spPr>
          <a:xfrm>
            <a:off x="932155" y="2508270"/>
            <a:ext cx="10724226" cy="29345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7F00D5-D6EC-4142-B8ED-E8B2E9C91203}"/>
              </a:ext>
            </a:extLst>
          </p:cNvPr>
          <p:cNvSpPr txBox="1"/>
          <p:nvPr/>
        </p:nvSpPr>
        <p:spPr>
          <a:xfrm>
            <a:off x="11121166" y="3635622"/>
            <a:ext cx="686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6cm</a:t>
            </a:r>
            <a:endParaRPr lang="en-HK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986BD-09E9-43E7-BD69-3C96690A7EE4}"/>
              </a:ext>
            </a:extLst>
          </p:cNvPr>
          <p:cNvSpPr txBox="1"/>
          <p:nvPr/>
        </p:nvSpPr>
        <p:spPr>
          <a:xfrm>
            <a:off x="5877326" y="4748931"/>
            <a:ext cx="798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6</a:t>
            </a:r>
            <a:r>
              <a:rPr lang="en-US" altLang="zh-TW" sz="2000" b="1" dirty="0" smtClean="0"/>
              <a:t>0</a:t>
            </a:r>
            <a:r>
              <a:rPr lang="en-US" sz="2000" b="1" dirty="0" smtClean="0"/>
              <a:t>cm</a:t>
            </a:r>
            <a:endParaRPr lang="en-HK" sz="2000" b="1" dirty="0"/>
          </a:p>
        </p:txBody>
      </p:sp>
    </p:spTree>
    <p:extLst>
      <p:ext uri="{BB962C8B-B14F-4D97-AF65-F5344CB8AC3E}">
        <p14:creationId xmlns:p14="http://schemas.microsoft.com/office/powerpoint/2010/main" val="248906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92370-EFD8-42A6-B803-DC15D8C7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73" y="0"/>
            <a:ext cx="4556279" cy="5727762"/>
          </a:xfrm>
        </p:spPr>
        <p:txBody>
          <a:bodyPr>
            <a:noAutofit/>
          </a:bodyPr>
          <a:lstStyle/>
          <a:p>
            <a:r>
              <a:rPr lang="en-US" altLang="zh-HK" sz="2000" b="1" u="sng" cap="none" dirty="0"/>
              <a:t/>
            </a:r>
            <a:br>
              <a:rPr lang="en-US" altLang="zh-HK" sz="2000" b="1" u="sng" cap="none" dirty="0"/>
            </a:br>
            <a:r>
              <a:rPr lang="en-US" altLang="zh-HK" sz="2000" u="sng" cap="none" dirty="0"/>
              <a:t/>
            </a:r>
            <a:br>
              <a:rPr lang="en-US" altLang="zh-HK" sz="2000" u="sng" cap="none" dirty="0"/>
            </a:br>
            <a:r>
              <a:rPr lang="en-US" altLang="zh-HK" sz="2000" u="sng" cap="none" dirty="0"/>
              <a:t> </a:t>
            </a:r>
            <a:r>
              <a:rPr lang="en-US" altLang="zh-HK" sz="2000" cap="none" dirty="0"/>
              <a:t/>
            </a:r>
            <a:br>
              <a:rPr lang="en-US" altLang="zh-HK" sz="2000" cap="none" dirty="0"/>
            </a:br>
            <a:endParaRPr lang="zh-HK" altLang="en-US" sz="2000" cap="none" dirty="0"/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A45D88E4-3308-441B-A479-46EA721BA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4" t="29499" r="38515" b="23368"/>
          <a:stretch/>
        </p:blipFill>
        <p:spPr>
          <a:xfrm>
            <a:off x="4992792" y="376561"/>
            <a:ext cx="6977849" cy="5903651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624761"/>
              </p:ext>
            </p:extLst>
          </p:nvPr>
        </p:nvGraphicFramePr>
        <p:xfrm>
          <a:off x="1270601" y="1442680"/>
          <a:ext cx="3184564" cy="325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64">
                  <a:extLst>
                    <a:ext uri="{9D8B030D-6E8A-4147-A177-3AD203B41FA5}">
                      <a16:colId xmlns:a16="http://schemas.microsoft.com/office/drawing/2014/main" val="6304975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40752513"/>
                    </a:ext>
                  </a:extLst>
                </a:gridCol>
              </a:tblGrid>
              <a:tr h="52346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HK" sz="1800" b="1" u="sng" cap="none" dirty="0" smtClean="0"/>
                        <a:t>Seam allowance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98647"/>
                  </a:ext>
                </a:extLst>
              </a:tr>
              <a:tr h="523460"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Waist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1cm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875579"/>
                  </a:ext>
                </a:extLst>
              </a:tr>
              <a:tr h="523460"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Center back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1.5cm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763503"/>
                  </a:ext>
                </a:extLst>
              </a:tr>
              <a:tr h="325564"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Side seam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1.5cm</a:t>
                      </a:r>
                      <a:br>
                        <a:rPr lang="en-US" altLang="zh-HK" sz="1800" b="0" cap="none" dirty="0" smtClean="0"/>
                      </a:b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130919"/>
                  </a:ext>
                </a:extLst>
              </a:tr>
              <a:tr h="523460"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Hem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3 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1150632"/>
                  </a:ext>
                </a:extLst>
              </a:tr>
              <a:tr h="523460"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Waistband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HK" sz="1800" b="0" cap="none" dirty="0" smtClean="0"/>
                        <a:t>1cm</a:t>
                      </a:r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963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1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EF4C-C6D9-4EBD-A8A7-7EA8335FE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0903" cy="1233488"/>
          </a:xfrm>
        </p:spPr>
        <p:txBody>
          <a:bodyPr/>
          <a:lstStyle/>
          <a:p>
            <a:r>
              <a:rPr lang="en-US" dirty="0" smtClean="0"/>
              <a:t>Demonstration Videos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E588-E7B3-410E-A6A7-106F944DB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0537"/>
            <a:ext cx="10240903" cy="491603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altLang="en-US" sz="2800" dirty="0">
                <a:hlinkClick r:id="rId2"/>
              </a:rPr>
              <a:t>Basic Block of Skirt – </a:t>
            </a:r>
            <a:r>
              <a:rPr lang="en-US" altLang="en-US" sz="2800" dirty="0" smtClean="0">
                <a:hlinkClick r:id="rId2"/>
              </a:rPr>
              <a:t>Front</a:t>
            </a:r>
            <a:endParaRPr lang="en-US" altLang="en-US" sz="2800" dirty="0" smtClean="0"/>
          </a:p>
          <a:p>
            <a:pPr marL="457200" indent="-457200">
              <a:buAutoNum type="arabicPeriod"/>
            </a:pPr>
            <a:endParaRPr lang="en-US" altLang="en-US" sz="2800" dirty="0"/>
          </a:p>
          <a:p>
            <a:pPr marL="457200" indent="-457200">
              <a:buFont typeface="+mj-lt"/>
              <a:buAutoNum type="arabicPeriod" startAt="2"/>
            </a:pPr>
            <a:r>
              <a:rPr lang="en-US" altLang="en-US" sz="2800" dirty="0" smtClean="0">
                <a:hlinkClick r:id="rId3"/>
              </a:rPr>
              <a:t>Basic </a:t>
            </a:r>
            <a:r>
              <a:rPr lang="en-US" altLang="en-US" sz="2800" dirty="0">
                <a:hlinkClick r:id="rId3"/>
              </a:rPr>
              <a:t>Block of Skirt – </a:t>
            </a:r>
            <a:r>
              <a:rPr lang="en-US" altLang="en-US" sz="2800" dirty="0" smtClean="0">
                <a:hlinkClick r:id="rId3"/>
              </a:rPr>
              <a:t>Back</a:t>
            </a:r>
            <a:endParaRPr lang="en-US" altLang="en-US" sz="2800" dirty="0" smtClean="0"/>
          </a:p>
          <a:p>
            <a:pPr marL="457200" indent="-457200">
              <a:buFont typeface="+mj-lt"/>
              <a:buAutoNum type="arabicPeriod" startAt="2"/>
            </a:pPr>
            <a:endParaRPr lang="en-US" altLang="en-US" sz="28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800" dirty="0" smtClean="0">
                <a:hlinkClick r:id="rId4"/>
              </a:rPr>
              <a:t>Adding </a:t>
            </a:r>
            <a:r>
              <a:rPr lang="en-US" sz="2800" dirty="0">
                <a:hlinkClick r:id="rId4"/>
              </a:rPr>
              <a:t>Seam </a:t>
            </a:r>
            <a:r>
              <a:rPr lang="en-US" sz="2800" dirty="0" smtClean="0">
                <a:hlinkClick r:id="rId4"/>
              </a:rPr>
              <a:t>Allowance</a:t>
            </a:r>
            <a:endParaRPr lang="en-US" sz="2800" dirty="0" smtClean="0"/>
          </a:p>
          <a:p>
            <a:pPr marL="457200" indent="-457200">
              <a:buFont typeface="+mj-lt"/>
              <a:buAutoNum type="arabicPeriod" startAt="3"/>
            </a:pPr>
            <a:endParaRPr lang="en-US" sz="2800" dirty="0"/>
          </a:p>
          <a:p>
            <a:pPr marL="457200" indent="-457200">
              <a:buFont typeface="+mj-lt"/>
              <a:buAutoNum type="arabicPeriod" startAt="4"/>
            </a:pPr>
            <a:r>
              <a:rPr lang="en-US" sz="2800" dirty="0" smtClean="0">
                <a:hlinkClick r:id="rId5"/>
              </a:rPr>
              <a:t>Waistband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2">
            <a:extLst>
              <a:ext uri="{FF2B5EF4-FFF2-40B4-BE49-F238E27FC236}">
                <a16:creationId xmlns:a16="http://schemas.microsoft.com/office/drawing/2014/main" id="{ED9D89B5-CCAB-4617-B70E-501DBE3C8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55DEFE8-24AF-47F7-B020-D4D76ABA18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6">
            <a:extLst>
              <a:ext uri="{FF2B5EF4-FFF2-40B4-BE49-F238E27FC236}">
                <a16:creationId xmlns:a16="http://schemas.microsoft.com/office/drawing/2014/main" id="{6EAE3873-25FC-4346-B1D5-82E5F9D953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67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CEE34ED-B916-F540-8F4C-00FFACE54F0C}"/>
              </a:ext>
            </a:extLst>
          </p:cNvPr>
          <p:cNvSpPr txBox="1">
            <a:spLocks/>
          </p:cNvSpPr>
          <p:nvPr/>
        </p:nvSpPr>
        <p:spPr>
          <a:xfrm>
            <a:off x="1196675" y="5107795"/>
            <a:ext cx="4899325" cy="1465973"/>
          </a:xfrm>
          <a:prstGeom prst="rect">
            <a:avLst/>
          </a:prstGeom>
        </p:spPr>
        <p:txBody>
          <a:bodyPr vert="horz" lIns="0" tIns="0" rIns="0" bIns="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0" u="sng" dirty="0"/>
              <a:t>Chapter Activity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9000" u="sng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9600" b="0" dirty="0"/>
              <a:t>Construct </a:t>
            </a:r>
            <a:br>
              <a:rPr lang="en-US" sz="9600" b="0" dirty="0"/>
            </a:br>
            <a:r>
              <a:rPr lang="en-US" sz="9600" b="0" dirty="0"/>
              <a:t>basic block OF Skirt</a:t>
            </a:r>
            <a:endParaRPr lang="en-US" sz="90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100" b="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100" dirty="0"/>
              <a:t> </a:t>
            </a:r>
          </a:p>
        </p:txBody>
      </p:sp>
      <p:sp>
        <p:nvSpPr>
          <p:cNvPr id="6" name="Lightning Bolt 5">
            <a:extLst>
              <a:ext uri="{FF2B5EF4-FFF2-40B4-BE49-F238E27FC236}">
                <a16:creationId xmlns:a16="http://schemas.microsoft.com/office/drawing/2014/main" id="{88E30A32-28AF-6044-8659-849355364886}"/>
              </a:ext>
            </a:extLst>
          </p:cNvPr>
          <p:cNvSpPr/>
          <p:nvPr/>
        </p:nvSpPr>
        <p:spPr>
          <a:xfrm>
            <a:off x="260350" y="4232609"/>
            <a:ext cx="1003300" cy="1257300"/>
          </a:xfrm>
          <a:prstGeom prst="lightningBol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A88265-E4C7-404A-A14A-0F58FF3798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44" t="31168" r="21131" b="25381"/>
          <a:stretch/>
        </p:blipFill>
        <p:spPr>
          <a:xfrm>
            <a:off x="0" y="-22150"/>
            <a:ext cx="12191960" cy="49366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EC9339B-A85C-4680-8413-DBB6E8655B13}"/>
              </a:ext>
            </a:extLst>
          </p:cNvPr>
          <p:cNvSpPr/>
          <p:nvPr/>
        </p:nvSpPr>
        <p:spPr>
          <a:xfrm>
            <a:off x="8738451" y="4595649"/>
            <a:ext cx="2393604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chemeClr val="bg1"/>
                </a:solidFill>
              </a:rPr>
              <a:t>Photo(s) </a:t>
            </a:r>
            <a:r>
              <a:rPr lang="en-US" sz="1200" i="1" dirty="0">
                <a:solidFill>
                  <a:schemeClr val="bg1"/>
                </a:solidFill>
              </a:rPr>
              <a:t>is/are </a:t>
            </a:r>
            <a:r>
              <a:rPr lang="en-US" sz="1200" i="1" dirty="0" smtClean="0">
                <a:solidFill>
                  <a:schemeClr val="bg1"/>
                </a:solidFill>
              </a:rPr>
              <a:t>provided </a:t>
            </a:r>
            <a:r>
              <a:rPr lang="en-US" sz="1200" i="1" dirty="0">
                <a:solidFill>
                  <a:schemeClr val="bg1"/>
                </a:solidFill>
              </a:rPr>
              <a:t>by HKDI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7756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08F8B5-3CA6-48D2-908A-5322E6B0A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508" y="176336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sz="2800" b="1" cap="none" dirty="0" smtClean="0"/>
              <a:t>(0)-(1) </a:t>
            </a:r>
            <a:r>
              <a:rPr lang="en-US" altLang="zh-HK" sz="2800" b="0" cap="none" dirty="0"/>
              <a:t>:Skirt length (65cm)</a:t>
            </a:r>
            <a:endParaRPr lang="zh-HK" altLang="en-US" sz="2800" b="0" cap="none" dirty="0"/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7570EC7-70C6-40DE-844F-CE23137088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96" t="47406" r="35961" b="22130"/>
          <a:stretch/>
        </p:blipFill>
        <p:spPr>
          <a:xfrm>
            <a:off x="838200" y="1926455"/>
            <a:ext cx="10356542" cy="4492100"/>
          </a:xfrm>
          <a:prstGeom prst="rect">
            <a:avLst/>
          </a:prstGeom>
        </p:spPr>
      </p:pic>
      <p:cxnSp>
        <p:nvCxnSpPr>
          <p:cNvPr id="5" name="直線單箭頭接點 4"/>
          <p:cNvCxnSpPr/>
          <p:nvPr/>
        </p:nvCxnSpPr>
        <p:spPr>
          <a:xfrm flipV="1">
            <a:off x="1674055" y="4473527"/>
            <a:ext cx="8510954" cy="14067"/>
          </a:xfrm>
          <a:prstGeom prst="straightConnector1">
            <a:avLst/>
          </a:prstGeom>
          <a:ln w="19050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0665" y="1885076"/>
            <a:ext cx="7537764" cy="39560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476315" y="5926667"/>
            <a:ext cx="349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/>
              <a:t>skirt length 65cm</a:t>
            </a:r>
            <a:endParaRPr lang="zh-TW" altLang="en-US" sz="3200" dirty="0"/>
          </a:p>
        </p:txBody>
      </p:sp>
      <p:cxnSp>
        <p:nvCxnSpPr>
          <p:cNvPr id="9" name="直線單箭頭接點 8"/>
          <p:cNvCxnSpPr/>
          <p:nvPr/>
        </p:nvCxnSpPr>
        <p:spPr>
          <a:xfrm>
            <a:off x="7315200" y="5078437"/>
            <a:ext cx="2391508" cy="0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38B9F47D-8D94-40BB-9024-AA13DA6C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13381"/>
            <a:ext cx="10240903" cy="1233488"/>
          </a:xfrm>
        </p:spPr>
        <p:txBody>
          <a:bodyPr>
            <a:noAutofit/>
          </a:bodyPr>
          <a:lstStyle/>
          <a:p>
            <a:r>
              <a:rPr lang="en-US" altLang="zh-TW" sz="2800" cap="none" dirty="0" smtClean="0"/>
              <a:t>(0)</a:t>
            </a:r>
            <a:r>
              <a:rPr lang="en-US" altLang="zh-TW" sz="2800" b="0" cap="none" dirty="0" smtClean="0"/>
              <a:t>-</a:t>
            </a:r>
            <a:r>
              <a:rPr lang="en-US" altLang="zh-TW" sz="2800" cap="none" dirty="0" smtClean="0"/>
              <a:t>(2)</a:t>
            </a:r>
            <a:r>
              <a:rPr lang="en-US" altLang="zh-TW" sz="2800" b="0" cap="none" dirty="0" smtClean="0"/>
              <a:t>: </a:t>
            </a:r>
            <a:r>
              <a:rPr lang="en-US" altLang="zh-TW" sz="2800" b="0" cap="none" dirty="0"/>
              <a:t>Waist</a:t>
            </a:r>
            <a:r>
              <a:rPr lang="zh-TW" altLang="en-US" sz="2800" b="0" cap="none" dirty="0"/>
              <a:t> </a:t>
            </a:r>
            <a:r>
              <a:rPr lang="en-US" altLang="zh-TW" sz="2800" b="0" cap="none" dirty="0"/>
              <a:t>to</a:t>
            </a:r>
            <a:r>
              <a:rPr lang="zh-TW" altLang="en-US" sz="2800" b="0" cap="none" dirty="0"/>
              <a:t> </a:t>
            </a:r>
            <a:r>
              <a:rPr lang="en-US" altLang="zh-TW" sz="2800" b="0" cap="none" dirty="0"/>
              <a:t>Hip</a:t>
            </a:r>
            <a:r>
              <a:rPr lang="zh-TW" altLang="en-US" sz="2800" b="0" cap="none" dirty="0"/>
              <a:t> </a:t>
            </a:r>
            <a:r>
              <a:rPr lang="en-US" altLang="zh-TW" sz="2800" b="0" cap="none" dirty="0"/>
              <a:t>(20cm)</a:t>
            </a:r>
            <a:br>
              <a:rPr lang="en-US" altLang="zh-TW" sz="2800" b="0" cap="none" dirty="0"/>
            </a:br>
            <a:r>
              <a:rPr lang="en-US" altLang="zh-TW" sz="2800" cap="none" dirty="0" smtClean="0"/>
              <a:t>(2)</a:t>
            </a:r>
            <a:r>
              <a:rPr lang="en-US" altLang="zh-TW" sz="2800" b="0" cap="none" dirty="0" smtClean="0"/>
              <a:t>-</a:t>
            </a:r>
            <a:r>
              <a:rPr lang="en-US" altLang="zh-TW" sz="2800" cap="none" dirty="0" smtClean="0"/>
              <a:t>(3)</a:t>
            </a:r>
            <a:r>
              <a:rPr lang="en-US" altLang="zh-TW" sz="2800" b="0" cap="none" dirty="0" smtClean="0"/>
              <a:t>: ¼Hip(24cm), square </a:t>
            </a:r>
            <a:r>
              <a:rPr lang="en-US" altLang="zh-TW" sz="2800" b="0" cap="none" dirty="0"/>
              <a:t>down to </a:t>
            </a:r>
            <a:r>
              <a:rPr lang="en-US" altLang="zh-TW" sz="2800" b="0" cap="none" dirty="0" smtClean="0"/>
              <a:t>the hem</a:t>
            </a:r>
            <a:r>
              <a:rPr lang="en-US" altLang="zh-TW" sz="2800" b="0" cap="none" dirty="0"/>
              <a:t>, mark point </a:t>
            </a:r>
            <a:r>
              <a:rPr lang="en-US" altLang="zh-TW" sz="2800" cap="none" dirty="0" smtClean="0"/>
              <a:t>(4)</a:t>
            </a:r>
            <a:endParaRPr lang="zh-HK" altLang="en-US" sz="2800" cap="none" dirty="0"/>
          </a:p>
        </p:txBody>
      </p:sp>
      <p:cxnSp>
        <p:nvCxnSpPr>
          <p:cNvPr id="12" name="直線單箭頭接點 11"/>
          <p:cNvCxnSpPr/>
          <p:nvPr/>
        </p:nvCxnSpPr>
        <p:spPr>
          <a:xfrm>
            <a:off x="2686756" y="5926667"/>
            <a:ext cx="7019952" cy="0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40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內容版面配置區 2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5154" y="1510589"/>
            <a:ext cx="9854484" cy="3956050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51F41727-6B68-4FBC-AF00-6A4D4254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391" y="-370486"/>
            <a:ext cx="10525217" cy="1735075"/>
          </a:xfrm>
        </p:spPr>
        <p:txBody>
          <a:bodyPr>
            <a:normAutofit/>
          </a:bodyPr>
          <a:lstStyle/>
          <a:p>
            <a:r>
              <a:rPr lang="en-US" altLang="zh-HK" sz="2400" cap="none" dirty="0" smtClean="0"/>
              <a:t>(0)</a:t>
            </a:r>
            <a:r>
              <a:rPr lang="en-US" altLang="zh-HK" sz="2400" b="0" cap="none" dirty="0" smtClean="0"/>
              <a:t>-</a:t>
            </a:r>
            <a:r>
              <a:rPr lang="en-US" altLang="zh-HK" sz="2400" cap="none" dirty="0" smtClean="0"/>
              <a:t>(5)</a:t>
            </a:r>
            <a:r>
              <a:rPr lang="en-US" altLang="zh-HK" sz="2400" b="0" cap="none" dirty="0" smtClean="0"/>
              <a:t>:1/4 </a:t>
            </a:r>
            <a:r>
              <a:rPr lang="en-US" altLang="zh-HK" sz="2400" b="0" cap="none" dirty="0"/>
              <a:t>Waist + 2.5cm + 2.5cm(dart)=20cm</a:t>
            </a:r>
            <a:br>
              <a:rPr lang="en-US" altLang="zh-HK" sz="2400" b="0" cap="none" dirty="0"/>
            </a:br>
            <a:r>
              <a:rPr lang="en-US" altLang="zh-HK" sz="2400" cap="none" dirty="0" smtClean="0"/>
              <a:t>(5)</a:t>
            </a:r>
            <a:r>
              <a:rPr lang="en-US" altLang="zh-HK" sz="2400" b="0" cap="none" dirty="0" smtClean="0"/>
              <a:t>-</a:t>
            </a:r>
            <a:r>
              <a:rPr lang="en-US" altLang="zh-HK" sz="2400" cap="none" dirty="0" smtClean="0"/>
              <a:t>(6)</a:t>
            </a:r>
            <a:r>
              <a:rPr lang="en-US" altLang="zh-HK" sz="2400" b="0" cap="none" dirty="0" smtClean="0"/>
              <a:t>:Square </a:t>
            </a:r>
            <a:r>
              <a:rPr lang="en-US" altLang="zh-HK" sz="2400" b="0" cap="none" dirty="0"/>
              <a:t>up 1cm </a:t>
            </a:r>
            <a:r>
              <a:rPr lang="en-US" altLang="zh-HK" sz="2400" b="0" cap="none" dirty="0" smtClean="0"/>
              <a:t>to make </a:t>
            </a:r>
            <a:r>
              <a:rPr lang="en-US" altLang="zh-HK" sz="2400" b="0" cap="none" dirty="0"/>
              <a:t>point </a:t>
            </a:r>
            <a:r>
              <a:rPr lang="en-US" altLang="zh-HK" sz="2400" cap="none" dirty="0" smtClean="0"/>
              <a:t>(6)</a:t>
            </a:r>
            <a:r>
              <a:rPr lang="en-US" altLang="zh-HK" sz="2400" b="0" cap="none" dirty="0" smtClean="0"/>
              <a:t> </a:t>
            </a:r>
            <a:endParaRPr lang="zh-HK" altLang="en-US" sz="2400" b="0" cap="none" dirty="0"/>
          </a:p>
        </p:txBody>
      </p:sp>
      <p:cxnSp>
        <p:nvCxnSpPr>
          <p:cNvPr id="14" name="直線單箭頭接點 13"/>
          <p:cNvCxnSpPr/>
          <p:nvPr/>
        </p:nvCxnSpPr>
        <p:spPr>
          <a:xfrm>
            <a:off x="10134600" y="2290982"/>
            <a:ext cx="303628" cy="0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2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D3C92D-2E5E-41DB-8709-377156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352425"/>
            <a:ext cx="10240903" cy="1085850"/>
          </a:xfrm>
        </p:spPr>
        <p:txBody>
          <a:bodyPr>
            <a:noAutofit/>
          </a:bodyPr>
          <a:lstStyle/>
          <a:p>
            <a:r>
              <a:rPr lang="en-US" altLang="zh-HK" sz="2800" b="0" cap="none" dirty="0"/>
              <a:t>Join </a:t>
            </a:r>
            <a:r>
              <a:rPr lang="en-US" altLang="zh-HK" sz="2800" cap="none" dirty="0"/>
              <a:t>(</a:t>
            </a:r>
            <a:r>
              <a:rPr lang="en-US" altLang="zh-HK" sz="2800" cap="none" dirty="0" smtClean="0"/>
              <a:t>3)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(6</a:t>
            </a:r>
            <a:r>
              <a:rPr lang="en-US" altLang="zh-HK" sz="2800" cap="none" dirty="0"/>
              <a:t>)</a:t>
            </a:r>
            <a:r>
              <a:rPr lang="en-US" altLang="zh-HK" sz="2800" b="0" cap="none" dirty="0"/>
              <a:t> </a:t>
            </a:r>
            <a:r>
              <a:rPr lang="en-US" altLang="zh-HK" sz="2800" b="0" cap="none" dirty="0" smtClean="0"/>
              <a:t>in a curve line and join</a:t>
            </a:r>
            <a:r>
              <a:rPr lang="en-US" altLang="zh-HK" sz="2800" cap="none" dirty="0" smtClean="0"/>
              <a:t>(0)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(6</a:t>
            </a:r>
            <a:r>
              <a:rPr lang="en-US" altLang="zh-HK" sz="2800" cap="none" dirty="0"/>
              <a:t>)</a:t>
            </a:r>
            <a:r>
              <a:rPr lang="en-US" altLang="zh-HK" sz="2800" b="0" cap="none" dirty="0"/>
              <a:t> </a:t>
            </a:r>
            <a:r>
              <a:rPr lang="en-US" altLang="zh-HK" sz="2800" b="0" cap="none" dirty="0" smtClean="0"/>
              <a:t>in a curve line</a:t>
            </a:r>
            <a:endParaRPr lang="zh-HK" altLang="en-US" sz="2800" b="0" cap="none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309" y="1756038"/>
            <a:ext cx="9545382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6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BF18D0-C455-42E1-B22D-D756E5E2C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3251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sz="2800" cap="none" dirty="0" smtClean="0"/>
              <a:t>(0)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(7)</a:t>
            </a:r>
            <a:r>
              <a:rPr lang="en-US" altLang="zh-HK" sz="2800" b="0" cap="none" dirty="0" smtClean="0"/>
              <a:t>:Midpoint </a:t>
            </a:r>
            <a:r>
              <a:rPr lang="en-US" altLang="zh-HK" sz="2800" b="0" cap="none" dirty="0"/>
              <a:t>of </a:t>
            </a:r>
            <a:r>
              <a:rPr lang="en-US" altLang="zh-HK" sz="2800" cap="none" dirty="0"/>
              <a:t>(</a:t>
            </a:r>
            <a:r>
              <a:rPr lang="en-US" altLang="zh-HK" sz="2800" cap="none" dirty="0" smtClean="0"/>
              <a:t>0)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(6</a:t>
            </a:r>
            <a:r>
              <a:rPr lang="en-US" altLang="zh-HK" sz="2800" cap="none" dirty="0"/>
              <a:t>)</a:t>
            </a:r>
            <a:endParaRPr lang="zh-HK" altLang="en-US" sz="2800" cap="none" dirty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177" y="1765563"/>
            <a:ext cx="9459645" cy="380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4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55" y="1266523"/>
            <a:ext cx="10669489" cy="4324954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C429A392-51BC-4318-9599-F220062C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0"/>
            <a:ext cx="10240903" cy="1233488"/>
          </a:xfrm>
        </p:spPr>
        <p:txBody>
          <a:bodyPr>
            <a:normAutofit/>
          </a:bodyPr>
          <a:lstStyle/>
          <a:p>
            <a:r>
              <a:rPr lang="en-US" altLang="zh-HK" sz="2800" cap="none" dirty="0" smtClean="0"/>
              <a:t>(7)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(8)</a:t>
            </a:r>
            <a:r>
              <a:rPr lang="en-US" altLang="zh-HK" sz="2800" b="0" cap="none" dirty="0" smtClean="0"/>
              <a:t> </a:t>
            </a:r>
            <a:r>
              <a:rPr lang="en-US" altLang="zh-HK" sz="2800" b="0" cap="none" dirty="0"/>
              <a:t>:Front dart </a:t>
            </a:r>
            <a:r>
              <a:rPr lang="en-US" altLang="zh-HK" sz="2800" b="0" cap="none" dirty="0" smtClean="0"/>
              <a:t>(2.5cm)</a:t>
            </a:r>
            <a:endParaRPr lang="zh-HK" altLang="en-US" sz="2800" b="0" cap="none" dirty="0"/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10939590" y="3231444"/>
            <a:ext cx="1" cy="479319"/>
          </a:xfrm>
          <a:prstGeom prst="straightConnector1">
            <a:avLst/>
          </a:prstGeom>
          <a:ln w="28575">
            <a:solidFill>
              <a:srgbClr val="0000CC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8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EFFF9C-565D-433F-9C36-F102A9EB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28" y="574561"/>
            <a:ext cx="9250326" cy="1233488"/>
          </a:xfrm>
        </p:spPr>
        <p:txBody>
          <a:bodyPr>
            <a:noAutofit/>
          </a:bodyPr>
          <a:lstStyle/>
          <a:p>
            <a:r>
              <a:rPr lang="en-US" altLang="zh-HK" sz="2800" cap="none" dirty="0" smtClean="0"/>
              <a:t>(9)</a:t>
            </a:r>
            <a:r>
              <a:rPr lang="en-US" altLang="zh-HK" sz="2800" b="0" cap="none" dirty="0" smtClean="0"/>
              <a:t> </a:t>
            </a:r>
            <a:r>
              <a:rPr lang="en-US" altLang="zh-HK" sz="2800" b="0" cap="none" dirty="0"/>
              <a:t>: Midpoint of </a:t>
            </a:r>
            <a:r>
              <a:rPr lang="en-US" altLang="zh-HK" sz="2800" cap="none" dirty="0"/>
              <a:t>(</a:t>
            </a:r>
            <a:r>
              <a:rPr lang="en-US" altLang="zh-HK" sz="2800" cap="none" dirty="0" smtClean="0"/>
              <a:t>7)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(8)</a:t>
            </a:r>
            <a:r>
              <a:rPr lang="en-US" altLang="zh-HK" sz="2800" b="0" cap="none" dirty="0" smtClean="0"/>
              <a:t>, square </a:t>
            </a:r>
            <a:r>
              <a:rPr lang="en-US" altLang="zh-HK" sz="2800" b="0" cap="none" dirty="0"/>
              <a:t>down to point </a:t>
            </a:r>
            <a:r>
              <a:rPr lang="en-US" altLang="zh-HK" sz="2800" cap="none" dirty="0" smtClean="0"/>
              <a:t>(10)</a:t>
            </a:r>
            <a:r>
              <a:rPr lang="en-US" altLang="zh-HK" sz="2800" b="0" cap="none" dirty="0" smtClean="0"/>
              <a:t/>
            </a:r>
            <a:br>
              <a:rPr lang="en-US" altLang="zh-HK" sz="2800" b="0" cap="none" dirty="0" smtClean="0"/>
            </a:br>
            <a:r>
              <a:rPr lang="en-US" altLang="zh-HK" sz="2800" b="0" cap="none" dirty="0"/>
              <a:t/>
            </a:r>
            <a:br>
              <a:rPr lang="en-US" altLang="zh-HK" sz="2800" b="0" cap="none" dirty="0"/>
            </a:br>
            <a:r>
              <a:rPr lang="en-US" altLang="zh-HK" sz="2800" cap="none" dirty="0" smtClean="0"/>
              <a:t>(9)</a:t>
            </a:r>
            <a:r>
              <a:rPr lang="en-US" altLang="zh-HK" sz="2800" b="0" cap="none" dirty="0" smtClean="0"/>
              <a:t>-</a:t>
            </a:r>
            <a:r>
              <a:rPr lang="en-US" altLang="zh-HK" sz="2800" cap="none" dirty="0" smtClean="0"/>
              <a:t>(10)</a:t>
            </a:r>
            <a:r>
              <a:rPr lang="en-US" altLang="zh-HK" sz="2800" b="0" cap="none" dirty="0" smtClean="0"/>
              <a:t>: </a:t>
            </a:r>
            <a:r>
              <a:rPr lang="en-US" altLang="zh-HK" sz="2800" b="0" cap="none" dirty="0"/>
              <a:t>9cm </a:t>
            </a:r>
            <a:r>
              <a:rPr lang="en-US" altLang="zh-HK" sz="2800" b="0" cap="none" dirty="0" smtClean="0"/>
              <a:t>(dart length)</a:t>
            </a:r>
            <a:endParaRPr lang="zh-HK" altLang="en-US" sz="2800" b="0" cap="none" dirty="0"/>
          </a:p>
        </p:txBody>
      </p:sp>
      <p:pic>
        <p:nvPicPr>
          <p:cNvPr id="10" name="內容版面配置區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527" y="2187309"/>
            <a:ext cx="8440328" cy="381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9326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443</Words>
  <Application>Microsoft Office PowerPoint</Application>
  <PresentationFormat>寬螢幕</PresentationFormat>
  <Paragraphs>71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Avenir Next LT Pro</vt:lpstr>
      <vt:lpstr>Avenir Next LT Pro Light</vt:lpstr>
      <vt:lpstr>新細明體</vt:lpstr>
      <vt:lpstr>Arial</vt:lpstr>
      <vt:lpstr>Calibri</vt:lpstr>
      <vt:lpstr>GradientRiseVTI</vt:lpstr>
      <vt:lpstr>basic block OF Skirt</vt:lpstr>
      <vt:lpstr>Basic block of skirt</vt:lpstr>
      <vt:lpstr>(0)-(1) :Skirt length (65cm)</vt:lpstr>
      <vt:lpstr>(0)-(2): Waist to Hip (20cm) (2)-(3): ¼Hip(24cm), square down to the hem, mark point (4)</vt:lpstr>
      <vt:lpstr>(0)-(5):1/4 Waist + 2.5cm + 2.5cm(dart)=20cm (5)-(6):Square up 1cm to make point (6) </vt:lpstr>
      <vt:lpstr>Join (3)-(6) in a curve line and join(0)-(6) in a curve line</vt:lpstr>
      <vt:lpstr>(0)-(7):Midpoint of (0)-(6)</vt:lpstr>
      <vt:lpstr>(7)-(8) :Front dart (2.5cm)</vt:lpstr>
      <vt:lpstr>(9) : Midpoint of (7)-(8), square down to point (10)  (9)-(10): 9cm (dart length)</vt:lpstr>
      <vt:lpstr>(10)-(11) :1cm</vt:lpstr>
      <vt:lpstr>(4)-(12) : 3 cm  Divide (1)-(12) into three equal portions, and (12) at a right angle </vt:lpstr>
      <vt:lpstr>Fold the dart, draw the waist line again</vt:lpstr>
      <vt:lpstr>Back  (13)-(14): Skirt length (65cm) (13)-(15): Waist to Hip (20cm) (15)-(16): 1/4 Hip (24cm) (13)-(18): ¼ waist less 1.25cm+5cm (two dart) =20cm </vt:lpstr>
      <vt:lpstr>(18)-(19): Square up 1cm from (18), join (19)-(16)  in a curve line  (13)-(19): Join in a curve line, (19) at a right angle</vt:lpstr>
      <vt:lpstr>Divide (13)-(19) into three equal portions, square down 12.5cm to make (20) and (21).  Dart (a):2.5cm and dart (b):2.5cm </vt:lpstr>
      <vt:lpstr>(22)/(23) :1cm</vt:lpstr>
      <vt:lpstr>Fold the dart, draw the waist line again</vt:lpstr>
      <vt:lpstr>Waistband - with 3cm button stand </vt:lpstr>
      <vt:lpstr>Waistband</vt:lpstr>
      <vt:lpstr>Waistband</vt:lpstr>
      <vt:lpstr>    </vt:lpstr>
      <vt:lpstr>Demonstration Videos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Fashion Design</dc:title>
  <dc:creator>Travis Li Wang Hei</dc:creator>
  <cp:lastModifiedBy>POON, Suk-mei Cindy</cp:lastModifiedBy>
  <cp:revision>137</cp:revision>
  <dcterms:created xsi:type="dcterms:W3CDTF">2020-08-18T18:16:04Z</dcterms:created>
  <dcterms:modified xsi:type="dcterms:W3CDTF">2023-03-28T06:04:15Z</dcterms:modified>
</cp:coreProperties>
</file>