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12"/>
  </p:notesMasterIdLst>
  <p:sldIdLst>
    <p:sldId id="256" r:id="rId2"/>
    <p:sldId id="323" r:id="rId3"/>
    <p:sldId id="314" r:id="rId4"/>
    <p:sldId id="319" r:id="rId5"/>
    <p:sldId id="324" r:id="rId6"/>
    <p:sldId id="258" r:id="rId7"/>
    <p:sldId id="322" r:id="rId8"/>
    <p:sldId id="317" r:id="rId9"/>
    <p:sldId id="320" r:id="rId10"/>
    <p:sldId id="32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A3A5"/>
    <a:srgbClr val="B4A59E"/>
    <a:srgbClr val="884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64" autoAdjust="0"/>
    <p:restoredTop sz="94762"/>
  </p:normalViewPr>
  <p:slideViewPr>
    <p:cSldViewPr snapToGrid="0" snapToObjects="1">
      <p:cViewPr varScale="1">
        <p:scale>
          <a:sx n="116" d="100"/>
          <a:sy n="116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C14B3-EEE8-6549-8482-C4C3FCA537FF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F946C-F05D-8D4C-8ADF-A9512DCC4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63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430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690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27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39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84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99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70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06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36A0-9F24-45BF-B389-F6478DB4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0"/>
            <a:ext cx="9144000" cy="24812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spc="7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D85EF-076F-4C35-862A-BAFF685D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4376"/>
            <a:ext cx="9144000" cy="143342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21EC-BF54-4DDD-8900-F2027CD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3A3-10E9-421F-81BE-56E0786AB515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AB69-7069-48FB-8925-F2BA8412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9C32A-F7A5-4E3B-A28F-09C82341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3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997B-D473-47DE-8B7B-22AB6F31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26035-4B81-4537-A22D-92C2E0DBB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A44D-F637-4017-BAA2-77756A38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C0-2199-478F-BA77-33A651B6CB89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1DCE6-ED7D-417C-ABD4-41D61570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F19A-FDAE-446A-A6B6-128F7F96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1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6D838-45E9-4D61-AA4E-92A32B579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2628900" cy="571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183D0-4392-4364-8A2D-C47A2AF7A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57199"/>
            <a:ext cx="7734300" cy="571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A36C9-28D5-4820-84F1-E4B9F4E5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30C6-DF61-47F4-B8C5-1B70E884BF06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EDC8-558D-4646-86D9-A5424CF2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B7537-E67A-411A-BBA4-061521D3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1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12334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10240903" cy="395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DA15-1EAB-4524-9BB7-8A7DA82A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93B9-7818-489D-AFFB-B6EAD27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8D36-894E-4FCB-B8BB-84DE89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0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4F1-5687-421F-B3DF-BA3C8DAD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30" y="1709738"/>
            <a:ext cx="9966519" cy="2852737"/>
          </a:xfrm>
        </p:spPr>
        <p:txBody>
          <a:bodyPr anchor="b">
            <a:normAutofit/>
          </a:bodyPr>
          <a:lstStyle>
            <a:lvl1pPr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B876-5FD9-4964-BD37-6F05DAEBE3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0930" y="4976327"/>
            <a:ext cx="9966520" cy="1113323"/>
          </a:xfrm>
        </p:spPr>
        <p:txBody>
          <a:bodyPr>
            <a:normAutofit/>
          </a:bodyPr>
          <a:lstStyle>
            <a:lvl1pPr marL="0" indent="0">
              <a:buNone/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A80A-FCDD-4009-9A1F-8B548178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11C4-AE09-4254-A5E3-6DA9B099C971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A3422-56D9-4942-BC63-831AED91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4B42A-AC2C-4FD8-AD0D-BECDD384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2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DAF1-8359-4A0F-91B3-03E77C67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E3D3-6B33-4CA0-B06B-A8BB05CAB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54" y="1996141"/>
            <a:ext cx="4975746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9C334-815D-47FD-A9B5-E871E2864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6141"/>
            <a:ext cx="5181600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975F2-7A90-4820-B90F-D28E31A3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2C3-E082-4760-93B2-E209268DD00C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CFAD5-8AF8-4610-8324-85AA062E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08CC8-C46E-4A10-8A83-7A251067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0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82B8-F9D9-4F53-A4A6-F12EB5F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90" y="457200"/>
            <a:ext cx="9986898" cy="12334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70CA-85E9-47C7-8564-FFA1AE34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90" y="1681163"/>
            <a:ext cx="46290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8D4B1-41B3-4BF5-9076-A16984A81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8490" y="2505075"/>
            <a:ext cx="46290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A38DC-A016-4CFD-AC19-F24A9E06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4816" y="1681163"/>
            <a:ext cx="50105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930FA-8C00-42AB-B2D1-FE4E4BDB3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4814" y="2505075"/>
            <a:ext cx="501057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B698E-FAE5-4F2C-AE0E-4FD281E8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50-F824-48B9-B984-CAEE265865E5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4BB6C-CAA4-4EA8-8EA1-65ADE056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B6A12-0532-47CA-B070-232141C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4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8FA1-831E-4AD6-B0D1-BA85E67A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94142-C469-4B0E-8C01-C64BA28F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3A0F-68E7-4D17-BB84-ED1BA4F6AC6B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FCE6-5C7E-438F-8D4A-21E15568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CFD88-63EA-427F-978C-B7844D1A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1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2A4F0-76A5-4852-982B-32B3B685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BC4F-EDA1-4BA2-BFF3-FE5B31CCB58B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0CFAE-4BEB-4272-A2E6-FDD9D6A0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B71B7-74B7-4CF1-8FE0-F4863CD7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4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32BE-C4E5-4F12-AB53-EBEF2B76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55" y="457200"/>
            <a:ext cx="3932237" cy="19214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7F57-4ABF-4BA4-A892-38857A02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130" y="987425"/>
            <a:ext cx="5707257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2E444-E5BD-443F-AB83-84D7CE0AB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8755" y="2799184"/>
            <a:ext cx="3932237" cy="30698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998A4-FD2F-4126-99C5-E2063AE0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694C-1394-4838-A564-7380835C2E77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457D3-F808-4DB2-9C9C-B185E71F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1BC9B-21D1-4D2D-B02E-C887A02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8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3EC2-2D8C-4E8D-8CC7-96764801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66" y="68113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6AF89-5FBD-43DD-958D-A5C608AE2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4742" y="858417"/>
            <a:ext cx="5520645" cy="50026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0A545-2CE6-48C4-A725-EF68A3F1B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8966" y="228133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466B2-6FE6-4352-BBF9-84BCD946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4B19-1A00-4EDB-8425-E1827A377364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991BC-29A5-4182-BD83-9D99D288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1C78F-6633-4604-8832-8E9D2DC7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6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</a:extLst>
          </p:cNvPr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</a:extLst>
          </p:cNvPr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666"/>
            <a:ext cx="9810376" cy="16594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810376" cy="3857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E0AA-D5B3-4BCF-BA69-209D9B335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0111" y="6409170"/>
            <a:ext cx="370239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bg1"/>
                </a:solidFill>
              </a:defRPr>
            </a:lvl1pPr>
          </a:lstStyle>
          <a:p>
            <a:fld id="{10076A27-8146-4F75-9851-A83577C6FD8A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A637-D86F-4FA1-985D-2D824565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1" y="1912217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2FA4D-A931-46BA-B767-29A6FD5A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865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6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9" r:id="rId6"/>
    <p:sldLayoutId id="2147483834" r:id="rId7"/>
    <p:sldLayoutId id="2147483835" r:id="rId8"/>
    <p:sldLayoutId id="2147483836" r:id="rId9"/>
    <p:sldLayoutId id="2147483838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tiff"/><Relationship Id="rId3" Type="http://schemas.openxmlformats.org/officeDocument/2006/relationships/image" Target="../media/image31.tiff"/><Relationship Id="rId7" Type="http://schemas.openxmlformats.org/officeDocument/2006/relationships/image" Target="../media/image35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tiff"/><Relationship Id="rId5" Type="http://schemas.openxmlformats.org/officeDocument/2006/relationships/image" Target="../media/image33.tiff"/><Relationship Id="rId10" Type="http://schemas.openxmlformats.org/officeDocument/2006/relationships/image" Target="../media/image38.tiff"/><Relationship Id="rId4" Type="http://schemas.openxmlformats.org/officeDocument/2006/relationships/image" Target="../media/image32.tiff"/><Relationship Id="rId9" Type="http://schemas.openxmlformats.org/officeDocument/2006/relationships/image" Target="../media/image37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iff"/><Relationship Id="rId3" Type="http://schemas.openxmlformats.org/officeDocument/2006/relationships/image" Target="../media/image9.tiff"/><Relationship Id="rId7" Type="http://schemas.openxmlformats.org/officeDocument/2006/relationships/image" Target="../media/image13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iff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iff"/><Relationship Id="rId3" Type="http://schemas.openxmlformats.org/officeDocument/2006/relationships/image" Target="../media/image15.tiff"/><Relationship Id="rId7" Type="http://schemas.openxmlformats.org/officeDocument/2006/relationships/image" Target="../media/image19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tiff"/><Relationship Id="rId5" Type="http://schemas.openxmlformats.org/officeDocument/2006/relationships/image" Target="../media/image17.tiff"/><Relationship Id="rId10" Type="http://schemas.openxmlformats.org/officeDocument/2006/relationships/image" Target="../media/image22.jpeg"/><Relationship Id="rId4" Type="http://schemas.openxmlformats.org/officeDocument/2006/relationships/image" Target="../media/image16.tiff"/><Relationship Id="rId9" Type="http://schemas.openxmlformats.org/officeDocument/2006/relationships/image" Target="../media/image21.tif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tiff"/><Relationship Id="rId3" Type="http://schemas.openxmlformats.org/officeDocument/2006/relationships/image" Target="../media/image23.tiff"/><Relationship Id="rId7" Type="http://schemas.openxmlformats.org/officeDocument/2006/relationships/image" Target="../media/image27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tiff"/><Relationship Id="rId5" Type="http://schemas.openxmlformats.org/officeDocument/2006/relationships/image" Target="../media/image25.tiff"/><Relationship Id="rId10" Type="http://schemas.openxmlformats.org/officeDocument/2006/relationships/image" Target="../media/image30.jpeg"/><Relationship Id="rId4" Type="http://schemas.openxmlformats.org/officeDocument/2006/relationships/image" Target="../media/image24.tiff"/><Relationship Id="rId9" Type="http://schemas.openxmlformats.org/officeDocument/2006/relationships/image" Target="../media/image2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6" name="Rectangle 115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4">
                  <a:alpha val="61000"/>
                </a:schemeClr>
              </a:gs>
              <a:gs pos="100000">
                <a:schemeClr val="accent5">
                  <a:alpha val="89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5333145" y="0"/>
            <a:ext cx="6858855" cy="6857572"/>
          </a:xfrm>
          <a:prstGeom prst="rect">
            <a:avLst/>
          </a:prstGeom>
          <a:gradFill>
            <a:gsLst>
              <a:gs pos="8000">
                <a:schemeClr val="accent6">
                  <a:alpha val="11000"/>
                </a:schemeClr>
              </a:gs>
              <a:gs pos="100000">
                <a:schemeClr val="accent4">
                  <a:alpha val="70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7945" y="-1686055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225A280-2775-0C4A-A059-69C41FA19961}"/>
              </a:ext>
            </a:extLst>
          </p:cNvPr>
          <p:cNvSpPr txBox="1">
            <a:spLocks/>
          </p:cNvSpPr>
          <p:nvPr/>
        </p:nvSpPr>
        <p:spPr>
          <a:xfrm>
            <a:off x="955783" y="2653523"/>
            <a:ext cx="6748299" cy="353140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STYLING REALISATION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72E67F06-E526-EC46-BCF8-1026BE82A690}"/>
              </a:ext>
            </a:extLst>
          </p:cNvPr>
          <p:cNvSpPr txBox="1">
            <a:spLocks/>
          </p:cNvSpPr>
          <p:nvPr/>
        </p:nvSpPr>
        <p:spPr>
          <a:xfrm>
            <a:off x="955784" y="855993"/>
            <a:ext cx="2937753" cy="160022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200" b="1" cap="all" spc="600" dirty="0">
                <a:solidFill>
                  <a:schemeClr val="bg1"/>
                </a:solidFill>
              </a:rPr>
              <a:t>CHAPTER 7</a:t>
            </a:r>
          </a:p>
        </p:txBody>
      </p:sp>
    </p:spTree>
    <p:extLst>
      <p:ext uri="{BB962C8B-B14F-4D97-AF65-F5344CB8AC3E}">
        <p14:creationId xmlns:p14="http://schemas.microsoft.com/office/powerpoint/2010/main" val="207051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91D8488-DF87-1446-9F3F-FB13D5AE3EC3}"/>
              </a:ext>
            </a:extLst>
          </p:cNvPr>
          <p:cNvSpPr/>
          <p:nvPr/>
        </p:nvSpPr>
        <p:spPr>
          <a:xfrm>
            <a:off x="9542484" y="6458241"/>
            <a:ext cx="198323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800" i="1" dirty="0">
                <a:solidFill>
                  <a:schemeClr val="bg1"/>
                </a:solidFill>
              </a:rPr>
              <a:t>Royalty-free photo sourced from </a:t>
            </a:r>
            <a:r>
              <a:rPr lang="en-US" sz="800" i="1" dirty="0" err="1" smtClean="0">
                <a:solidFill>
                  <a:schemeClr val="bg1"/>
                </a:solidFill>
              </a:rPr>
              <a:t>Pexels</a:t>
            </a:r>
            <a:r>
              <a:rPr lang="en-US" sz="800" i="1" dirty="0" smtClean="0">
                <a:solidFill>
                  <a:schemeClr val="bg1"/>
                </a:solidFill>
              </a:rPr>
              <a:t>.</a:t>
            </a:r>
            <a:endParaRPr lang="en-US" sz="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82AA5C-0E13-D547-ABD3-452A6C518D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11" y="3109924"/>
            <a:ext cx="2844549" cy="313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E3366C-DE9C-804D-A23A-67A94E7E7D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836" y="0"/>
            <a:ext cx="2947450" cy="4102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F5FDA76-150B-774B-A29A-5C2F4D78A0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5217" y="3307785"/>
            <a:ext cx="2349119" cy="299111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79F4B71-C25C-3D47-AA05-AC2EBB1BF01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4905" y="3642749"/>
            <a:ext cx="2550016" cy="258867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CA8A33D-34B7-B74E-B059-80AA0D901BD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5217" y="112016"/>
            <a:ext cx="2284960" cy="318376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0B9354A-A3FB-7649-A1E6-E88C618B396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90873" y="3319792"/>
            <a:ext cx="2349119" cy="299111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DB9F66A-6BDA-A543-9FC5-A92CF585114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1659" y="36150"/>
            <a:ext cx="2644084" cy="40301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F3D2B2F-A18B-3E40-8DA4-BEC1BCC23871}"/>
              </a:ext>
            </a:extLst>
          </p:cNvPr>
          <p:cNvSpPr/>
          <p:nvPr/>
        </p:nvSpPr>
        <p:spPr>
          <a:xfrm>
            <a:off x="5838931" y="3173153"/>
            <a:ext cx="1883040" cy="31388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Belts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Socks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smtClean="0"/>
              <a:t>Scarves</a:t>
            </a:r>
            <a:endParaRPr lang="en-US" sz="1600" dirty="0"/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Glasses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Sunglasses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Watches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Bracelets 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Rings/ earrings 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0FA6694-0279-D34B-9B39-59617A4DA657}"/>
              </a:ext>
            </a:extLst>
          </p:cNvPr>
          <p:cNvSpPr txBox="1">
            <a:spLocks/>
          </p:cNvSpPr>
          <p:nvPr/>
        </p:nvSpPr>
        <p:spPr>
          <a:xfrm>
            <a:off x="5002273" y="1900009"/>
            <a:ext cx="8529644" cy="174274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chemeClr val="bg1"/>
                </a:solidFill>
                <a:highlight>
                  <a:srgbClr val="000000"/>
                </a:highlight>
              </a:rPr>
              <a:t>OTHER </a:t>
            </a:r>
            <a:endParaRPr lang="en-US" dirty="0">
              <a:solidFill>
                <a:schemeClr val="bg1"/>
              </a:solidFill>
              <a:highlight>
                <a:srgbClr val="000000"/>
              </a:highlight>
            </a:endParaRPr>
          </a:p>
          <a:p>
            <a:r>
              <a:rPr lang="en-US" dirty="0">
                <a:solidFill>
                  <a:schemeClr val="bg1"/>
                </a:solidFill>
                <a:highlight>
                  <a:srgbClr val="000000"/>
                </a:highlight>
              </a:rPr>
              <a:t>ACCESSORIES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7E830F5-6058-6D40-B013-38258FC7117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0177" y="112016"/>
            <a:ext cx="2232732" cy="318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89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1" name="Rectangle 65">
            <a:extLst>
              <a:ext uri="{FF2B5EF4-FFF2-40B4-BE49-F238E27FC236}">
                <a16:creationId xmlns:a16="http://schemas.microsoft.com/office/drawing/2014/main" id="{BCFF1867-CA5E-416C-80CB-68BE95CE2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225A280-2775-0C4A-A059-69C41FA19961}"/>
              </a:ext>
            </a:extLst>
          </p:cNvPr>
          <p:cNvSpPr txBox="1">
            <a:spLocks/>
          </p:cNvSpPr>
          <p:nvPr/>
        </p:nvSpPr>
        <p:spPr>
          <a:xfrm>
            <a:off x="1371600" y="1028701"/>
            <a:ext cx="4372550" cy="251843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/>
              <a:t>CONCEPT OF TOTAL LOOK</a:t>
            </a:r>
          </a:p>
        </p:txBody>
      </p:sp>
      <p:sp>
        <p:nvSpPr>
          <p:cNvPr id="102" name="Rectangle 67">
            <a:extLst>
              <a:ext uri="{FF2B5EF4-FFF2-40B4-BE49-F238E27FC236}">
                <a16:creationId xmlns:a16="http://schemas.microsoft.com/office/drawing/2014/main" id="{5EA2F639-83D8-42FB-805A-0AFD485B9E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4022220"/>
            <a:ext cx="12192002" cy="28387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9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69">
            <a:extLst>
              <a:ext uri="{FF2B5EF4-FFF2-40B4-BE49-F238E27FC236}">
                <a16:creationId xmlns:a16="http://schemas.microsoft.com/office/drawing/2014/main" id="{D8DB4E8D-D68B-4463-A009-8FAB6A1155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038600" y="4022219"/>
            <a:ext cx="8153400" cy="283873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4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Rectangle 71">
            <a:extLst>
              <a:ext uri="{FF2B5EF4-FFF2-40B4-BE49-F238E27FC236}">
                <a16:creationId xmlns:a16="http://schemas.microsoft.com/office/drawing/2014/main" id="{5C519481-97EE-45EB-B83B-AE5C46F3DB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16759"/>
            <a:ext cx="8441142" cy="2389939"/>
          </a:xfrm>
          <a:prstGeom prst="rect">
            <a:avLst/>
          </a:prstGeom>
          <a:gradFill>
            <a:gsLst>
              <a:gs pos="0">
                <a:schemeClr val="accent6">
                  <a:alpha val="43000"/>
                </a:schemeClr>
              </a:gs>
              <a:gs pos="72000">
                <a:schemeClr val="accent5">
                  <a:alpha val="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53D8D2-42C8-6842-B62B-456E753E761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1467" y="177774"/>
            <a:ext cx="4250266" cy="636744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9FBE7B6-90D1-B543-91DC-AEFCEB58896C}"/>
              </a:ext>
            </a:extLst>
          </p:cNvPr>
          <p:cNvSpPr/>
          <p:nvPr/>
        </p:nvSpPr>
        <p:spPr>
          <a:xfrm>
            <a:off x="9663232" y="6550399"/>
            <a:ext cx="196079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800" i="1" dirty="0">
                <a:solidFill>
                  <a:schemeClr val="bg1"/>
                </a:solidFill>
              </a:rPr>
              <a:t>Royalty-free photo sourced from </a:t>
            </a:r>
            <a:r>
              <a:rPr lang="en-US" sz="800" i="1" dirty="0" err="1" smtClean="0">
                <a:solidFill>
                  <a:schemeClr val="bg1"/>
                </a:solidFill>
              </a:rPr>
              <a:t>Pexels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502386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141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6" name="Rectangle 145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225A280-2775-0C4A-A059-69C41FA19961}"/>
              </a:ext>
            </a:extLst>
          </p:cNvPr>
          <p:cNvSpPr txBox="1">
            <a:spLocks/>
          </p:cNvSpPr>
          <p:nvPr/>
        </p:nvSpPr>
        <p:spPr>
          <a:xfrm>
            <a:off x="1371602" y="457201"/>
            <a:ext cx="6743698" cy="155687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600" spc="700"/>
              <a:t>CONCEPT OF TOTAL LOOK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446139-F5C8-0949-A13D-7C9B3CCEEB0F}"/>
              </a:ext>
            </a:extLst>
          </p:cNvPr>
          <p:cNvSpPr/>
          <p:nvPr/>
        </p:nvSpPr>
        <p:spPr>
          <a:xfrm>
            <a:off x="1371601" y="2277036"/>
            <a:ext cx="6743700" cy="34611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8575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Total look is an outfit worn by someone who </a:t>
            </a:r>
            <a:r>
              <a:rPr lang="en-US" b="1" dirty="0" smtClean="0"/>
              <a:t>styles </a:t>
            </a:r>
            <a:r>
              <a:rPr lang="en-US" b="1" dirty="0"/>
              <a:t>him/ herself with “looking good” coordination and mix-and-match of clothing and accessories </a:t>
            </a:r>
            <a:r>
              <a:rPr lang="en-US" b="1" dirty="0" smtClean="0"/>
              <a:t>items.</a:t>
            </a:r>
            <a:endParaRPr lang="en-US" b="1" dirty="0"/>
          </a:p>
          <a:p>
            <a:pPr marL="28575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Outfit ideas are fun, full of variations and </a:t>
            </a:r>
            <a:r>
              <a:rPr lang="en-US" b="1" dirty="0" smtClean="0"/>
              <a:t>personalities.</a:t>
            </a:r>
            <a:endParaRPr lang="en-US" b="1" dirty="0"/>
          </a:p>
          <a:p>
            <a:pPr marL="28575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It is more than just applying a single </a:t>
            </a:r>
            <a:r>
              <a:rPr lang="en-US" b="1" dirty="0" err="1"/>
              <a:t>colour</a:t>
            </a:r>
            <a:r>
              <a:rPr lang="en-US" b="1" dirty="0"/>
              <a:t> or pattern to an outfit, but a creation of look to mix and </a:t>
            </a:r>
            <a:r>
              <a:rPr lang="en-US" b="1" dirty="0" smtClean="0"/>
              <a:t>match </a:t>
            </a:r>
            <a:r>
              <a:rPr lang="en-US" b="1" dirty="0"/>
              <a:t>styles, items, </a:t>
            </a:r>
            <a:r>
              <a:rPr lang="en-US" b="1" dirty="0" err="1"/>
              <a:t>colour</a:t>
            </a:r>
            <a:r>
              <a:rPr lang="en-US" b="1" dirty="0"/>
              <a:t> and </a:t>
            </a:r>
            <a:r>
              <a:rPr lang="en-US" b="1" dirty="0" smtClean="0"/>
              <a:t>brands.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A37CFC-F3D1-B543-9AD8-EC83540A95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8878294" y="516835"/>
            <a:ext cx="2592126" cy="2592126"/>
          </a:xfrm>
          <a:custGeom>
            <a:avLst/>
            <a:gdLst/>
            <a:ahLst/>
            <a:cxnLst/>
            <a:rect l="l" t="t" r="r" b="b"/>
            <a:pathLst>
              <a:path w="2592126" h="2592126">
                <a:moveTo>
                  <a:pt x="1296063" y="0"/>
                </a:moveTo>
                <a:cubicBezTo>
                  <a:pt x="2011859" y="0"/>
                  <a:pt x="2592126" y="580267"/>
                  <a:pt x="2592126" y="1296063"/>
                </a:cubicBezTo>
                <a:cubicBezTo>
                  <a:pt x="2592126" y="2011859"/>
                  <a:pt x="2011859" y="2592126"/>
                  <a:pt x="1296063" y="2592126"/>
                </a:cubicBezTo>
                <a:cubicBezTo>
                  <a:pt x="580267" y="2592126"/>
                  <a:pt x="0" y="2011859"/>
                  <a:pt x="0" y="1296063"/>
                </a:cubicBezTo>
                <a:cubicBezTo>
                  <a:pt x="0" y="580267"/>
                  <a:pt x="580267" y="0"/>
                  <a:pt x="1296063" y="0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B2CE38-4F02-1C44-A06E-1C5DD19056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8878294" y="3376365"/>
            <a:ext cx="2592126" cy="2592126"/>
          </a:xfrm>
          <a:custGeom>
            <a:avLst/>
            <a:gdLst/>
            <a:ahLst/>
            <a:cxnLst/>
            <a:rect l="l" t="t" r="r" b="b"/>
            <a:pathLst>
              <a:path w="2592126" h="2592126">
                <a:moveTo>
                  <a:pt x="1296063" y="0"/>
                </a:moveTo>
                <a:cubicBezTo>
                  <a:pt x="2011859" y="0"/>
                  <a:pt x="2592126" y="580267"/>
                  <a:pt x="2592126" y="1296063"/>
                </a:cubicBezTo>
                <a:cubicBezTo>
                  <a:pt x="2592126" y="2011859"/>
                  <a:pt x="2011859" y="2592126"/>
                  <a:pt x="1296063" y="2592126"/>
                </a:cubicBezTo>
                <a:cubicBezTo>
                  <a:pt x="580267" y="2592126"/>
                  <a:pt x="0" y="2011859"/>
                  <a:pt x="0" y="1296063"/>
                </a:cubicBezTo>
                <a:cubicBezTo>
                  <a:pt x="0" y="580267"/>
                  <a:pt x="580267" y="0"/>
                  <a:pt x="1296063" y="0"/>
                </a:cubicBezTo>
                <a:close/>
              </a:path>
            </a:pathLst>
          </a:custGeom>
        </p:spPr>
      </p:pic>
      <p:sp>
        <p:nvSpPr>
          <p:cNvPr id="148" name="Rectangle 147">
            <a:extLst>
              <a:ext uri="{FF2B5EF4-FFF2-40B4-BE49-F238E27FC236}">
                <a16:creationId xmlns:a16="http://schemas.microsoft.com/office/drawing/2014/main" id="{693CD2E6-B09F-43E9-9259-B606BD9C2A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B5367AB5-418C-4245-B83E-713F45B258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FBE7B6-90D1-B543-91DC-AEFCEB58896C}"/>
              </a:ext>
            </a:extLst>
          </p:cNvPr>
          <p:cNvSpPr/>
          <p:nvPr/>
        </p:nvSpPr>
        <p:spPr>
          <a:xfrm>
            <a:off x="9663232" y="6550399"/>
            <a:ext cx="196079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800" i="1" dirty="0">
                <a:solidFill>
                  <a:schemeClr val="bg1"/>
                </a:solidFill>
              </a:rPr>
              <a:t>Royalty-free photo sourced from </a:t>
            </a:r>
            <a:r>
              <a:rPr lang="en-US" sz="800" i="1" dirty="0" err="1" smtClean="0">
                <a:solidFill>
                  <a:schemeClr val="bg1"/>
                </a:solidFill>
              </a:rPr>
              <a:t>Pexels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9262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2">
            <a:extLst>
              <a:ext uri="{FF2B5EF4-FFF2-40B4-BE49-F238E27FC236}">
                <a16:creationId xmlns:a16="http://schemas.microsoft.com/office/drawing/2014/main" id="{E3ED0773-1C27-498C-A9DA-A9D91F3FE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0FA6694-0279-D34B-9B39-59617A4DA657}"/>
              </a:ext>
            </a:extLst>
          </p:cNvPr>
          <p:cNvSpPr txBox="1">
            <a:spLocks/>
          </p:cNvSpPr>
          <p:nvPr/>
        </p:nvSpPr>
        <p:spPr>
          <a:xfrm>
            <a:off x="972918" y="4945131"/>
            <a:ext cx="8323481" cy="149175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WHAT is MIX &amp; MATCH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A3CDE7-DA6E-3345-AC48-8158D7C2CD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0"/>
            <a:ext cx="3949540" cy="48197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5A82E1-6EDE-7245-B191-3DF4974F12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7140" y="-2"/>
            <a:ext cx="3949540" cy="48197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2FFA6E1-E72F-9143-946C-90AF6B5FDB7F}"/>
              </a:ext>
            </a:extLst>
          </p:cNvPr>
          <p:cNvSpPr/>
          <p:nvPr/>
        </p:nvSpPr>
        <p:spPr>
          <a:xfrm>
            <a:off x="8082914" y="554568"/>
            <a:ext cx="3704590" cy="48197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Most </a:t>
            </a:r>
            <a:r>
              <a:rPr lang="en-US" b="1" dirty="0" smtClean="0"/>
              <a:t>people </a:t>
            </a:r>
            <a:r>
              <a:rPr lang="en-US" b="1" dirty="0"/>
              <a:t>can’t or won’t be </a:t>
            </a:r>
            <a:r>
              <a:rPr lang="en-US" b="1" dirty="0" err="1" smtClean="0"/>
              <a:t>categorised</a:t>
            </a:r>
            <a:r>
              <a:rPr lang="en-US" b="1" dirty="0" smtClean="0"/>
              <a:t> </a:t>
            </a:r>
            <a:r>
              <a:rPr lang="en-US" b="1" dirty="0"/>
              <a:t>themselves into a single iconic </a:t>
            </a:r>
            <a:r>
              <a:rPr lang="en-US" b="1" dirty="0" smtClean="0"/>
              <a:t>look</a:t>
            </a:r>
            <a:endParaRPr lang="en-US" b="1" dirty="0"/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Personal </a:t>
            </a:r>
            <a:r>
              <a:rPr lang="en-US" b="1" dirty="0"/>
              <a:t>style is fun and full of </a:t>
            </a:r>
            <a:r>
              <a:rPr lang="en-US" b="1" dirty="0" smtClean="0"/>
              <a:t>variations</a:t>
            </a:r>
            <a:endParaRPr lang="en-US" b="1" dirty="0"/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It is about being creative and mix up, e.g</a:t>
            </a:r>
            <a:r>
              <a:rPr lang="en-US" b="1" dirty="0"/>
              <a:t>. worker style mix with street </a:t>
            </a:r>
            <a:r>
              <a:rPr lang="en-US" b="1" dirty="0" smtClean="0"/>
              <a:t>style, </a:t>
            </a:r>
            <a:r>
              <a:rPr lang="en-US" b="1" dirty="0"/>
              <a:t>American </a:t>
            </a:r>
            <a:r>
              <a:rPr lang="en-US" b="1" dirty="0" smtClean="0"/>
              <a:t>classic </a:t>
            </a:r>
            <a:r>
              <a:rPr lang="en-US" b="1" dirty="0"/>
              <a:t>mix with sports style, rock and roll mix with feminine style</a:t>
            </a:r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83202249-E050-4013-A49A-561AF49797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0800"/>
            <a:ext cx="12191999" cy="4571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6">
            <a:extLst>
              <a:ext uri="{FF2B5EF4-FFF2-40B4-BE49-F238E27FC236}">
                <a16:creationId xmlns:a16="http://schemas.microsoft.com/office/drawing/2014/main" id="{50D11575-4783-4AEB-B908-9FC0AA7C14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0799"/>
            <a:ext cx="4076696" cy="4572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99000">
                <a:schemeClr val="accent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E24280-49E3-7A4E-B571-5253BDE8D954}"/>
              </a:ext>
            </a:extLst>
          </p:cNvPr>
          <p:cNvSpPr/>
          <p:nvPr/>
        </p:nvSpPr>
        <p:spPr>
          <a:xfrm>
            <a:off x="9542484" y="6458241"/>
            <a:ext cx="198323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800" i="1" dirty="0">
                <a:solidFill>
                  <a:schemeClr val="bg1"/>
                </a:solidFill>
              </a:rPr>
              <a:t>Royalty-free photo sourced from </a:t>
            </a:r>
            <a:r>
              <a:rPr lang="en-US" sz="800" i="1" dirty="0" err="1" smtClean="0">
                <a:solidFill>
                  <a:schemeClr val="bg1"/>
                </a:solidFill>
              </a:rPr>
              <a:t>Pexels</a:t>
            </a:r>
            <a:r>
              <a:rPr lang="en-US" sz="800" i="1" dirty="0" smtClean="0">
                <a:solidFill>
                  <a:schemeClr val="bg1"/>
                </a:solidFill>
              </a:rPr>
              <a:t>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55703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20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40AA50-592D-2749-A5FA-7A2BD4AF5A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12191980" cy="6857571"/>
          </a:xfrm>
          <a:prstGeom prst="rect">
            <a:avLst/>
          </a:prstGeom>
        </p:spPr>
      </p:pic>
      <p:sp>
        <p:nvSpPr>
          <p:cNvPr id="60" name="Rectangle 22">
            <a:extLst>
              <a:ext uri="{FF2B5EF4-FFF2-40B4-BE49-F238E27FC236}">
                <a16:creationId xmlns:a16="http://schemas.microsoft.com/office/drawing/2014/main" id="{019FDB4D-987D-4C87-A179-9D4616AB24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9931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225A280-2775-0C4A-A059-69C41FA19961}"/>
              </a:ext>
            </a:extLst>
          </p:cNvPr>
          <p:cNvSpPr txBox="1">
            <a:spLocks/>
          </p:cNvSpPr>
          <p:nvPr/>
        </p:nvSpPr>
        <p:spPr>
          <a:xfrm>
            <a:off x="704234" y="1376244"/>
            <a:ext cx="8952932" cy="304321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Fashion accessories and </a:t>
            </a:r>
            <a:r>
              <a:rPr lang="en-US" dirty="0" smtClean="0">
                <a:solidFill>
                  <a:schemeClr val="bg1"/>
                </a:solidFill>
              </a:rPr>
              <a:t>their </a:t>
            </a:r>
            <a:r>
              <a:rPr lang="en-US" dirty="0">
                <a:solidFill>
                  <a:schemeClr val="bg1"/>
                </a:solidFill>
              </a:rPr>
              <a:t>effects on the total look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FBE7B6-90D1-B543-91DC-AEFCEB58896C}"/>
              </a:ext>
            </a:extLst>
          </p:cNvPr>
          <p:cNvSpPr/>
          <p:nvPr/>
        </p:nvSpPr>
        <p:spPr>
          <a:xfrm>
            <a:off x="10034028" y="6560437"/>
            <a:ext cx="196079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800" i="1" dirty="0">
                <a:solidFill>
                  <a:schemeClr val="bg1"/>
                </a:solidFill>
              </a:rPr>
              <a:t>Royalty-free photo sourced from </a:t>
            </a:r>
            <a:r>
              <a:rPr lang="en-US" sz="800" i="1" dirty="0" err="1" smtClean="0">
                <a:solidFill>
                  <a:schemeClr val="bg1"/>
                </a:solidFill>
              </a:rPr>
              <a:t>Pexels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25185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A6D22B2C-AD4A-4EBE-9AA9-F14DB80769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37B5B2B-A6D5-8143-838B-0234E5271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8" y="503944"/>
            <a:ext cx="5029198" cy="1574117"/>
          </a:xfrm>
        </p:spPr>
        <p:txBody>
          <a:bodyPr vert="horz" lIns="0" tIns="0" rIns="0" bIns="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THE IMPORTANCE OF ACCESSORIES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B913F0-FE5A-0344-A83D-FDE7521354C2}"/>
              </a:ext>
            </a:extLst>
          </p:cNvPr>
          <p:cNvSpPr/>
          <p:nvPr/>
        </p:nvSpPr>
        <p:spPr>
          <a:xfrm>
            <a:off x="505968" y="2582004"/>
            <a:ext cx="5199888" cy="334701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8575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Always a delicate </a:t>
            </a:r>
            <a:r>
              <a:rPr lang="en-US" sz="1600" b="1" dirty="0" smtClean="0"/>
              <a:t>balance of good </a:t>
            </a:r>
            <a:r>
              <a:rPr lang="en-US" sz="1600" b="1" dirty="0"/>
              <a:t>and bad taste; stylish or not stylish</a:t>
            </a:r>
          </a:p>
          <a:p>
            <a:pPr marL="28575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Critical accessories such as </a:t>
            </a:r>
            <a:r>
              <a:rPr lang="en-US" sz="1600" b="1" dirty="0" smtClean="0"/>
              <a:t>bag </a:t>
            </a:r>
            <a:r>
              <a:rPr lang="en-US" sz="1600" b="1" dirty="0"/>
              <a:t>and footwear might enhance or ruin the total look </a:t>
            </a:r>
          </a:p>
          <a:p>
            <a:pPr marL="28575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Accessories include: </a:t>
            </a:r>
            <a:r>
              <a:rPr lang="en-US" sz="1600" b="1" dirty="0" smtClean="0"/>
              <a:t>bag, </a:t>
            </a:r>
            <a:r>
              <a:rPr lang="en-US" sz="1600" b="1" dirty="0"/>
              <a:t>footwear, </a:t>
            </a:r>
            <a:r>
              <a:rPr lang="en-US" sz="1600" b="1" dirty="0" smtClean="0"/>
              <a:t>scarf, belt, </a:t>
            </a:r>
            <a:r>
              <a:rPr lang="en-US" sz="1600" b="1" dirty="0"/>
              <a:t>glasses, headwear, socks</a:t>
            </a:r>
          </a:p>
          <a:p>
            <a:pPr marL="28575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Could be classified into 2 types, namely: basics (essential</a:t>
            </a:r>
            <a:r>
              <a:rPr lang="en-US" sz="1600" b="1" dirty="0" smtClean="0"/>
              <a:t>) and trendy </a:t>
            </a:r>
            <a:r>
              <a:rPr lang="en-US" sz="1600" b="1" dirty="0"/>
              <a:t>(non-essential)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1028" name="Picture 4" descr="Shallow Focus Photography of Woman in Blue Clothes Holding Red Leather 2-way Handbag">
            <a:extLst>
              <a:ext uri="{FF2B5EF4-FFF2-40B4-BE49-F238E27FC236}">
                <a16:creationId xmlns:a16="http://schemas.microsoft.com/office/drawing/2014/main" id="{367678D0-1684-D044-AECA-B1A718B0E6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6086652" y="1028699"/>
            <a:ext cx="3052906" cy="465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F9C494-ED06-9D4A-A4A0-F14DDD2C08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9139094" y="1028700"/>
            <a:ext cx="3052906" cy="4656483"/>
          </a:xfrm>
          <a:prstGeom prst="rect">
            <a:avLst/>
          </a:prstGeom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D1AC2D08-6425-4D6F-A8B1-FD07CB17DC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6400800"/>
            <a:ext cx="12191999" cy="4571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6">
                  <a:lumMod val="75000"/>
                  <a:alpha val="9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D280848-1E61-4C01-BED9-37E50D49F1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6400798"/>
            <a:ext cx="4038603" cy="448831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99000">
                <a:schemeClr val="accent2">
                  <a:alpha val="71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29F51C-89C2-A949-86F9-BDDC8899E93E}"/>
              </a:ext>
            </a:extLst>
          </p:cNvPr>
          <p:cNvSpPr/>
          <p:nvPr/>
        </p:nvSpPr>
        <p:spPr>
          <a:xfrm>
            <a:off x="12264454" y="2631559"/>
            <a:ext cx="906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pc="750" dirty="0"/>
              <a:t>THE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3530577-B9A8-A345-B279-235516B796FA}"/>
              </a:ext>
            </a:extLst>
          </p:cNvPr>
          <p:cNvSpPr/>
          <p:nvPr/>
        </p:nvSpPr>
        <p:spPr>
          <a:xfrm>
            <a:off x="9542484" y="6458241"/>
            <a:ext cx="196079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800" i="1" dirty="0">
                <a:solidFill>
                  <a:schemeClr val="bg1"/>
                </a:solidFill>
              </a:rPr>
              <a:t>Royalty-free photo sourced from </a:t>
            </a:r>
            <a:r>
              <a:rPr lang="en-US" sz="800" i="1" dirty="0" err="1" smtClean="0">
                <a:solidFill>
                  <a:schemeClr val="bg1"/>
                </a:solidFill>
              </a:rPr>
              <a:t>Pexels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122773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F3D2B2F-A18B-3E40-8DA4-BEC1BCC23871}"/>
              </a:ext>
            </a:extLst>
          </p:cNvPr>
          <p:cNvSpPr/>
          <p:nvPr/>
        </p:nvSpPr>
        <p:spPr>
          <a:xfrm>
            <a:off x="324553" y="2430764"/>
            <a:ext cx="3165427" cy="38609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Different </a:t>
            </a:r>
            <a:r>
              <a:rPr lang="en-US" sz="1600" dirty="0" smtClean="0"/>
              <a:t>kinds </a:t>
            </a:r>
            <a:r>
              <a:rPr lang="en-US" sz="1600" dirty="0"/>
              <a:t>of bags for females and males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Formal or casual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 smtClean="0"/>
              <a:t>Hangbag</a:t>
            </a:r>
            <a:r>
              <a:rPr lang="en-US" sz="1600" dirty="0" smtClean="0"/>
              <a:t>, </a:t>
            </a:r>
            <a:r>
              <a:rPr lang="en-US" sz="1600" dirty="0"/>
              <a:t>tote, backpack, briefcase, shoulder bag, clutches </a:t>
            </a:r>
            <a:r>
              <a:rPr lang="en-US" sz="1600" dirty="0" smtClean="0"/>
              <a:t>etc.</a:t>
            </a:r>
            <a:endParaRPr lang="en-US" sz="1600" dirty="0"/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Essential handbags are bags that are necessary to carry all essential items daily, it could match with your daily outfit easily and </a:t>
            </a:r>
            <a:r>
              <a:rPr lang="en-US" sz="1600" dirty="0" smtClean="0"/>
              <a:t>add </a:t>
            </a:r>
            <a:r>
              <a:rPr lang="en-US" sz="1600" dirty="0"/>
              <a:t>a finishing touch to your daily look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1D8488-DF87-1446-9F3F-FB13D5AE3EC3}"/>
              </a:ext>
            </a:extLst>
          </p:cNvPr>
          <p:cNvSpPr/>
          <p:nvPr/>
        </p:nvSpPr>
        <p:spPr>
          <a:xfrm>
            <a:off x="9542484" y="6458241"/>
            <a:ext cx="198323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800" i="1" dirty="0">
                <a:solidFill>
                  <a:schemeClr val="bg1"/>
                </a:solidFill>
              </a:rPr>
              <a:t>Royalty-free photo sourced from </a:t>
            </a:r>
            <a:r>
              <a:rPr lang="en-US" sz="800" i="1" dirty="0" err="1" smtClean="0">
                <a:solidFill>
                  <a:schemeClr val="bg1"/>
                </a:solidFill>
              </a:rPr>
              <a:t>Pexels</a:t>
            </a:r>
            <a:r>
              <a:rPr lang="en-US" sz="800" i="1" dirty="0" smtClean="0">
                <a:solidFill>
                  <a:schemeClr val="bg1"/>
                </a:solidFill>
              </a:rPr>
              <a:t>.</a:t>
            </a:r>
            <a:endParaRPr lang="en-US" sz="80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0FA6694-0279-D34B-9B39-59617A4DA657}"/>
              </a:ext>
            </a:extLst>
          </p:cNvPr>
          <p:cNvSpPr txBox="1">
            <a:spLocks/>
          </p:cNvSpPr>
          <p:nvPr/>
        </p:nvSpPr>
        <p:spPr>
          <a:xfrm>
            <a:off x="574362" y="1616566"/>
            <a:ext cx="8529644" cy="174274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highlight>
                  <a:srgbClr val="000000"/>
                </a:highlight>
              </a:rPr>
              <a:t>BAGS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6DDE35-A3B0-C64C-92E6-2407769D3A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41963" y="-22818"/>
            <a:ext cx="2887773" cy="34191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542B37-C0D0-F843-9449-EC857AFA1C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09157" y="3392423"/>
            <a:ext cx="2512281" cy="29902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0722B5-B415-614B-819A-1A556CD604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1502" y="3399339"/>
            <a:ext cx="2934153" cy="29833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5F857C-AFA3-1440-A41E-D9CD60569F1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5655" y="3392423"/>
            <a:ext cx="2973502" cy="29902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BA7F33E-10F4-8744-A264-867EE774AE3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5473" y="-153286"/>
            <a:ext cx="2934153" cy="35397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E0C27E9-A468-3048-A1A7-1E7526FF2A5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99"/>
          <a:stretch/>
        </p:blipFill>
        <p:spPr>
          <a:xfrm>
            <a:off x="6664751" y="-69707"/>
            <a:ext cx="3064959" cy="345612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40AC7C7-C9F9-FE41-908D-83EA2C607C25}"/>
              </a:ext>
            </a:extLst>
          </p:cNvPr>
          <p:cNvSpPr/>
          <p:nvPr/>
        </p:nvSpPr>
        <p:spPr>
          <a:xfrm>
            <a:off x="4699184" y="2842404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highlight>
                  <a:srgbClr val="FFFFFF"/>
                </a:highlight>
              </a:rPr>
              <a:t>Briefcase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36A8C8-C9A3-FB4E-A976-D31C4BD18C22}"/>
              </a:ext>
            </a:extLst>
          </p:cNvPr>
          <p:cNvSpPr/>
          <p:nvPr/>
        </p:nvSpPr>
        <p:spPr>
          <a:xfrm>
            <a:off x="7873070" y="2842404"/>
            <a:ext cx="636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highlight>
                  <a:srgbClr val="FFFFFF"/>
                </a:highlight>
              </a:rPr>
              <a:t>Tote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1CB5D7A-8FC9-4843-8AF9-40C5A52E95F1}"/>
              </a:ext>
            </a:extLst>
          </p:cNvPr>
          <p:cNvSpPr/>
          <p:nvPr/>
        </p:nvSpPr>
        <p:spPr>
          <a:xfrm>
            <a:off x="10561633" y="2814981"/>
            <a:ext cx="859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highlight>
                  <a:srgbClr val="FFFFFF"/>
                </a:highlight>
              </a:rPr>
              <a:t>Clutch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3E45E6-824E-4144-A3AE-83B601DC0ED5}"/>
              </a:ext>
            </a:extLst>
          </p:cNvPr>
          <p:cNvSpPr/>
          <p:nvPr/>
        </p:nvSpPr>
        <p:spPr>
          <a:xfrm>
            <a:off x="4714252" y="5920809"/>
            <a:ext cx="1163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 err="1">
                <a:highlight>
                  <a:srgbClr val="FFFFFF"/>
                </a:highlight>
              </a:rPr>
              <a:t>Waistbag</a:t>
            </a:r>
            <a:endParaRPr lang="en-US" b="1" dirty="0">
              <a:highlight>
                <a:srgbClr val="FFFFFF"/>
              </a:highligh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DD7DB1-EA1F-854E-ACE1-84D3ED130706}"/>
              </a:ext>
            </a:extLst>
          </p:cNvPr>
          <p:cNvSpPr/>
          <p:nvPr/>
        </p:nvSpPr>
        <p:spPr>
          <a:xfrm>
            <a:off x="7700894" y="5922387"/>
            <a:ext cx="1119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 smtClean="0">
                <a:highlight>
                  <a:srgbClr val="FFFFFF"/>
                </a:highlight>
              </a:rPr>
              <a:t>Handbag</a:t>
            </a:r>
            <a:endParaRPr lang="en-US" b="1" dirty="0">
              <a:highlight>
                <a:srgbClr val="FFFFFF"/>
              </a:highligh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F3612C-5D41-6D4F-9787-3DB1ED6EAE5E}"/>
              </a:ext>
            </a:extLst>
          </p:cNvPr>
          <p:cNvSpPr/>
          <p:nvPr/>
        </p:nvSpPr>
        <p:spPr>
          <a:xfrm>
            <a:off x="10455033" y="5922387"/>
            <a:ext cx="112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 smtClean="0">
                <a:highlight>
                  <a:srgbClr val="FFFFFF"/>
                </a:highlight>
              </a:rPr>
              <a:t>Backpack</a:t>
            </a:r>
            <a:endParaRPr lang="en-US" b="1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60061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F3D2B2F-A18B-3E40-8DA4-BEC1BCC23871}"/>
              </a:ext>
            </a:extLst>
          </p:cNvPr>
          <p:cNvSpPr/>
          <p:nvPr/>
        </p:nvSpPr>
        <p:spPr>
          <a:xfrm>
            <a:off x="3808695" y="2575243"/>
            <a:ext cx="11370218" cy="30693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Formal or casual, </a:t>
            </a:r>
            <a:r>
              <a:rPr lang="en-US" sz="1600" dirty="0" smtClean="0"/>
              <a:t>for different occasions </a:t>
            </a:r>
            <a:r>
              <a:rPr lang="en-US" sz="1600" dirty="0"/>
              <a:t>and </a:t>
            </a:r>
            <a:r>
              <a:rPr lang="en-US" sz="1600" dirty="0" smtClean="0"/>
              <a:t>purposes</a:t>
            </a:r>
            <a:endParaRPr lang="en-US" sz="1600" dirty="0"/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Formal shoes: men’s leather shoes, women’s high </a:t>
            </a:r>
            <a:r>
              <a:rPr lang="en-US" sz="1600" dirty="0" smtClean="0"/>
              <a:t>heels, </a:t>
            </a:r>
            <a:r>
              <a:rPr lang="en-US" sz="1600" dirty="0"/>
              <a:t>leather boots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Casual shoes: running shoes, canvas </a:t>
            </a:r>
            <a:r>
              <a:rPr lang="en-US" sz="1600" dirty="0" smtClean="0"/>
              <a:t>sneakers, </a:t>
            </a:r>
            <a:r>
              <a:rPr lang="en-US" sz="1600" dirty="0"/>
              <a:t>trainers, </a:t>
            </a:r>
            <a:r>
              <a:rPr lang="en-US" sz="1600" dirty="0" smtClean="0"/>
              <a:t>sandals </a:t>
            </a:r>
            <a:r>
              <a:rPr lang="en-US" sz="1600" dirty="0"/>
              <a:t>(</a:t>
            </a:r>
            <a:r>
              <a:rPr lang="en-US" sz="1600" dirty="0" err="1" smtClean="0"/>
              <a:t>flipflops</a:t>
            </a:r>
            <a:r>
              <a:rPr lang="en-US" sz="1600" dirty="0" smtClean="0"/>
              <a:t>), </a:t>
            </a:r>
            <a:r>
              <a:rPr lang="en-US" sz="1600" dirty="0"/>
              <a:t>outdoor boots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1D8488-DF87-1446-9F3F-FB13D5AE3EC3}"/>
              </a:ext>
            </a:extLst>
          </p:cNvPr>
          <p:cNvSpPr/>
          <p:nvPr/>
        </p:nvSpPr>
        <p:spPr>
          <a:xfrm>
            <a:off x="9542484" y="6458241"/>
            <a:ext cx="196079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800" i="1" dirty="0">
                <a:solidFill>
                  <a:schemeClr val="bg1"/>
                </a:solidFill>
              </a:rPr>
              <a:t>Royalty-free photo sourced </a:t>
            </a:r>
            <a:r>
              <a:rPr lang="en-US" sz="800" i="1" dirty="0" smtClean="0">
                <a:solidFill>
                  <a:schemeClr val="bg1"/>
                </a:solidFill>
              </a:rPr>
              <a:t>from </a:t>
            </a:r>
            <a:r>
              <a:rPr lang="en-US" sz="800" i="1" dirty="0" err="1" smtClean="0">
                <a:solidFill>
                  <a:schemeClr val="bg1"/>
                </a:solidFill>
              </a:rPr>
              <a:t>Pexels</a:t>
            </a:r>
            <a:endParaRPr lang="en-US" sz="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E8A2AE5-937F-8945-9A76-432E43C2F8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7203" y="3799251"/>
            <a:ext cx="2868379" cy="25908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682825-334F-A74E-B9C4-A2FA95ED84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182" y="3799251"/>
            <a:ext cx="2431884" cy="25908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FB63BE-DFEA-414A-BD50-8A94FC4617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1325" y="3799251"/>
            <a:ext cx="2620028" cy="2590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5A4654-92D5-504F-8AA1-F9B5EE68C69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259" y="3786669"/>
            <a:ext cx="2388372" cy="26034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A08122-6AD9-F543-B2E9-9D926C0506E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119" y="-9779"/>
            <a:ext cx="2594445" cy="25968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DCF8857-E003-C146-96B1-90AFB86EA3D1}"/>
              </a:ext>
            </a:extLst>
          </p:cNvPr>
          <p:cNvPicPr>
            <a:picLocks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5564" y="-28981"/>
            <a:ext cx="2820040" cy="259688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75C5EF4-5921-234F-80BC-0D69E209D5B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6721" y="-38109"/>
            <a:ext cx="2705071" cy="2615141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F0FA6694-0279-D34B-9B39-59617A4DA657}"/>
              </a:ext>
            </a:extLst>
          </p:cNvPr>
          <p:cNvSpPr txBox="1">
            <a:spLocks/>
          </p:cNvSpPr>
          <p:nvPr/>
        </p:nvSpPr>
        <p:spPr>
          <a:xfrm>
            <a:off x="271119" y="2586160"/>
            <a:ext cx="4011899" cy="289995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highlight>
                  <a:srgbClr val="000000"/>
                </a:highlight>
              </a:rPr>
              <a:t>FOOTWEAR</a:t>
            </a:r>
          </a:p>
        </p:txBody>
      </p:sp>
      <p:pic>
        <p:nvPicPr>
          <p:cNvPr id="14" name="Picture 2" descr="Red and Brown Peep Toe Heeled Sandals">
            <a:extLst>
              <a:ext uri="{FF2B5EF4-FFF2-40B4-BE49-F238E27FC236}">
                <a16:creationId xmlns:a16="http://schemas.microsoft.com/office/drawing/2014/main" id="{EF60CED6-3142-BE40-8BFB-6B3ECDC1BD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13113" y="-28981"/>
            <a:ext cx="2861460" cy="261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9020199-F4F4-334F-83B3-E23DE84DF363}"/>
              </a:ext>
            </a:extLst>
          </p:cNvPr>
          <p:cNvSpPr/>
          <p:nvPr/>
        </p:nvSpPr>
        <p:spPr>
          <a:xfrm>
            <a:off x="741644" y="1103524"/>
            <a:ext cx="1721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highlight>
                  <a:srgbClr val="FFFFFF"/>
                </a:highlight>
              </a:rPr>
              <a:t>Running shoes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06A7BC-0678-004C-99EB-177838B91547}"/>
              </a:ext>
            </a:extLst>
          </p:cNvPr>
          <p:cNvSpPr/>
          <p:nvPr/>
        </p:nvSpPr>
        <p:spPr>
          <a:xfrm>
            <a:off x="3536659" y="1122520"/>
            <a:ext cx="1492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highlight>
                  <a:srgbClr val="FFFFFF"/>
                </a:highlight>
              </a:rPr>
              <a:t>Derby shoes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80C8727-56FD-B84F-8C5B-6F84EF1BBAD2}"/>
              </a:ext>
            </a:extLst>
          </p:cNvPr>
          <p:cNvSpPr/>
          <p:nvPr/>
        </p:nvSpPr>
        <p:spPr>
          <a:xfrm>
            <a:off x="6281611" y="1106423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highlight>
                  <a:srgbClr val="FFFFFF"/>
                </a:highlight>
              </a:rPr>
              <a:t>Ankle boots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9570294-7014-2948-BC18-832AE536D18E}"/>
              </a:ext>
            </a:extLst>
          </p:cNvPr>
          <p:cNvSpPr/>
          <p:nvPr/>
        </p:nvSpPr>
        <p:spPr>
          <a:xfrm>
            <a:off x="9357329" y="1122520"/>
            <a:ext cx="1297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highlight>
                  <a:srgbClr val="FFFFFF"/>
                </a:highlight>
              </a:rPr>
              <a:t>High heels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CEEBC84-E8BE-424E-824D-DEC3228AB208}"/>
              </a:ext>
            </a:extLst>
          </p:cNvPr>
          <p:cNvSpPr/>
          <p:nvPr/>
        </p:nvSpPr>
        <p:spPr>
          <a:xfrm>
            <a:off x="975908" y="4765216"/>
            <a:ext cx="11849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highlight>
                  <a:srgbClr val="FFFFFF"/>
                </a:highlight>
              </a:rPr>
              <a:t>Canvas</a:t>
            </a:r>
          </a:p>
          <a:p>
            <a:pPr algn="ctr"/>
            <a:r>
              <a:rPr lang="en-US" b="1" dirty="0" smtClean="0">
                <a:highlight>
                  <a:srgbClr val="FFFFFF"/>
                </a:highlight>
              </a:rPr>
              <a:t>sneakers</a:t>
            </a:r>
            <a:endParaRPr lang="en-US" b="1" dirty="0">
              <a:highlight>
                <a:srgbClr val="FFFFFF"/>
              </a:highlight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1156DBE-0CD7-7949-B7B5-D1480EC32F2D}"/>
              </a:ext>
            </a:extLst>
          </p:cNvPr>
          <p:cNvSpPr/>
          <p:nvPr/>
        </p:nvSpPr>
        <p:spPr>
          <a:xfrm>
            <a:off x="3504217" y="4916747"/>
            <a:ext cx="1082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smtClean="0">
                <a:highlight>
                  <a:srgbClr val="FFFFFF"/>
                </a:highlight>
              </a:rPr>
              <a:t>Trainers</a:t>
            </a:r>
            <a:endParaRPr lang="en-US" b="1" dirty="0">
              <a:highlight>
                <a:srgbClr val="FFFFFF"/>
              </a:highlight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C257362-B614-B94A-A208-0DF719F41BFB}"/>
              </a:ext>
            </a:extLst>
          </p:cNvPr>
          <p:cNvSpPr/>
          <p:nvPr/>
        </p:nvSpPr>
        <p:spPr>
          <a:xfrm>
            <a:off x="5791384" y="4916747"/>
            <a:ext cx="952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highlight>
                  <a:srgbClr val="FFFFFF"/>
                </a:highlight>
              </a:rPr>
              <a:t>Sandals</a:t>
            </a:r>
            <a:endParaRPr lang="en-US" b="1" dirty="0">
              <a:highlight>
                <a:srgbClr val="FFFFFF"/>
              </a:highlight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CDE7141-73CD-1F4F-90CC-B433414B09B9}"/>
              </a:ext>
            </a:extLst>
          </p:cNvPr>
          <p:cNvSpPr/>
          <p:nvPr/>
        </p:nvSpPr>
        <p:spPr>
          <a:xfrm>
            <a:off x="7907762" y="4941131"/>
            <a:ext cx="1754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highlight>
                  <a:srgbClr val="FFFFFF"/>
                </a:highlight>
              </a:rPr>
              <a:t>Outdoor boots</a:t>
            </a:r>
          </a:p>
        </p:txBody>
      </p:sp>
    </p:spTree>
    <p:extLst>
      <p:ext uri="{BB962C8B-B14F-4D97-AF65-F5344CB8AC3E}">
        <p14:creationId xmlns:p14="http://schemas.microsoft.com/office/powerpoint/2010/main" val="137095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91D8488-DF87-1446-9F3F-FB13D5AE3EC3}"/>
              </a:ext>
            </a:extLst>
          </p:cNvPr>
          <p:cNvSpPr/>
          <p:nvPr/>
        </p:nvSpPr>
        <p:spPr>
          <a:xfrm>
            <a:off x="9542484" y="6458241"/>
            <a:ext cx="196079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800" i="1" dirty="0">
                <a:solidFill>
                  <a:schemeClr val="bg1"/>
                </a:solidFill>
              </a:rPr>
              <a:t>Royalty-free photo sourced from </a:t>
            </a:r>
            <a:r>
              <a:rPr lang="en-US" sz="800" i="1" dirty="0" err="1" smtClean="0">
                <a:solidFill>
                  <a:schemeClr val="bg1"/>
                </a:solidFill>
              </a:rPr>
              <a:t>Pexels</a:t>
            </a:r>
            <a:endParaRPr lang="en-US" sz="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020FD8-33B0-AD4D-BBF0-1EE5FDFA17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5668" y="184314"/>
            <a:ext cx="2341556" cy="27529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5ADF8B-E1A6-DF49-92C3-A8B523E26C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3305" y="2937301"/>
            <a:ext cx="2359218" cy="26364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95FC1D-27DD-0E4A-BE18-5CAC28AC73E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8360" y="184315"/>
            <a:ext cx="2401200" cy="27529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5103C1-0277-EE4A-B3B9-955185E73B2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9"/>
          <a:stretch/>
        </p:blipFill>
        <p:spPr>
          <a:xfrm>
            <a:off x="-59198" y="184315"/>
            <a:ext cx="2397307" cy="27529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A577D32-C625-114C-A58A-7863CE8F4CD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0302" y="2937303"/>
            <a:ext cx="2543607" cy="26364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507A939-4F8A-004E-B1F0-98F7B14D9CC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7224" y="192269"/>
            <a:ext cx="2577360" cy="2754092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72F40759-EB9D-4644-AEFB-1AF87B1E380B}"/>
              </a:ext>
            </a:extLst>
          </p:cNvPr>
          <p:cNvSpPr txBox="1">
            <a:spLocks/>
          </p:cNvSpPr>
          <p:nvPr/>
        </p:nvSpPr>
        <p:spPr>
          <a:xfrm>
            <a:off x="8595613" y="3987038"/>
            <a:ext cx="8529644" cy="174274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highlight>
                  <a:srgbClr val="000000"/>
                </a:highlight>
              </a:rPr>
              <a:t>HEADWEAR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DAAFDE2-2B29-F442-B955-8BF61ACDE62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0828" y="2937299"/>
            <a:ext cx="2382645" cy="263649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5DA1630-B321-A44C-BD5C-339E3EEB3195}"/>
              </a:ext>
            </a:extLst>
          </p:cNvPr>
          <p:cNvSpPr/>
          <p:nvPr/>
        </p:nvSpPr>
        <p:spPr>
          <a:xfrm>
            <a:off x="5598393" y="4683125"/>
            <a:ext cx="649248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dirty="0"/>
              <a:t>Formal or casual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dirty="0"/>
              <a:t>Stylish touch adding on the total look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dirty="0"/>
              <a:t>Variety of </a:t>
            </a:r>
            <a:r>
              <a:rPr lang="en-US" dirty="0" err="1" smtClean="0"/>
              <a:t>colours</a:t>
            </a:r>
            <a:r>
              <a:rPr lang="en-US" dirty="0" smtClean="0"/>
              <a:t> patterns </a:t>
            </a:r>
            <a:r>
              <a:rPr lang="en-US" dirty="0"/>
              <a:t>and materials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dirty="0" smtClean="0"/>
              <a:t>Bandana, typical headwear item besides hat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dirty="0" smtClean="0"/>
              <a:t>Headwear presents a sense of personal style and characters</a:t>
            </a:r>
            <a:endParaRPr lang="en-US" dirty="0"/>
          </a:p>
        </p:txBody>
      </p:sp>
      <p:pic>
        <p:nvPicPr>
          <p:cNvPr id="4098" name="Picture 2" descr="Woman in Brown Long Sleeve Shirt Holding Brown Dried Leaves">
            <a:extLst>
              <a:ext uri="{FF2B5EF4-FFF2-40B4-BE49-F238E27FC236}">
                <a16:creationId xmlns:a16="http://schemas.microsoft.com/office/drawing/2014/main" id="{5CFE2DF5-E8DC-E44C-9CBE-741503FAFD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24584" y="192268"/>
            <a:ext cx="2692303" cy="274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CE929B27-4E78-0A49-B656-79BF2115B7BB}"/>
              </a:ext>
            </a:extLst>
          </p:cNvPr>
          <p:cNvSpPr/>
          <p:nvPr/>
        </p:nvSpPr>
        <p:spPr>
          <a:xfrm>
            <a:off x="623786" y="276207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highlight>
                  <a:srgbClr val="FFFFFF"/>
                </a:highlight>
              </a:rPr>
              <a:t>Bandana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A57A78A-C97B-FC48-BCF8-CB5FB4802DE3}"/>
              </a:ext>
            </a:extLst>
          </p:cNvPr>
          <p:cNvSpPr/>
          <p:nvPr/>
        </p:nvSpPr>
        <p:spPr>
          <a:xfrm>
            <a:off x="3161767" y="1560808"/>
            <a:ext cx="903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highlight>
                  <a:srgbClr val="FFFFFF"/>
                </a:highlight>
              </a:rPr>
              <a:t>Beanie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00B2EDA-D182-5E4C-A3C3-0B047700B662}"/>
              </a:ext>
            </a:extLst>
          </p:cNvPr>
          <p:cNvSpPr/>
          <p:nvPr/>
        </p:nvSpPr>
        <p:spPr>
          <a:xfrm>
            <a:off x="3286603" y="4222705"/>
            <a:ext cx="672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highlight>
                  <a:srgbClr val="FFFFFF"/>
                </a:highlight>
              </a:rPr>
              <a:t>Cap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E22B80E-5102-E74F-9606-BC4440FA82D4}"/>
              </a:ext>
            </a:extLst>
          </p:cNvPr>
          <p:cNvSpPr/>
          <p:nvPr/>
        </p:nvSpPr>
        <p:spPr>
          <a:xfrm>
            <a:off x="5445901" y="4212077"/>
            <a:ext cx="11592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highlight>
                  <a:srgbClr val="FFFFFF"/>
                </a:highlight>
              </a:rPr>
              <a:t>Newsboy</a:t>
            </a:r>
          </a:p>
          <a:p>
            <a:pPr algn="ctr"/>
            <a:r>
              <a:rPr lang="en-US" b="1" dirty="0">
                <a:highlight>
                  <a:srgbClr val="FFFFFF"/>
                </a:highlight>
              </a:rPr>
              <a:t>cap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23F7C6B-5B34-244D-BF38-D7852F420A8A}"/>
              </a:ext>
            </a:extLst>
          </p:cNvPr>
          <p:cNvSpPr/>
          <p:nvPr/>
        </p:nvSpPr>
        <p:spPr>
          <a:xfrm>
            <a:off x="5324416" y="1519677"/>
            <a:ext cx="13485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highlight>
                  <a:srgbClr val="FFFFFF"/>
                </a:highlight>
              </a:rPr>
              <a:t>Gentleman</a:t>
            </a:r>
          </a:p>
          <a:p>
            <a:pPr algn="ctr"/>
            <a:r>
              <a:rPr lang="en-US" b="1" dirty="0">
                <a:highlight>
                  <a:srgbClr val="FFFFFF"/>
                </a:highlight>
              </a:rPr>
              <a:t>hat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1CB9B93-D504-BD45-B40D-F585B4E0E39B}"/>
              </a:ext>
            </a:extLst>
          </p:cNvPr>
          <p:cNvSpPr/>
          <p:nvPr/>
        </p:nvSpPr>
        <p:spPr>
          <a:xfrm>
            <a:off x="8027188" y="1519677"/>
            <a:ext cx="1136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highlight>
                  <a:srgbClr val="FFFFFF"/>
                </a:highlight>
              </a:rPr>
              <a:t>Straw hat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1BF9C74-B198-B24D-822D-69D7D377E203}"/>
              </a:ext>
            </a:extLst>
          </p:cNvPr>
          <p:cNvSpPr/>
          <p:nvPr/>
        </p:nvSpPr>
        <p:spPr>
          <a:xfrm>
            <a:off x="10408722" y="1560808"/>
            <a:ext cx="112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highlight>
                  <a:srgbClr val="FFFFFF"/>
                </a:highlight>
              </a:rPr>
              <a:t>Beret hat</a:t>
            </a:r>
          </a:p>
        </p:txBody>
      </p:sp>
    </p:spTree>
    <p:extLst>
      <p:ext uri="{BB962C8B-B14F-4D97-AF65-F5344CB8AC3E}">
        <p14:creationId xmlns:p14="http://schemas.microsoft.com/office/powerpoint/2010/main" val="1653061032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446</Words>
  <Application>Microsoft Office PowerPoint</Application>
  <PresentationFormat>寬螢幕</PresentationFormat>
  <Paragraphs>89</Paragraphs>
  <Slides>10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5" baseType="lpstr">
      <vt:lpstr>Avenir Next LT Pro</vt:lpstr>
      <vt:lpstr>Avenir Next LT Pro Light</vt:lpstr>
      <vt:lpstr>Arial</vt:lpstr>
      <vt:lpstr>Calibri</vt:lpstr>
      <vt:lpstr>GradientRiseVTI</vt:lpstr>
      <vt:lpstr>PowerPoint 簡報</vt:lpstr>
      <vt:lpstr>PowerPoint 簡報</vt:lpstr>
      <vt:lpstr>PowerPoint 簡報</vt:lpstr>
      <vt:lpstr>PowerPoint 簡報</vt:lpstr>
      <vt:lpstr>PowerPoint 簡報</vt:lpstr>
      <vt:lpstr>THE IMPORTANCE OF ACCESSORIES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Travis Li Wang Hei</dc:creator>
  <cp:lastModifiedBy>POON, Suk-mei Cindy</cp:lastModifiedBy>
  <cp:revision>15</cp:revision>
  <dcterms:created xsi:type="dcterms:W3CDTF">2020-11-23T14:09:52Z</dcterms:created>
  <dcterms:modified xsi:type="dcterms:W3CDTF">2021-09-21T03:12:21Z</dcterms:modified>
</cp:coreProperties>
</file>