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76" r:id="rId4"/>
    <p:sldId id="274" r:id="rId5"/>
    <p:sldId id="261" r:id="rId6"/>
    <p:sldId id="273" r:id="rId7"/>
    <p:sldId id="264" r:id="rId8"/>
    <p:sldId id="275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56" autoAdjust="0"/>
    <p:restoredTop sz="93955" autoAdjust="0"/>
  </p:normalViewPr>
  <p:slideViewPr>
    <p:cSldViewPr snapToGrid="0">
      <p:cViewPr varScale="1">
        <p:scale>
          <a:sx n="61" d="100"/>
          <a:sy n="61" d="100"/>
        </p:scale>
        <p:origin x="1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28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063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6634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145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6959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339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1002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5977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4858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9809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072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8156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6850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8531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766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2772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04207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958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68862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35927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3832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017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2501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32341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002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93258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11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7222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976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729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225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495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0479-DDB5-40C6-A720-C5D93CED23C5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644F-4B87-4514-B8EC-9ABA8507F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909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pPr/>
              <a:t>2020/3/19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425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pPr/>
              <a:t>2020/3/19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237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3450479-DDB5-40C6-A720-C5D93CED23C5}" type="datetimeFigureOut">
              <a:rPr lang="zh-TW" altLang="en-US" smtClean="0"/>
              <a:pPr/>
              <a:t>2020/3/19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DC644F-4B87-4514-B8EC-9ABA8507F4E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21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b.gov.hk/tc/curriculum-development/kla/arts-edu/references/mus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ydso.com/dso-kids" TargetMode="External"/><Relationship Id="rId13" Type="http://schemas.openxmlformats.org/officeDocument/2006/relationships/hyperlink" Target="http://www.cpdl.org/wiki/" TargetMode="External"/><Relationship Id="rId3" Type="http://schemas.openxmlformats.org/officeDocument/2006/relationships/hyperlink" Target="http://www.hkedcity.net/edbosp/" TargetMode="External"/><Relationship Id="rId7" Type="http://schemas.openxmlformats.org/officeDocument/2006/relationships/hyperlink" Target="http://www.shsymphony.com/" TargetMode="External"/><Relationship Id="rId12" Type="http://schemas.openxmlformats.org/officeDocument/2006/relationships/hyperlink" Target="http://imslp.org/wiki/Main_Page" TargetMode="External"/><Relationship Id="rId17" Type="http://schemas.openxmlformats.org/officeDocument/2006/relationships/hyperlink" Target="http://www.naxos.com/" TargetMode="External"/><Relationship Id="rId2" Type="http://schemas.openxmlformats.org/officeDocument/2006/relationships/hyperlink" Target="http://www.edb.gov.hk/tc/curriculum-development/kla/arts-edu/index.html" TargetMode="External"/><Relationship Id="rId16" Type="http://schemas.openxmlformats.org/officeDocument/2006/relationships/hyperlink" Target="http://www.classicsforkids.com/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hkco.org/tc/index.html" TargetMode="External"/><Relationship Id="rId11" Type="http://schemas.openxmlformats.org/officeDocument/2006/relationships/hyperlink" Target="http://www.classicfm.com/" TargetMode="External"/><Relationship Id="rId5" Type="http://schemas.openxmlformats.org/officeDocument/2006/relationships/hyperlink" Target="http://hksl.org/zh-hant/" TargetMode="External"/><Relationship Id="rId15" Type="http://schemas.openxmlformats.org/officeDocument/2006/relationships/hyperlink" Target="http://www.allmusic.com/" TargetMode="External"/><Relationship Id="rId10" Type="http://schemas.openxmlformats.org/officeDocument/2006/relationships/hyperlink" Target="http://www.bbc.co.uk/radio3" TargetMode="External"/><Relationship Id="rId4" Type="http://schemas.openxmlformats.org/officeDocument/2006/relationships/hyperlink" Target="http://www.hkphil.org/tc" TargetMode="External"/><Relationship Id="rId9" Type="http://schemas.openxmlformats.org/officeDocument/2006/relationships/hyperlink" Target="http://www.rthk.hk/radio/radio4" TargetMode="External"/><Relationship Id="rId14" Type="http://schemas.openxmlformats.org/officeDocument/2006/relationships/hyperlink" Target="http://www.theguardian.com/music/classical-music-and-oper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745250"/>
            <a:ext cx="7886700" cy="873511"/>
          </a:xfrm>
        </p:spPr>
        <p:txBody>
          <a:bodyPr anchor="ctr">
            <a:normAutofit/>
          </a:bodyPr>
          <a:lstStyle/>
          <a:p>
            <a:r>
              <a:rPr lang="en-US" altLang="zh-TW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Topic		:	</a:t>
            </a:r>
            <a:r>
              <a:rPr lang="en-US" altLang="zh-TW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Song of Rejoice</a:t>
            </a:r>
            <a:r>
              <a:rPr lang="en-US" altLang="zh-TW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/>
            </a:r>
            <a:br>
              <a:rPr lang="en-US" altLang="zh-TW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Key Stage	:	KS1 to KS2 (Primary)</a:t>
            </a:r>
            <a:endParaRPr lang="zh-TW" altLang="en-US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193052"/>
              </p:ext>
            </p:extLst>
          </p:nvPr>
        </p:nvGraphicFramePr>
        <p:xfrm>
          <a:off x="628650" y="1662798"/>
          <a:ext cx="7920000" cy="4428000"/>
        </p:xfrm>
        <a:graphic>
          <a:graphicData uri="http://schemas.openxmlformats.org/drawingml/2006/table">
            <a:tbl>
              <a:tblPr firstRow="1" firstCol="1" bandRow="1"/>
              <a:tblGrid>
                <a:gridCol w="2160000">
                  <a:extLst>
                    <a:ext uri="{9D8B030D-6E8A-4147-A177-3AD203B41FA5}">
                      <a16:colId xmlns:a16="http://schemas.microsoft.com/office/drawing/2014/main" val="1588505367"/>
                    </a:ext>
                  </a:extLst>
                </a:gridCol>
                <a:gridCol w="5760000">
                  <a:extLst>
                    <a:ext uri="{9D8B030D-6E8A-4147-A177-3AD203B41FA5}">
                      <a16:colId xmlns:a16="http://schemas.microsoft.com/office/drawing/2014/main" val="318122598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Learning Objectives</a:t>
                      </a:r>
                      <a:endParaRPr lang="zh-TW" sz="16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Suggested Learning Activities</a:t>
                      </a:r>
                      <a:endParaRPr lang="zh-TW" sz="16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16565"/>
                  </a:ext>
                </a:extLst>
              </a:tr>
              <a:tr h="3960000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Improvise </a:t>
                      </a: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body movements on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music</a:t>
                      </a:r>
                      <a:endParaRPr lang="en-US" altLang="zh-TW" sz="17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Express personal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feelings to music</a:t>
                      </a:r>
                      <a:endParaRPr lang="en-US" altLang="zh-TW" sz="17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Understand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positive messages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conveyed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by the lyrics</a:t>
                      </a:r>
                      <a:endParaRPr lang="en-US" altLang="zh-TW" sz="17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Understand the relationship between music and </a:t>
                      </a: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films</a:t>
                      </a:r>
                      <a:endParaRPr lang="en-US" altLang="zh-TW" sz="17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Through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searching online, listen to one of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film songs listed on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next page.</a:t>
                      </a:r>
                      <a:endParaRPr lang="en-US" altLang="zh-TW" sz="17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Inspired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by</a:t>
                      </a: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your imagination,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improvise body movements and dance to the song.</a:t>
                      </a:r>
                      <a:endParaRPr lang="en-US" altLang="zh-TW" sz="17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Sing the </a:t>
                      </a: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song and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sense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mood of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music.</a:t>
                      </a:r>
                      <a:endParaRPr lang="en-US" altLang="zh-TW" sz="17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Describe and share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with your family</a:t>
                      </a: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your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altLang="zh-TW" sz="1700" kern="100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favourite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part of the song.</a:t>
                      </a:r>
                      <a:endParaRPr lang="en-US" altLang="zh-TW" sz="17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Read </a:t>
                      </a: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lyrics and </a:t>
                      </a: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research relevant information,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then describe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how the song brings out the optimistic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messages.</a:t>
                      </a:r>
                      <a:endParaRPr lang="en-US" altLang="zh-TW" sz="17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How does the song help </a:t>
                      </a: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express </a:t>
                      </a: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plot of the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film?</a:t>
                      </a: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en-US" altLang="zh-TW" sz="17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7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Have you seen any films recently?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Are there any film songs you like? Please share with </a:t>
                      </a:r>
                      <a:r>
                        <a:rPr lang="en-US" altLang="zh-TW" sz="17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your family.</a:t>
                      </a:r>
                      <a:endParaRPr lang="en-US" altLang="zh-TW" sz="17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596357"/>
                  </a:ext>
                </a:extLst>
              </a:tr>
            </a:tbl>
          </a:graphicData>
        </a:graphic>
      </p:graphicFrame>
      <p:sp>
        <p:nvSpPr>
          <p:cNvPr id="6" name="標題 1"/>
          <p:cNvSpPr txBox="1">
            <a:spLocks/>
          </p:cNvSpPr>
          <p:nvPr/>
        </p:nvSpPr>
        <p:spPr>
          <a:xfrm>
            <a:off x="628650" y="321030"/>
            <a:ext cx="7886700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Music</a:t>
            </a:r>
            <a:endParaRPr lang="zh-TW" altLang="en-US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16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766895"/>
            <a:ext cx="7886700" cy="633414"/>
          </a:xfrm>
        </p:spPr>
        <p:txBody>
          <a:bodyPr>
            <a:normAutofit/>
          </a:bodyPr>
          <a:lstStyle/>
          <a:p>
            <a:r>
              <a:rPr lang="en-US" altLang="zh-TW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Song of Rejoice : </a:t>
            </a:r>
            <a:r>
              <a:rPr lang="en-US" altLang="zh-TW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Reference List</a:t>
            </a:r>
            <a:endParaRPr lang="zh-TW" altLang="en-US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28650" y="321849"/>
            <a:ext cx="7886700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Music</a:t>
            </a:r>
            <a:endParaRPr lang="zh-TW" altLang="en-US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460799"/>
              </p:ext>
            </p:extLst>
          </p:nvPr>
        </p:nvGraphicFramePr>
        <p:xfrm>
          <a:off x="628650" y="1440132"/>
          <a:ext cx="8028239" cy="483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95700">
                  <a:extLst>
                    <a:ext uri="{9D8B030D-6E8A-4147-A177-3AD203B41FA5}">
                      <a16:colId xmlns:a16="http://schemas.microsoft.com/office/drawing/2014/main" val="2793207921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4197093543"/>
                    </a:ext>
                  </a:extLst>
                </a:gridCol>
                <a:gridCol w="2027489">
                  <a:extLst>
                    <a:ext uri="{9D8B030D-6E8A-4147-A177-3AD203B41FA5}">
                      <a16:colId xmlns:a16="http://schemas.microsoft.com/office/drawing/2014/main" val="1648765380"/>
                    </a:ext>
                  </a:extLst>
                </a:gridCol>
              </a:tblGrid>
              <a:tr h="354384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Film Songs</a:t>
                      </a:r>
                      <a:endParaRPr lang="zh-HK" altLang="en-US" sz="16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217965"/>
                  </a:ext>
                </a:extLst>
              </a:tr>
              <a:tr h="57009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Song Title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HK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altLang="zh-TW" sz="12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Chinese versions</a:t>
                      </a:r>
                      <a:r>
                        <a:rPr lang="en-US" altLang="zh-TW" sz="1200" b="1" kern="1200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of the songs also applicable</a:t>
                      </a:r>
                      <a:r>
                        <a:rPr lang="en-US" altLang="zh-TW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Original Singer</a:t>
                      </a:r>
                      <a:endParaRPr lang="zh-HK" altLang="en-US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Film</a:t>
                      </a:r>
                      <a:endParaRPr lang="zh-HK" altLang="en-US" sz="16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30014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Over The Rainbow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Judy Garland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Wizard Of Oz (1939)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455677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When You Wish Upon a Star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Cliff Edwards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Pinocchio</a:t>
                      </a:r>
                      <a:r>
                        <a:rPr lang="en-US" altLang="zh-HK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(1940)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09671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My Favorite Things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Julie Andrews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Sound</a:t>
                      </a:r>
                      <a:r>
                        <a:rPr lang="en-US" altLang="zh-HK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of Music (1965)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312902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Circle of Life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Carmen </a:t>
                      </a:r>
                      <a:r>
                        <a:rPr lang="en-US" altLang="zh-HK" sz="12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Twillie</a:t>
                      </a:r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&amp; Lebo M.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Lion King</a:t>
                      </a:r>
                      <a:r>
                        <a:rPr lang="en-US" altLang="zh-HK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(1994)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1464105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err="1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Hakuna</a:t>
                      </a: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HK" sz="1400" b="1" dirty="0" err="1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Matata</a:t>
                      </a:r>
                      <a:endParaRPr lang="en-US" altLang="zh-HK" sz="1400" b="1" dirty="0" smtClean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Jimmy Cliff &amp; Lebo M.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Lion King</a:t>
                      </a:r>
                      <a:r>
                        <a:rPr lang="en-US" altLang="zh-HK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(1994)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834788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You’ve Got a Friend In Me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Randy Newman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Toy Story (1995)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171359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We’re All</a:t>
                      </a:r>
                      <a:r>
                        <a:rPr lang="en-US" altLang="zh-HK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in this Together</a:t>
                      </a:r>
                      <a:endParaRPr lang="en-US" altLang="zh-HK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en-US" altLang="zh-HK" sz="12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School Musical Cast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High School Musical</a:t>
                      </a:r>
                      <a:r>
                        <a:rPr lang="zh-HK" alt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HK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(2006)</a:t>
                      </a:r>
                      <a:endParaRPr lang="zh-HK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9381973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I see the Light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Mandy Moore &amp; Zachary Levi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Tangled</a:t>
                      </a:r>
                      <a:r>
                        <a:rPr lang="zh-HK" altLang="en-US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HK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(2010)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17622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Some Things Never Change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Josh Gad, Kristen Bell,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HK" sz="12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Idina</a:t>
                      </a:r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HK" sz="12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Menzel</a:t>
                      </a:r>
                      <a:r>
                        <a:rPr lang="en-US" altLang="zh-HK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&amp; Jonathan Groff</a:t>
                      </a:r>
                      <a:endParaRPr lang="zh-HK" altLang="en-U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Frozen</a:t>
                      </a:r>
                      <a:r>
                        <a:rPr lang="en-US" altLang="zh-TW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2</a:t>
                      </a:r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TW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(2019)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3662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54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"/>
          <p:cNvSpPr txBox="1">
            <a:spLocks/>
          </p:cNvSpPr>
          <p:nvPr/>
        </p:nvSpPr>
        <p:spPr>
          <a:xfrm>
            <a:off x="628650" y="321849"/>
            <a:ext cx="7886700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200" b="1" dirty="0">
                <a:solidFill>
                  <a:srgbClr val="0070C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Music</a:t>
            </a:r>
            <a:endParaRPr lang="zh-TW" altLang="en-US" sz="3200" b="1" dirty="0">
              <a:solidFill>
                <a:srgbClr val="0070C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628650" y="5929302"/>
            <a:ext cx="7886700" cy="430887"/>
            <a:chOff x="628649" y="5697654"/>
            <a:chExt cx="7348094" cy="430887"/>
          </a:xfrm>
        </p:grpSpPr>
        <p:sp>
          <p:nvSpPr>
            <p:cNvPr id="7" name="文字方塊 6"/>
            <p:cNvSpPr txBox="1"/>
            <p:nvPr/>
          </p:nvSpPr>
          <p:spPr>
            <a:xfrm>
              <a:off x="628649" y="5697654"/>
              <a:ext cx="23079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L&amp;T Materials for “Popular Music” :</a:t>
              </a:r>
              <a:r>
                <a:rPr lang="zh-TW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2732864" y="5697654"/>
              <a:ext cx="5243879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11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https://www.edb.gov.hk/tc/curriculum-development/kla/arts-edu/references/mus/</a:t>
              </a:r>
              <a:br>
                <a:rPr lang="en-US" altLang="zh-TW" sz="11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</a:br>
              <a:r>
                <a:rPr lang="en-US" altLang="zh-TW" sz="11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Popular%20Music/index.html </a:t>
              </a:r>
              <a:endParaRPr lang="en-US" altLang="zh-TW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628650" y="745250"/>
            <a:ext cx="7886700" cy="873511"/>
          </a:xfrm>
        </p:spPr>
        <p:txBody>
          <a:bodyPr anchor="ctr">
            <a:normAutofit/>
          </a:bodyPr>
          <a:lstStyle/>
          <a:p>
            <a:r>
              <a:rPr lang="en-US" altLang="zh-TW" sz="2400" dirty="0">
                <a:solidFill>
                  <a:srgbClr val="0070C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Topic		:	</a:t>
            </a:r>
            <a:r>
              <a:rPr lang="en-US" altLang="zh-TW" sz="2400" dirty="0" smtClean="0">
                <a:solidFill>
                  <a:srgbClr val="0070C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Joyful Music for All</a:t>
            </a:r>
            <a:r>
              <a:rPr lang="en-US" altLang="zh-TW" sz="2400" dirty="0">
                <a:solidFill>
                  <a:srgbClr val="0070C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/>
            </a:r>
            <a:br>
              <a:rPr lang="en-US" altLang="zh-TW" sz="2400" dirty="0">
                <a:solidFill>
                  <a:srgbClr val="0070C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2400" dirty="0">
                <a:solidFill>
                  <a:srgbClr val="0070C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Key Stage	:	KS3 to KS4 (Secondary)</a:t>
            </a:r>
            <a:endParaRPr lang="zh-TW" altLang="en-US" sz="2400" dirty="0">
              <a:solidFill>
                <a:srgbClr val="0070C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graphicFrame>
        <p:nvGraphicFramePr>
          <p:cNvPr id="12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9997813"/>
              </p:ext>
            </p:extLst>
          </p:nvPr>
        </p:nvGraphicFramePr>
        <p:xfrm>
          <a:off x="628650" y="1662798"/>
          <a:ext cx="7920000" cy="3861927"/>
        </p:xfrm>
        <a:graphic>
          <a:graphicData uri="http://schemas.openxmlformats.org/drawingml/2006/table">
            <a:tbl>
              <a:tblPr firstRow="1" firstCol="1" bandRow="1"/>
              <a:tblGrid>
                <a:gridCol w="2160000">
                  <a:extLst>
                    <a:ext uri="{9D8B030D-6E8A-4147-A177-3AD203B41FA5}">
                      <a16:colId xmlns:a16="http://schemas.microsoft.com/office/drawing/2014/main" val="1588505367"/>
                    </a:ext>
                  </a:extLst>
                </a:gridCol>
                <a:gridCol w="5760000">
                  <a:extLst>
                    <a:ext uri="{9D8B030D-6E8A-4147-A177-3AD203B41FA5}">
                      <a16:colId xmlns:a16="http://schemas.microsoft.com/office/drawing/2014/main" val="318122598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Learning Objectives</a:t>
                      </a:r>
                      <a:endParaRPr lang="zh-TW" sz="16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Suggested Learning Activities</a:t>
                      </a:r>
                      <a:endParaRPr lang="zh-TW" sz="16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16565"/>
                  </a:ext>
                </a:extLst>
              </a:tr>
              <a:tr h="3393927"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600" kern="1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Understand how musical </a:t>
                      </a:r>
                      <a:r>
                        <a:rPr lang="en-US" altLang="zh-TW" sz="1600" kern="1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elements </a:t>
                      </a:r>
                      <a:r>
                        <a:rPr lang="en-US" altLang="zh-TW" sz="1600" kern="1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are employed</a:t>
                      </a:r>
                      <a:r>
                        <a:rPr lang="en-US" altLang="zh-TW" sz="1600" kern="100" baseline="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TW" sz="1600" kern="1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in </a:t>
                      </a:r>
                      <a:r>
                        <a:rPr lang="en-US" altLang="zh-TW" sz="1600" kern="1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songs</a:t>
                      </a: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600" kern="1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Appreciate the positive </a:t>
                      </a:r>
                      <a:r>
                        <a:rPr lang="en-US" altLang="zh-TW" sz="1600" kern="1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messages conveyed </a:t>
                      </a:r>
                      <a:r>
                        <a:rPr lang="en-US" altLang="zh-TW" sz="1600" kern="1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n-US" altLang="zh-TW" sz="1600" kern="100" baseline="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the </a:t>
                      </a:r>
                      <a:r>
                        <a:rPr lang="en-US" altLang="zh-TW" sz="1600" kern="100" baseline="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lyrics</a:t>
                      </a:r>
                      <a:endParaRPr lang="en-US" altLang="zh-TW" sz="1600" kern="100" baseline="0" dirty="0" smtClean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600" kern="1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Rewrite lyrics</a:t>
                      </a:r>
                      <a:r>
                        <a:rPr lang="en-US" altLang="zh-TW" sz="1600" kern="100" baseline="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TW" sz="1600" kern="100" baseline="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to express the beauty of the melody</a:t>
                      </a:r>
                    </a:p>
                  </a:txBody>
                  <a:tcPr marL="64112" marR="64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Through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searching online, listen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to the songs listed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on the next page, and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sense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the mood of the music.</a:t>
                      </a:r>
                      <a:endParaRPr lang="en-US" altLang="zh-TW" sz="16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Sing the 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songs 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and grasp the meaning of the lyrics. Share 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with 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your 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family/teachers/classmates how appealing these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songs are.</a:t>
                      </a:r>
                      <a:endParaRPr lang="en-US" altLang="zh-TW" sz="16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Choose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one of the songs, and </a:t>
                      </a:r>
                      <a:r>
                        <a:rPr lang="en-US" altLang="zh-TW" sz="16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analyse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how the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musical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elements help bring out the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inspirational messages.</a:t>
                      </a:r>
                      <a:endParaRPr lang="en-US" altLang="zh-TW" sz="1600" kern="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Rewrite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the lyrics according to the theme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“Concerted Effort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”. Note that the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lexical tones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of the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texts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should complement the melody. Share your creative work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with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family,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classmates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and </a:t>
                      </a:r>
                      <a:r>
                        <a:rPr lang="en-US" altLang="zh-TW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teachers.</a:t>
                      </a:r>
                    </a:p>
                  </a:txBody>
                  <a:tcPr marL="64112" marR="64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596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68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526167"/>
              </p:ext>
            </p:extLst>
          </p:nvPr>
        </p:nvGraphicFramePr>
        <p:xfrm>
          <a:off x="438150" y="1322118"/>
          <a:ext cx="3219450" cy="4680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7742">
                  <a:extLst>
                    <a:ext uri="{9D8B030D-6E8A-4147-A177-3AD203B41FA5}">
                      <a16:colId xmlns:a16="http://schemas.microsoft.com/office/drawing/2014/main" val="2793207921"/>
                    </a:ext>
                  </a:extLst>
                </a:gridCol>
                <a:gridCol w="1811708">
                  <a:extLst>
                    <a:ext uri="{9D8B030D-6E8A-4147-A177-3AD203B41FA5}">
                      <a16:colId xmlns:a16="http://schemas.microsoft.com/office/drawing/2014/main" val="4197093543"/>
                    </a:ext>
                  </a:extLst>
                </a:gridCol>
              </a:tblGrid>
              <a:tr h="32172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HK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Chinese</a:t>
                      </a:r>
                      <a:r>
                        <a:rPr lang="en-US" altLang="zh-HK" sz="1400" b="1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Songs</a:t>
                      </a:r>
                      <a:endParaRPr lang="zh-HK" altLang="en-US" sz="14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56999"/>
                  </a:ext>
                </a:extLst>
              </a:tr>
              <a:tr h="3217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Song Title</a:t>
                      </a:r>
                      <a:endParaRPr lang="zh-HK" altLang="en-US" sz="14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Original</a:t>
                      </a:r>
                    </a:p>
                    <a:p>
                      <a:pPr algn="ctr"/>
                      <a:r>
                        <a:rPr lang="en-US" altLang="zh-TW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Singer(s)</a:t>
                      </a:r>
                      <a:endParaRPr lang="zh-HK" altLang="en-US" sz="14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300149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我知道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Andy Lau 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劉德華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1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0281635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等風雨經過</a:t>
                      </a:r>
                      <a:endParaRPr lang="zh-HK" altLang="en-US" sz="15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Jacky</a:t>
                      </a:r>
                      <a:r>
                        <a:rPr lang="en-US" altLang="zh-TW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Cheung </a:t>
                      </a:r>
                      <a:r>
                        <a:rPr lang="en-US" altLang="zh-TW" sz="11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張學友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1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7889651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堅信愛會贏</a:t>
                      </a:r>
                      <a:endParaRPr lang="zh-HK" altLang="en-US" sz="15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Various 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群星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1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1497887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香港心</a:t>
                      </a:r>
                      <a:endParaRPr lang="zh-HK" altLang="en-US" sz="15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Various 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群星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1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4172007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明天會更好</a:t>
                      </a:r>
                      <a:endParaRPr lang="zh-HK" altLang="en-US" sz="15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Various 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群星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100" dirty="0" smtClean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047173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大江大河</a:t>
                      </a:r>
                      <a:endParaRPr lang="zh-HK" altLang="en-US" sz="15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Wang Kai 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王凱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1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6838489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紅日</a:t>
                      </a:r>
                      <a:endParaRPr lang="zh-HK" altLang="en-US" sz="15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err="1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Hecken</a:t>
                      </a:r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Lee 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李克勤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1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222434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壯志驕陽</a:t>
                      </a:r>
                      <a:endParaRPr lang="zh-HK" altLang="en-US" sz="15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Jacky</a:t>
                      </a:r>
                      <a:r>
                        <a:rPr lang="en-US" altLang="zh-TW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Cheung </a:t>
                      </a:r>
                      <a:r>
                        <a:rPr lang="en-US" altLang="zh-TW" sz="11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張學友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1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035503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喝采</a:t>
                      </a:r>
                      <a:endParaRPr lang="en-US" altLang="zh-TW" sz="1500" b="1" dirty="0" smtClean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Danny Chan 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陳百強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1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22596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奮鬥</a:t>
                      </a:r>
                      <a:endParaRPr lang="en-US" altLang="zh-TW" sz="1500" b="1" dirty="0" smtClean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Jenny Tseng 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甄妮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1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6603662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生命有價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Linda</a:t>
                      </a:r>
                      <a:r>
                        <a:rPr lang="en-US" altLang="zh-TW" sz="12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Wong </a:t>
                      </a:r>
                      <a:r>
                        <a:rPr lang="en-US" altLang="zh-TW" sz="1100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王馨平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1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4641052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生命之曲</a:t>
                      </a:r>
                      <a:endParaRPr lang="en-US" altLang="zh-TW" sz="1500" b="1" dirty="0" smtClean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George Lam 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altLang="en-US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林子祥</a:t>
                      </a:r>
                      <a:r>
                        <a:rPr lang="en-US" altLang="zh-TW" sz="11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lang="zh-HK" altLang="en-US" sz="11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8347882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552927"/>
              </p:ext>
            </p:extLst>
          </p:nvPr>
        </p:nvGraphicFramePr>
        <p:xfrm>
          <a:off x="3771167" y="1322118"/>
          <a:ext cx="5029933" cy="533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1108">
                  <a:extLst>
                    <a:ext uri="{9D8B030D-6E8A-4147-A177-3AD203B41FA5}">
                      <a16:colId xmlns:a16="http://schemas.microsoft.com/office/drawing/2014/main" val="2793207921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val="4197093543"/>
                    </a:ext>
                  </a:extLst>
                </a:gridCol>
              </a:tblGrid>
              <a:tr h="271577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English</a:t>
                      </a:r>
                      <a:r>
                        <a:rPr lang="en-US" altLang="zh-TW" sz="1400" b="1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Songs</a:t>
                      </a:r>
                      <a:endParaRPr lang="zh-HK" altLang="en-US" sz="14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HK" altLang="en-US" sz="17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21796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Song Title</a:t>
                      </a:r>
                      <a:endParaRPr lang="zh-HK" altLang="en-US" sz="14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Original Singer(s)</a:t>
                      </a:r>
                      <a:endParaRPr lang="en-US" altLang="zh-TW" sz="1400" b="1" baseline="0" dirty="0" smtClean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HK" sz="1400" b="1" baseline="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/ Composer(s)</a:t>
                      </a:r>
                      <a:endParaRPr lang="zh-HK" altLang="en-US" sz="14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300149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a Wonderful World</a:t>
                      </a:r>
                      <a:endParaRPr lang="zh-TW" altLang="en-US" sz="13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Louis Armstrong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0281635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are the World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Various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7889651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 the World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 Jackson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1497887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Raise Me Up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H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 Garden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4172007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Climb Every Mountain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Rodgers &amp; Hammerstein</a:t>
                      </a:r>
                      <a:endParaRPr lang="zh-HK" altLang="en-US" sz="1200" dirty="0" smtClean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047173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are My Hiding Place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Selah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6838489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God Will Make a Way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200" dirty="0" smtClean="0"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Don Moen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222434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 It Be </a:t>
                      </a:r>
                      <a:endParaRPr lang="zh-HK" altLang="en-US" sz="1300" b="1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Beatles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035503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Bridge Over Troubled Water 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Simon and Garfunkel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22596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You’ve Got a Friend 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Carole King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6603662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Perhaps Love </a:t>
                      </a:r>
                      <a:endParaRPr lang="zh-TW" altLang="en-US" sz="13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Denver &amp; Placido Domingo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4641052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Want to Hold Your Hand</a:t>
                      </a:r>
                      <a:endParaRPr lang="en-US" altLang="zh-TW" sz="13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Beatles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8347882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 By Me </a:t>
                      </a:r>
                      <a:endParaRPr lang="en-US" altLang="zh-TW" sz="13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 E. King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768268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Don't Worry Be Happy </a:t>
                      </a:r>
                      <a:endParaRPr lang="en-US" altLang="zh-TW" sz="13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Bobby McFerrin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0714101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 Colours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TW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Cyndi Lauper</a:t>
                      </a:r>
                      <a:endParaRPr lang="zh-HK" altLang="en-US" sz="1200" dirty="0"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713593"/>
                  </a:ext>
                </a:extLst>
              </a:tr>
            </a:tbl>
          </a:graphicData>
        </a:graphic>
      </p:graphicFrame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628650" y="766895"/>
            <a:ext cx="7886700" cy="633414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solidFill>
                  <a:srgbClr val="0070C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Joyful Music for All </a:t>
            </a:r>
            <a:r>
              <a:rPr lang="en-US" altLang="zh-TW" sz="2400" dirty="0" smtClean="0">
                <a:solidFill>
                  <a:srgbClr val="0070C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: </a:t>
            </a:r>
            <a:r>
              <a:rPr lang="en-US" altLang="zh-TW" sz="2400" dirty="0" smtClean="0">
                <a:solidFill>
                  <a:srgbClr val="0070C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Reference </a:t>
            </a:r>
            <a:r>
              <a:rPr lang="en-US" altLang="zh-TW" sz="2400" dirty="0">
                <a:solidFill>
                  <a:srgbClr val="0070C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List</a:t>
            </a:r>
            <a:endParaRPr lang="zh-TW" altLang="en-US" sz="2400" dirty="0">
              <a:solidFill>
                <a:srgbClr val="0070C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628650" y="321849"/>
            <a:ext cx="7886700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200" b="1" dirty="0">
                <a:solidFill>
                  <a:srgbClr val="0070C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Music</a:t>
            </a:r>
            <a:endParaRPr lang="zh-TW" altLang="en-US" sz="3200" b="1" dirty="0">
              <a:solidFill>
                <a:srgbClr val="0070C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7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628650" y="1673360"/>
            <a:ext cx="8037830" cy="4679314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0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Listening</a:t>
            </a:r>
            <a:endParaRPr lang="zh-TW" altLang="en-US" sz="2000" b="1" u="sng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Search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information</a:t>
            </a:r>
            <a:r>
              <a:rPr lang="en-US" altLang="zh-TW" sz="18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, such as introduction of musical instruments and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repertoire, from </a:t>
            </a:r>
            <a:r>
              <a:rPr lang="en-US" altLang="zh-TW" sz="18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the websites of orchestras or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radios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and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listen to different excerpts for enhancing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musical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understanding.</a:t>
            </a:r>
            <a:endParaRPr lang="en-US" altLang="zh-TW" sz="1800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Listen to different genre of music on online music streaming platforms, search the scores, appreciate and </a:t>
            </a:r>
            <a:r>
              <a:rPr lang="en-US" altLang="zh-TW" sz="1800" dirty="0" err="1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analyse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the music.</a:t>
            </a:r>
            <a:endParaRPr lang="en-US" altLang="zh-TW" sz="1800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0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Performing</a:t>
            </a:r>
            <a:endParaRPr lang="zh-TW" altLang="en-US" sz="2000" b="1" u="sng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Record your performance, share with teachers and classmates through online learning platforms, and invite them for comments.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0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Creating</a:t>
            </a:r>
            <a:endParaRPr lang="zh-TW" altLang="en-US" sz="2000" b="1" u="sng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Make use of online learning resources to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study compositional techniques.</a:t>
            </a:r>
            <a:endParaRPr lang="en-US" altLang="zh-TW" sz="18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Compose music using notation software or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apps for creating music,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online or on mobile devices, and share your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work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with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teachers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and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classmates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through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online </a:t>
            </a:r>
            <a:r>
              <a:rPr lang="en-US" altLang="zh-TW" sz="18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learning platforms.</a:t>
            </a:r>
            <a:endParaRPr lang="zh-TW" altLang="en-US" sz="18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28650" y="321849"/>
            <a:ext cx="7886700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200" b="1" dirty="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Music</a:t>
            </a:r>
            <a:endParaRPr lang="zh-TW" altLang="en-US" sz="28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28650" y="825053"/>
            <a:ext cx="816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Examples of </a:t>
            </a:r>
            <a:r>
              <a:rPr lang="en-US" altLang="zh-TW" sz="2400" dirty="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applying </a:t>
            </a:r>
            <a:r>
              <a:rPr lang="en-US" altLang="zh-TW" sz="2400" dirty="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e-Learning </a:t>
            </a:r>
            <a:r>
              <a:rPr lang="en-US" altLang="zh-TW" sz="2400" dirty="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tools to learn music</a:t>
            </a:r>
            <a:endParaRPr lang="zh-TW" altLang="en-US" sz="24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74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964976" y="825053"/>
            <a:ext cx="7359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Extended </a:t>
            </a:r>
            <a:r>
              <a:rPr lang="en-US" altLang="zh-TW" sz="2400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Learning Activity</a:t>
            </a:r>
            <a:endParaRPr lang="zh-TW" altLang="en-US" sz="2400" dirty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966952" y="1607090"/>
            <a:ext cx="7231117" cy="302947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While doing physical exercises, teachers </a:t>
            </a:r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and students can listen </a:t>
            </a:r>
            <a:r>
              <a:rPr lang="en-US" altLang="zh-TW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to these </a:t>
            </a:r>
            <a:r>
              <a:rPr lang="en-US" altLang="zh-TW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songs, </a:t>
            </a:r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or other </a:t>
            </a:r>
            <a:r>
              <a:rPr lang="en-US" altLang="zh-TW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music and </a:t>
            </a:r>
            <a:r>
              <a:rPr lang="en-US" altLang="zh-TW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songs </a:t>
            </a:r>
            <a:r>
              <a:rPr lang="en-US" altLang="zh-TW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with appealing melodies and </a:t>
            </a:r>
            <a:r>
              <a:rPr lang="en-US" altLang="zh-TW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lyrics. </a:t>
            </a:r>
            <a:r>
              <a:rPr lang="en-GB" altLang="zh-TW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This </a:t>
            </a:r>
            <a:r>
              <a:rPr lang="en-GB" altLang="zh-TW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not only </a:t>
            </a:r>
            <a:r>
              <a:rPr lang="en-GB" altLang="zh-TW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helps </a:t>
            </a:r>
            <a:r>
              <a:rPr lang="en-GB" altLang="zh-TW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soothe </a:t>
            </a:r>
            <a:r>
              <a:rPr lang="en-GB" altLang="zh-TW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emotions</a:t>
            </a:r>
            <a:r>
              <a:rPr lang="en-GB" altLang="zh-TW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, but also </a:t>
            </a:r>
            <a:r>
              <a:rPr lang="en-GB" altLang="zh-TW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helps </a:t>
            </a:r>
            <a:r>
              <a:rPr lang="en-GB" altLang="zh-TW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them </a:t>
            </a:r>
            <a:r>
              <a:rPr lang="en-GB" altLang="zh-TW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develop </a:t>
            </a:r>
            <a:r>
              <a:rPr lang="en-GB" altLang="zh-TW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a sense of gratitude; learn to cherish the things they have; adapt a proactive and optimistic attitude towards life.</a:t>
            </a: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472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892200"/>
              </p:ext>
            </p:extLst>
          </p:nvPr>
        </p:nvGraphicFramePr>
        <p:xfrm>
          <a:off x="628650" y="1425602"/>
          <a:ext cx="8166435" cy="5004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6505">
                  <a:extLst>
                    <a:ext uri="{9D8B030D-6E8A-4147-A177-3AD203B41FA5}">
                      <a16:colId xmlns:a16="http://schemas.microsoft.com/office/drawing/2014/main" val="3719702880"/>
                    </a:ext>
                  </a:extLst>
                </a:gridCol>
                <a:gridCol w="2514908">
                  <a:extLst>
                    <a:ext uri="{9D8B030D-6E8A-4147-A177-3AD203B41FA5}">
                      <a16:colId xmlns:a16="http://schemas.microsoft.com/office/drawing/2014/main" val="4103165925"/>
                    </a:ext>
                  </a:extLst>
                </a:gridCol>
                <a:gridCol w="4665022">
                  <a:extLst>
                    <a:ext uri="{9D8B030D-6E8A-4147-A177-3AD203B41FA5}">
                      <a16:colId xmlns:a16="http://schemas.microsoft.com/office/drawing/2014/main" val="2709319832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1400" b="1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TW" sz="1400" b="1" noProof="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Organisation</a:t>
                      </a:r>
                      <a:r>
                        <a:rPr lang="en-US" altLang="zh-TW" sz="1400" b="1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/Group</a:t>
                      </a:r>
                      <a:endParaRPr lang="zh-TW" sz="1400" b="1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Link</a:t>
                      </a:r>
                      <a:endParaRPr lang="zh-TW" sz="1400" b="1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417731"/>
                  </a:ext>
                </a:extLst>
              </a:tr>
              <a:tr h="288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EDB</a:t>
                      </a:r>
                      <a:endParaRPr lang="zh-TW" sz="1400" b="1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EDB Arts Education Section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2"/>
                        </a:rPr>
                        <a:t>http://www.edb.gov.hk/tc/curriculum-development/kla/arts-edu/index.html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41442176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EDB One-stop Portal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3"/>
                        </a:rPr>
                        <a:t>http://www.hkedcity.net/edbosp/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2502967227"/>
                  </a:ext>
                </a:extLst>
              </a:tr>
              <a:tr h="288000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Orchestra</a:t>
                      </a:r>
                      <a:endParaRPr lang="zh-TW" sz="1400" b="1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HK Philharmonic Orchestra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4"/>
                        </a:rPr>
                        <a:t>http://www.hkphil.org/tc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90489947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HK </a:t>
                      </a:r>
                      <a:r>
                        <a:rPr lang="en-US" altLang="zh-TW" sz="1200" dirty="0" err="1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Sinfonietta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5"/>
                        </a:rPr>
                        <a:t>http://hksl.org/zh-hant/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2563079712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HK Chinese Orchestra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6"/>
                        </a:rPr>
                        <a:t>http://www.hkco.org/tc/index.html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395419468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Shanghai</a:t>
                      </a:r>
                      <a:r>
                        <a:rPr lang="en-US" altLang="zh-TW" sz="1200" baseline="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Symphony Orchestra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7"/>
                        </a:rPr>
                        <a:t>http://www.shsymphony.com/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1402945925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DSO 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Kids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8"/>
                        </a:rPr>
                        <a:t>http://www.mydso.com/dso-kids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887663845"/>
                  </a:ext>
                </a:extLst>
              </a:tr>
              <a:tr h="288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Radio</a:t>
                      </a:r>
                      <a:endParaRPr lang="zh-TW" sz="1400" b="1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RTHK Radi</a:t>
                      </a:r>
                      <a:r>
                        <a:rPr lang="en-US" altLang="zh-TW" sz="1200" baseline="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o 4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9"/>
                        </a:rPr>
                        <a:t>http://www.rthk.hk/radio/radio4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31048718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BBC Radio 3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0"/>
                        </a:rPr>
                        <a:t>http://www.bbc.co.uk/radio3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2830450934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Classic</a:t>
                      </a:r>
                      <a:r>
                        <a:rPr lang="en-GB" sz="1200" baseline="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FM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1"/>
                        </a:rPr>
                        <a:t>http://www.classicfm.com/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1009431751"/>
                  </a:ext>
                </a:extLst>
              </a:tr>
              <a:tr h="288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Music Score</a:t>
                      </a:r>
                      <a:endParaRPr lang="zh-TW" sz="1400" b="1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IMSLP </a:t>
                      </a:r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Petrucci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Music Library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2"/>
                        </a:rPr>
                        <a:t>http://imslp.org/wiki/Main_Page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2053453138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ChoralWiki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3"/>
                        </a:rPr>
                        <a:t>http://www.cpdl.org/wiki/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878343025"/>
                  </a:ext>
                </a:extLst>
              </a:tr>
              <a:tr h="28800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Other</a:t>
                      </a:r>
                      <a:endParaRPr lang="zh-TW" sz="1400" b="1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The 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Guardian – Classical music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4"/>
                        </a:rPr>
                        <a:t>http://www.theguardian.com/music/classical-music-and-opera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328920698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All 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Music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5"/>
                        </a:rPr>
                        <a:t>http://www.allmusic.com/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2909658384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Classics 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for Kids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6"/>
                        </a:rPr>
                        <a:t>http://www.classicsforkids.com/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256670976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Naxos</a:t>
                      </a:r>
                      <a:endParaRPr lang="zh-TW" sz="12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hlinkClick r:id="rId17"/>
                        </a:rPr>
                        <a:t>http://www.naxos.com/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endParaRPr lang="zh-TW" sz="1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48508" marR="48508" marT="0" marB="0" anchor="ctr"/>
                </a:tc>
                <a:extLst>
                  <a:ext uri="{0D108BD9-81ED-4DB2-BD59-A6C34878D82A}">
                    <a16:rowId xmlns:a16="http://schemas.microsoft.com/office/drawing/2014/main" val="3693546717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28650" y="825053"/>
            <a:ext cx="816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Examples of </a:t>
            </a:r>
            <a:r>
              <a:rPr lang="en-US" altLang="zh-TW" sz="2400" dirty="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reference </a:t>
            </a:r>
            <a:r>
              <a:rPr lang="en-US" altLang="zh-TW" sz="24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websites for learning </a:t>
            </a:r>
            <a:r>
              <a:rPr lang="en-US" altLang="zh-TW" sz="2400" dirty="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music</a:t>
            </a:r>
            <a:endParaRPr lang="zh-HK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628650" y="321849"/>
            <a:ext cx="7886700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200" b="1" dirty="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Music</a:t>
            </a:r>
            <a:endParaRPr lang="zh-TW" altLang="en-US" sz="28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2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基礎">
  <a:themeElements>
    <a:clrScheme name="自訂 2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FE2A7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1_基礎">
  <a:themeElements>
    <a:clrScheme name="自訂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DB3E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2_基礎">
  <a:themeElements>
    <a:clrScheme name="灰階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2103</TotalTime>
  <Words>953</Words>
  <Application>Microsoft Office PowerPoint</Application>
  <PresentationFormat>如螢幕大小 (4:3)</PresentationFormat>
  <Paragraphs>181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微軟正黑體</vt:lpstr>
      <vt:lpstr>新細明體</vt:lpstr>
      <vt:lpstr>Arial</vt:lpstr>
      <vt:lpstr>Corbel</vt:lpstr>
      <vt:lpstr>基礎</vt:lpstr>
      <vt:lpstr>1_基礎</vt:lpstr>
      <vt:lpstr>2_基礎</vt:lpstr>
      <vt:lpstr>Topic  : Song of Rejoice Key Stage : KS1 to KS2 (Primary)</vt:lpstr>
      <vt:lpstr>Song of Rejoice : Reference List</vt:lpstr>
      <vt:lpstr>Topic  : Joyful Music for All Key Stage : KS3 to KS4 (Secondary)</vt:lpstr>
      <vt:lpstr>Joyful Music for All : Reference List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參考網頁</dc:title>
  <dc:creator>LEUNG, Yau-cheung Tommy</dc:creator>
  <cp:lastModifiedBy>LEUNG, Yau-cheung Tommy</cp:lastModifiedBy>
  <cp:revision>174</cp:revision>
  <dcterms:created xsi:type="dcterms:W3CDTF">2020-02-07T02:00:27Z</dcterms:created>
  <dcterms:modified xsi:type="dcterms:W3CDTF">2020-03-19T09:19:03Z</dcterms:modified>
</cp:coreProperties>
</file>