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0" r:id="rId2"/>
    <p:sldId id="337" r:id="rId3"/>
    <p:sldId id="289" r:id="rId4"/>
    <p:sldId id="290" r:id="rId5"/>
    <p:sldId id="313" r:id="rId6"/>
    <p:sldId id="278" r:id="rId7"/>
    <p:sldId id="281" r:id="rId8"/>
    <p:sldId id="287" r:id="rId9"/>
    <p:sldId id="338" r:id="rId10"/>
    <p:sldId id="339" r:id="rId11"/>
    <p:sldId id="340" r:id="rId12"/>
    <p:sldId id="320" r:id="rId13"/>
    <p:sldId id="341" r:id="rId14"/>
    <p:sldId id="343" r:id="rId15"/>
    <p:sldId id="344" r:id="rId16"/>
    <p:sldId id="326" r:id="rId17"/>
    <p:sldId id="345" r:id="rId18"/>
    <p:sldId id="346" r:id="rId19"/>
    <p:sldId id="347" r:id="rId20"/>
    <p:sldId id="324" r:id="rId21"/>
    <p:sldId id="318" r:id="rId22"/>
    <p:sldId id="31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0" autoAdjust="0"/>
    <p:restoredTop sz="86453" autoAdjust="0"/>
  </p:normalViewPr>
  <p:slideViewPr>
    <p:cSldViewPr snapToGrid="0">
      <p:cViewPr varScale="1">
        <p:scale>
          <a:sx n="72" d="100"/>
          <a:sy n="72" d="100"/>
        </p:scale>
        <p:origin x="-13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69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142F7-37AF-4EB3-94AE-72C2ECC9AB8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BA12F-33B5-4824-ACDC-EED4155CD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00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A12F-33B5-4824-ACDC-EED4155CD4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43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A12F-33B5-4824-ACDC-EED4155CD4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99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13512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28766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67757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97297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85623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47823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27460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35062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21227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0188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3105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05058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sKFUOlyTJVg&amp;feature=youtu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files/pdf/5_steps_for_proper_hand_washing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D9M57hycc7A&amp;feature=youtu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en/curriculum-development/kla/general-studies-for-primary/learning-and-teaching_resource_cd_st/Healthy_life_en_2.zi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hkedcity.net/etv/resource/1836614955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kedcity.net/etv/resource/239963568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hkedcity.net/etv/resource/1614033468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files/pdf/a_guide_to_personal_home_and_environmental_hygiene_keep_clean_be_healthy_booklet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hp.gov.hk/en/healthtopics/content/24/102466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4033" y="2966224"/>
            <a:ext cx="7772400" cy="1297513"/>
          </a:xfrm>
        </p:spPr>
        <p:txBody>
          <a:bodyPr>
            <a:normAutofit fontScale="90000"/>
          </a:bodyPr>
          <a:lstStyle/>
          <a:p>
            <a:r>
              <a:rPr lang="en-US" altLang="zh-TW" sz="4000" dirty="0">
                <a:latin typeface="Arial" charset="0"/>
                <a:ea typeface="Arial" charset="0"/>
                <a:cs typeface="Arial" charset="0"/>
              </a:rPr>
              <a:t>General Studies for Primary </a:t>
            </a:r>
            <a:r>
              <a:rPr lang="en-US" altLang="zh-TW" sz="4000" dirty="0" smtClean="0">
                <a:latin typeface="Arial" charset="0"/>
                <a:ea typeface="Arial" charset="0"/>
                <a:cs typeface="Arial" charset="0"/>
              </a:rPr>
              <a:t>Schools</a:t>
            </a:r>
            <a:r>
              <a:rPr lang="en-US" altLang="zh-TW" sz="4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TW" sz="40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4000" dirty="0">
                <a:latin typeface="Arial" charset="0"/>
                <a:ea typeface="Arial" charset="0"/>
                <a:cs typeface="Arial" charset="0"/>
              </a:rPr>
              <a:t>Learning Strand </a:t>
            </a:r>
            <a:r>
              <a:rPr lang="mr-IN" altLang="zh-TW" sz="40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zh-TW" sz="4000" dirty="0">
                <a:latin typeface="Arial" charset="0"/>
                <a:ea typeface="Arial" charset="0"/>
                <a:cs typeface="Arial" charset="0"/>
              </a:rPr>
              <a:t> Health and Living</a:t>
            </a:r>
            <a:endParaRPr lang="zh-HK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61233" y="4482016"/>
            <a:ext cx="6858000" cy="16557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altLang="zh-HK" dirty="0"/>
          </a:p>
          <a:p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Primary Four to Six</a:t>
            </a:r>
          </a:p>
          <a:p>
            <a:r>
              <a:rPr lang="en-US" altLang="zh-HK" sz="3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(Teachers’ Copy)</a:t>
            </a:r>
            <a:endParaRPr lang="zh-HK" altLang="en-US" sz="3200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10817" y="808953"/>
            <a:ext cx="850789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General Studies for Primary </a:t>
            </a:r>
            <a:r>
              <a:rPr lang="en-US" altLang="zh-TW" sz="40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Schools </a:t>
            </a:r>
            <a:r>
              <a:rPr lang="en-US" altLang="zh-TW" sz="40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Additional Resources</a:t>
            </a:r>
          </a:p>
          <a:p>
            <a:pPr algn="ctr"/>
            <a:r>
              <a:rPr lang="en-US" altLang="zh-TW" sz="4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Health and Living Series</a:t>
            </a:r>
            <a:r>
              <a:rPr lang="zh-TW" altLang="en-US" dirty="0" smtClean="0"/>
              <a:t>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1958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7757" y="0"/>
            <a:ext cx="8178799" cy="6692348"/>
          </a:xfrm>
        </p:spPr>
      </p:pic>
    </p:spTree>
    <p:extLst>
      <p:ext uri="{BB962C8B-B14F-4D97-AF65-F5344CB8AC3E}">
        <p14:creationId xmlns:p14="http://schemas.microsoft.com/office/powerpoint/2010/main" xmlns="" val="7901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1E54948-823A-4EFF-83ED-9ABF525F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CHP,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Department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Health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en-US" altLang="zh-TW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TW" altLang="en-US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clean</a:t>
            </a:r>
            <a:r>
              <a:rPr lang="zh-TW" altLang="en-US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zh-TW" altLang="en-US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hands</a:t>
            </a:r>
            <a:r>
              <a:rPr lang="zh-TW" altLang="en-US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properly”</a:t>
            </a:r>
            <a:r>
              <a:rPr lang="zh-TW" altLang="en-US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(video)</a:t>
            </a:r>
            <a:endParaRPr lang="en-US" altLang="zh-HK" sz="36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A4340BF-30E0-4170-9A1F-1F3C9D9C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382" y="5222278"/>
            <a:ext cx="4451441" cy="4956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9A8AA509-012A-4771-8896-BCEED3E1A4B2}"/>
              </a:ext>
            </a:extLst>
          </p:cNvPr>
          <p:cNvSpPr txBox="1"/>
          <p:nvPr/>
        </p:nvSpPr>
        <p:spPr>
          <a:xfrm>
            <a:off x="628650" y="5222278"/>
            <a:ext cx="80222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Website:</a:t>
            </a:r>
            <a:endParaRPr lang="en-US" altLang="zh-HK" sz="2000" dirty="0">
              <a:latin typeface="Arial" pitchFamily="34" charset="0"/>
              <a:cs typeface="Arial" pitchFamily="34" charset="0"/>
            </a:endParaRPr>
          </a:p>
          <a:p>
            <a:r>
              <a:rPr lang="en-US" altLang="zh-HK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en-US" altLang="zh-HK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www.youtube.com/watch?v=sKFUOlyTJVg&amp;feature=youtube</a:t>
            </a:r>
            <a:endParaRPr lang="en-US" altLang="zh-HK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556" y="1775740"/>
            <a:ext cx="6229910" cy="3208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6186" y="2300096"/>
            <a:ext cx="1878689" cy="18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6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7277" y="87549"/>
            <a:ext cx="8920263" cy="66439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29191" y="1021404"/>
            <a:ext cx="1809345" cy="28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圓角矩形 7"/>
          <p:cNvSpPr/>
          <p:nvPr/>
        </p:nvSpPr>
        <p:spPr>
          <a:xfrm>
            <a:off x="2538919" y="4834647"/>
            <a:ext cx="1780162" cy="1089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6955277" y="914400"/>
            <a:ext cx="1789889" cy="448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4727643" y="3025302"/>
            <a:ext cx="1838527" cy="197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4669277" y="1021404"/>
            <a:ext cx="1332689" cy="1857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/>
          <p:cNvSpPr/>
          <p:nvPr/>
        </p:nvSpPr>
        <p:spPr>
          <a:xfrm>
            <a:off x="6001966" y="2675106"/>
            <a:ext cx="564204" cy="204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1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1E54948-823A-4EFF-83ED-9ABF525F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25" y="163244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CHP,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Department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Health</a:t>
            </a:r>
            <a:r>
              <a:rPr lang="en-US" altLang="zh-HK" sz="3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HK" sz="3600" dirty="0">
                <a:latin typeface="Arial" charset="0"/>
                <a:ea typeface="Arial" charset="0"/>
                <a:cs typeface="Arial" charset="0"/>
              </a:rPr>
            </a:br>
            <a:r>
              <a:rPr lang="zh-TW" altLang="en-US" sz="3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zh-TW" alt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Steps</a:t>
            </a:r>
            <a:r>
              <a:rPr lang="zh-TW" alt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TW" alt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Proper</a:t>
            </a:r>
            <a:r>
              <a:rPr lang="zh-TW" alt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Hand</a:t>
            </a:r>
            <a:r>
              <a:rPr lang="zh-TW" alt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altLang="zh-TW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ashing</a:t>
            </a:r>
            <a:r>
              <a:rPr lang="zh-TW" alt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(Poster)</a:t>
            </a:r>
            <a:endParaRPr lang="en-US" altLang="zh-HK" sz="36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A4340BF-30E0-4170-9A1F-1F3C9D9C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382" y="5222278"/>
            <a:ext cx="4451441" cy="4956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9A8AA509-012A-4771-8896-BCEED3E1A4B2}"/>
              </a:ext>
            </a:extLst>
          </p:cNvPr>
          <p:cNvSpPr txBox="1"/>
          <p:nvPr/>
        </p:nvSpPr>
        <p:spPr>
          <a:xfrm>
            <a:off x="360834" y="3469541"/>
            <a:ext cx="27269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Website</a:t>
            </a:r>
            <a:r>
              <a:rPr lang="en-US" altLang="zh-HK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:</a:t>
            </a:r>
            <a:endParaRPr lang="en-US" altLang="zh-HK" sz="2200" dirty="0">
              <a:latin typeface="Arial" pitchFamily="34" charset="0"/>
              <a:cs typeface="Arial" pitchFamily="34" charset="0"/>
            </a:endParaRPr>
          </a:p>
          <a:p>
            <a:r>
              <a:rPr lang="en-US" altLang="zh-HK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altLang="zh-HK" sz="2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www.chp.gov.hk</a:t>
            </a:r>
            <a:r>
              <a:rPr lang="en-US" altLang="zh-HK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/files/pdf/5_steps_for_proper_hand_washing.pdf</a:t>
            </a:r>
            <a:endParaRPr lang="en-US" altLang="zh-HK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C5AA9CD1-24C6-494F-9D6A-AFEA31F9AE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17226" y="1306144"/>
            <a:ext cx="5180180" cy="5474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6607" y="1276772"/>
            <a:ext cx="2057550" cy="21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8B0BCDC-A898-473F-B687-0B589CB4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8" y="18790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CHP,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Department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Health</a:t>
            </a:r>
            <a:r>
              <a:rPr lang="en-US" altLang="zh-HK" sz="3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HK" sz="36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take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off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surgical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mask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properly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(Video)</a:t>
            </a:r>
            <a:r>
              <a:rPr lang="zh-TW" altLang="en-US" sz="31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safe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disposal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31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surgical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mask</a:t>
            </a:r>
            <a:r>
              <a:rPr lang="en-US" altLang="zh-TW" sz="31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TW" sz="31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</a:br>
            <a:endParaRPr lang="zh-HK" altLang="en-US" sz="31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45151904-835F-436A-8984-9BF57A93B5C2}"/>
              </a:ext>
            </a:extLst>
          </p:cNvPr>
          <p:cNvSpPr txBox="1"/>
          <p:nvPr/>
        </p:nvSpPr>
        <p:spPr>
          <a:xfrm>
            <a:off x="434296" y="5018812"/>
            <a:ext cx="523683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Website:</a:t>
            </a:r>
            <a:endParaRPr lang="en-US" altLang="zh-HK" sz="2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zh-HK" sz="2200" dirty="0">
                <a:latin typeface="Arial" charset="0"/>
                <a:ea typeface="Arial" charset="0"/>
                <a:cs typeface="Arial" charset="0"/>
                <a:hlinkClick r:id="rId2"/>
              </a:rPr>
              <a:t>https://</a:t>
            </a:r>
            <a:r>
              <a:rPr lang="en-US" altLang="zh-HK" sz="2200" dirty="0" smtClean="0">
                <a:latin typeface="Arial" charset="0"/>
                <a:ea typeface="Arial" charset="0"/>
                <a:cs typeface="Arial" charset="0"/>
                <a:hlinkClick r:id="rId2"/>
              </a:rPr>
              <a:t>www.youtube.com/watch?v=D9M57hycc7A&amp;feature=youtube</a:t>
            </a:r>
            <a:endParaRPr lang="en-US" altLang="zh-HK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86400" y="5895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HK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3632" y="1601639"/>
            <a:ext cx="4386649" cy="2352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21141" y="4106396"/>
            <a:ext cx="1257380" cy="1298832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63987" y="1260319"/>
            <a:ext cx="3334337" cy="4796045"/>
          </a:xfrm>
        </p:spPr>
      </p:pic>
    </p:spTree>
    <p:extLst>
      <p:ext uri="{BB962C8B-B14F-4D97-AF65-F5344CB8AC3E}">
        <p14:creationId xmlns:p14="http://schemas.microsoft.com/office/powerpoint/2010/main" xmlns="" val="8041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06DD1CF-8E03-4812-A453-A1385226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4" y="1463643"/>
            <a:ext cx="6360006" cy="13902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Show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your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are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your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relatives/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friends/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elderly</a:t>
            </a:r>
          </a:p>
          <a:p>
            <a:pPr marL="357188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Give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call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family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members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to show your care to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relatives/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friends/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elderly, and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share with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them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measures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learned,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e.g.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clean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hands</a:t>
            </a:r>
            <a:r>
              <a:rPr lang="zh-TW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wear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mask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properly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prevent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virus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transmission.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TW" sz="1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47C54F7F-8770-4913-913D-0282A70812D2}"/>
              </a:ext>
            </a:extLst>
          </p:cNvPr>
          <p:cNvGrpSpPr/>
          <p:nvPr/>
        </p:nvGrpSpPr>
        <p:grpSpPr>
          <a:xfrm>
            <a:off x="680267" y="2290363"/>
            <a:ext cx="1415390" cy="1415390"/>
            <a:chOff x="5152406" y="2485406"/>
            <a:chExt cx="1887187" cy="1887187"/>
          </a:xfrm>
        </p:grpSpPr>
        <p:sp>
          <p:nvSpPr>
            <p:cNvPr id="31" name="橢圓 30">
              <a:extLst>
                <a:ext uri="{FF2B5EF4-FFF2-40B4-BE49-F238E27FC236}">
                  <a16:creationId xmlns:a16="http://schemas.microsoft.com/office/drawing/2014/main" xmlns="" id="{E5A4325D-684E-4EA3-B38D-15B8D85635FF}"/>
                </a:ext>
              </a:extLst>
            </p:cNvPr>
            <p:cNvSpPr/>
            <p:nvPr/>
          </p:nvSpPr>
          <p:spPr>
            <a:xfrm>
              <a:off x="5152406" y="2485406"/>
              <a:ext cx="1887187" cy="1887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2" name="矩形 31" descr="接收器">
              <a:extLst>
                <a:ext uri="{FF2B5EF4-FFF2-40B4-BE49-F238E27FC236}">
                  <a16:creationId xmlns:a16="http://schemas.microsoft.com/office/drawing/2014/main" xmlns="" id="{26912CA5-D6E7-4EDC-9379-9730FF4C654A}"/>
                </a:ext>
              </a:extLst>
            </p:cNvPr>
            <p:cNvSpPr/>
            <p:nvPr/>
          </p:nvSpPr>
          <p:spPr>
            <a:xfrm>
              <a:off x="5554593" y="2887594"/>
              <a:ext cx="1082812" cy="1082812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3" name="橢圓 32">
            <a:extLst>
              <a:ext uri="{FF2B5EF4-FFF2-40B4-BE49-F238E27FC236}">
                <a16:creationId xmlns:a16="http://schemas.microsoft.com/office/drawing/2014/main" xmlns="" id="{E433626F-E57A-449F-8CBB-911B385EB795}"/>
              </a:ext>
            </a:extLst>
          </p:cNvPr>
          <p:cNvSpPr/>
          <p:nvPr/>
        </p:nvSpPr>
        <p:spPr>
          <a:xfrm>
            <a:off x="680267" y="4217163"/>
            <a:ext cx="1415390" cy="14153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4" name="矩形 33" descr="打開的信封">
            <a:extLst>
              <a:ext uri="{FF2B5EF4-FFF2-40B4-BE49-F238E27FC236}">
                <a16:creationId xmlns:a16="http://schemas.microsoft.com/office/drawing/2014/main" xmlns="" id="{788F231B-FA19-4587-910F-BE3F8F299533}"/>
              </a:ext>
            </a:extLst>
          </p:cNvPr>
          <p:cNvSpPr/>
          <p:nvPr/>
        </p:nvSpPr>
        <p:spPr>
          <a:xfrm>
            <a:off x="981906" y="4518803"/>
            <a:ext cx="812109" cy="81210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36997C6F-0B7A-410E-805D-7FBFAADCF1B1}"/>
              </a:ext>
            </a:extLst>
          </p:cNvPr>
          <p:cNvSpPr/>
          <p:nvPr/>
        </p:nvSpPr>
        <p:spPr>
          <a:xfrm>
            <a:off x="2194714" y="4135883"/>
            <a:ext cx="6463674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altLang="zh-TW" sz="2800" u="sng" dirty="0" smtClean="0">
                <a:latin typeface="Arial" charset="0"/>
                <a:ea typeface="Arial" charset="0"/>
                <a:cs typeface="Arial" charset="0"/>
              </a:rPr>
              <a:t>Make</a:t>
            </a:r>
            <a:r>
              <a:rPr lang="zh-TW" altLang="en-US" sz="2800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u="sng" dirty="0" smtClean="0">
                <a:latin typeface="Arial" charset="0"/>
                <a:ea typeface="Arial" charset="0"/>
                <a:cs typeface="Arial" charset="0"/>
              </a:rPr>
              <a:t>greeting</a:t>
            </a:r>
            <a:r>
              <a:rPr lang="zh-TW" altLang="en-US" sz="2800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u="sng" dirty="0" smtClean="0">
                <a:latin typeface="Arial" charset="0"/>
                <a:ea typeface="Arial" charset="0"/>
                <a:cs typeface="Arial" charset="0"/>
              </a:rPr>
              <a:t>cards</a:t>
            </a:r>
            <a:r>
              <a:rPr lang="zh-TW" altLang="en-US" sz="2800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TW" sz="2800" u="sng" strike="sngStrike" dirty="0">
              <a:latin typeface="Arial" charset="0"/>
              <a:ea typeface="Arial" charset="0"/>
              <a:cs typeface="Arial" charset="0"/>
            </a:endParaRPr>
          </a:p>
          <a:p>
            <a:pPr marL="357188" lvl="1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greeting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cards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(take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photos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cards)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encourage</a:t>
            </a:r>
            <a:r>
              <a:rPr lang="zh-TW" altLang="en-US" sz="160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smtClean="0">
                <a:latin typeface="Arial" charset="0"/>
                <a:ea typeface="Arial" charset="0"/>
                <a:cs typeface="Arial" charset="0"/>
              </a:rPr>
              <a:t>healthcare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>
                <a:latin typeface="Arial" charset="0"/>
                <a:ea typeface="Arial" charset="0"/>
                <a:cs typeface="Arial" charset="0"/>
              </a:rPr>
              <a:t>professionals,</a:t>
            </a:r>
            <a:r>
              <a:rPr lang="zh-TW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>
                <a:latin typeface="Arial" charset="0"/>
                <a:ea typeface="Arial" charset="0"/>
                <a:cs typeface="Arial" charset="0"/>
              </a:rPr>
              <a:t>cleaners</a:t>
            </a:r>
            <a:r>
              <a:rPr lang="zh-TW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>
                <a:latin typeface="Arial" charset="0"/>
                <a:ea typeface="Arial" charset="0"/>
                <a:cs typeface="Arial" charset="0"/>
              </a:rPr>
              <a:t>or</a:t>
            </a:r>
            <a:r>
              <a:rPr lang="zh-TW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>
                <a:latin typeface="Arial" charset="0"/>
                <a:ea typeface="Arial" charset="0"/>
                <a:cs typeface="Arial" charset="0"/>
              </a:rPr>
              <a:t>epidemic</a:t>
            </a:r>
            <a:r>
              <a:rPr lang="zh-TW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>
                <a:latin typeface="Arial" charset="0"/>
                <a:ea typeface="Arial" charset="0"/>
                <a:cs typeface="Arial" charset="0"/>
              </a:rPr>
              <a:t>precaution</a:t>
            </a:r>
            <a:r>
              <a:rPr lang="zh-TW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personnel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who you know and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appreciate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their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contribution.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Then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ask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parents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send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cards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them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through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e-mails, social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platforms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or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media.</a:t>
            </a:r>
            <a:endParaRPr lang="zh-HK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68020" y="246379"/>
            <a:ext cx="78867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Suggested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Activity</a:t>
            </a:r>
            <a:endParaRPr lang="zh-HK" alt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2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06DD1CF-8E03-4812-A453-A1385226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635" y="2290362"/>
            <a:ext cx="6020099" cy="35932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400" b="1" u="sng" dirty="0" smtClean="0"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zh-TW" altLang="en-US" sz="2400" b="1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u="sng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2400" b="1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u="sng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altLang="zh-TW" sz="2400" b="1" u="sng" dirty="0" smtClean="0">
                <a:latin typeface="Arial" charset="0"/>
                <a:ea typeface="Arial" charset="0"/>
                <a:cs typeface="Arial" charset="0"/>
              </a:rPr>
              <a:t>oster/</a:t>
            </a:r>
            <a:r>
              <a:rPr lang="zh-TW" altLang="en-US" sz="2400" b="1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u="sng" dirty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altLang="zh-TW" sz="2400" b="1" u="sng" dirty="0" smtClean="0">
                <a:latin typeface="Arial" charset="0"/>
                <a:ea typeface="Arial" charset="0"/>
                <a:cs typeface="Arial" charset="0"/>
              </a:rPr>
              <a:t>ideo</a:t>
            </a:r>
            <a:r>
              <a:rPr lang="zh-TW" altLang="en-US" sz="2400" b="1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TW" sz="2400" b="1" u="sng" strike="sngStrike" dirty="0">
              <a:latin typeface="Arial" charset="0"/>
              <a:ea typeface="Arial" charset="0"/>
              <a:cs typeface="Arial" charset="0"/>
            </a:endParaRPr>
          </a:p>
          <a:p>
            <a:pPr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“Maintaining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good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personal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hygiene/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Prevention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infectious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diseases”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as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theme,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design: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TW" dirty="0">
              <a:latin typeface="Arial" charset="0"/>
              <a:ea typeface="Arial" charset="0"/>
              <a:cs typeface="Arial" charset="0"/>
            </a:endParaRPr>
          </a:p>
          <a:p>
            <a:pPr marL="342900" lvl="1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     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poster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or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914400" lvl="2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(ii)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one-minute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video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50000"/>
              </a:lnSpc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xmlns="" id="{E5A4325D-684E-4EA3-B38D-15B8D85635FF}"/>
              </a:ext>
            </a:extLst>
          </p:cNvPr>
          <p:cNvSpPr/>
          <p:nvPr/>
        </p:nvSpPr>
        <p:spPr>
          <a:xfrm>
            <a:off x="680267" y="2290363"/>
            <a:ext cx="1415390" cy="1415390"/>
          </a:xfrm>
          <a:prstGeom prst="ellipse">
            <a:avLst/>
          </a:prstGeom>
          <a:solidFill>
            <a:srgbClr val="FF33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" name="心形 3"/>
          <p:cNvSpPr/>
          <p:nvPr/>
        </p:nvSpPr>
        <p:spPr>
          <a:xfrm>
            <a:off x="1020933" y="2707970"/>
            <a:ext cx="734057" cy="734057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 sz="135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77034" y="337897"/>
            <a:ext cx="78867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Suggested</a:t>
            </a:r>
            <a:r>
              <a:rPr lang="zh-TW" altLang="en-US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Learning</a:t>
            </a:r>
            <a:r>
              <a:rPr lang="zh-TW" altLang="en-US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Activity</a:t>
            </a:r>
            <a:endParaRPr lang="zh-HK" altLang="en-US" dirty="0"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9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282624" y="217428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TW" sz="4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zh-TW" altLang="en-US" sz="4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4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on</a:t>
            </a:r>
            <a:r>
              <a:rPr lang="zh-TW" altLang="en-US" sz="4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4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web</a:t>
            </a:r>
            <a:endParaRPr lang="zh-HK" altLang="en-US" sz="4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78008" y="4605597"/>
            <a:ext cx="3731075" cy="20164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527" y="2179978"/>
            <a:ext cx="5431789" cy="4509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624" y="1057381"/>
            <a:ext cx="8415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nstant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messaging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stickers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be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added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greeting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cards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downloaded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from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the EDB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website</a:t>
            </a:r>
            <a:endParaRPr lang="zh-TW" alt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zh-TW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24110" y="2051553"/>
            <a:ext cx="3856465" cy="21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6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db.gov.hk/attachment/tc/curriculum-development/4-key-tasks/moral-civic/mpd2019/Oneness_of_min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00327" y="1044835"/>
            <a:ext cx="2058544" cy="20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db.gov.hk/attachment/tc/curriculum-development/4-key-tasks/moral-civic/mpd2019/Fight%20disease_togeth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52166" y="978614"/>
            <a:ext cx="1985564" cy="198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edb.gov.hk/attachment/tc/curriculum-development/4-key-tasks/moral-civic/mpd2019/Face_u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368" y="844810"/>
            <a:ext cx="2228664" cy="22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637" y="344766"/>
            <a:ext cx="6274909" cy="700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ight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virus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positively</a:t>
            </a:r>
            <a:endParaRPr lang="en-US" altLang="zh-TW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49636" y="3488729"/>
            <a:ext cx="7232924" cy="989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eep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good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personal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hygiene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protect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yourself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others</a:t>
            </a:r>
            <a:r>
              <a:rPr lang="en-US" dirty="0"/>
              <a:t/>
            </a:r>
            <a:br>
              <a:rPr lang="en-US" dirty="0"/>
            </a:br>
            <a:endParaRPr lang="en-US" altLang="zh-TW" dirty="0"/>
          </a:p>
          <a:p>
            <a:endParaRPr lang="en-US" dirty="0"/>
          </a:p>
        </p:txBody>
      </p:sp>
      <p:pic>
        <p:nvPicPr>
          <p:cNvPr id="1032" name="Picture 8" descr="https://www.edb.gov.hk/attachment/tc/curriculum-development/4-key-tasks/moral-civic/mpd2019/Washing_han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1070" y="4244497"/>
            <a:ext cx="2049257" cy="20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55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005" y="3700033"/>
            <a:ext cx="7692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thank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appreciate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effort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healthcare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professionals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ther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epidemic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precaution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personnel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298" y="481944"/>
            <a:ext cx="384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32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altLang="zh-TW" sz="32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TW" altLang="en-US" sz="32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zh-TW" altLang="en-US" sz="32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care</a:t>
            </a:r>
            <a:endParaRPr 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16" descr="https://www.edb.gov.hk/attachment/tc/curriculum-development/4-key-tasks/moral-civic/mpd2019/Take_Car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8005" y="1359107"/>
            <a:ext cx="2451457" cy="245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edb.gov.hk/attachment/tc/curriculum-development/4-key-tasks/moral-civic/mpd2019/Thanks%20medical%20staf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04720" y="4609928"/>
            <a:ext cx="1968070" cy="19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s://www.edb.gov.hk/attachment/tc/curriculum-development/4-key-tasks/moral-civic/mpd2019/WS_1_Gratitude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48977" y="4653609"/>
            <a:ext cx="1763919" cy="18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03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035" y="355767"/>
            <a:ext cx="8627166" cy="1325563"/>
          </a:xfrm>
        </p:spPr>
        <p:txBody>
          <a:bodyPr>
            <a:noAutofit/>
          </a:bodyPr>
          <a:lstStyle/>
          <a:p>
            <a:pPr lvl="0" algn="ctr"/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zh-TW" alt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Teaching</a:t>
            </a:r>
            <a:r>
              <a:rPr lang="zh-TW" alt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zh-TW" alt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CD</a:t>
            </a:r>
            <a:r>
              <a:rPr lang="zh-TW" alt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TW" alt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Primary</a:t>
            </a:r>
            <a:r>
              <a:rPr lang="zh-TW" alt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General</a:t>
            </a:r>
            <a:r>
              <a:rPr lang="zh-TW" alt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Studies</a:t>
            </a:r>
            <a:r>
              <a:rPr lang="en-US" altLang="zh-TW" sz="2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TW" sz="22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“Our</a:t>
            </a:r>
            <a:r>
              <a:rPr lang="zh-TW" alt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Wonderful</a:t>
            </a:r>
            <a:r>
              <a:rPr lang="zh-TW" alt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Body”</a:t>
            </a:r>
            <a:b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 (Includes</a:t>
            </a:r>
            <a:r>
              <a:rPr lang="zh-TW" alt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learning </a:t>
            </a:r>
            <a:r>
              <a:rPr lang="en-US" altLang="zh-TW" sz="2200" smtClean="0">
                <a:latin typeface="Arial" charset="0"/>
                <a:ea typeface="Arial" charset="0"/>
                <a:cs typeface="Arial" charset="0"/>
              </a:rPr>
              <a:t>activities of </a:t>
            </a: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“communicable</a:t>
            </a:r>
            <a:r>
              <a:rPr lang="zh-TW" alt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diseases”)</a:t>
            </a:r>
            <a:endParaRPr lang="zh-HK" altLang="en-US" sz="2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3047" y="2325987"/>
            <a:ext cx="2104372" cy="32556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2367419" y="1958340"/>
          <a:ext cx="6254533" cy="356235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458021">
                  <a:extLst>
                    <a:ext uri="{9D8B030D-6E8A-4147-A177-3AD203B41FA5}">
                      <a16:colId xmlns:a16="http://schemas.microsoft.com/office/drawing/2014/main" xmlns="" val="3671885220"/>
                    </a:ext>
                  </a:extLst>
                </a:gridCol>
                <a:gridCol w="3796512">
                  <a:extLst>
                    <a:ext uri="{9D8B030D-6E8A-4147-A177-3AD203B41FA5}">
                      <a16:colId xmlns:a16="http://schemas.microsoft.com/office/drawing/2014/main" xmlns="" val="2940143352"/>
                    </a:ext>
                  </a:extLst>
                </a:gridCol>
              </a:tblGrid>
              <a:tr h="26796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Theme</a:t>
                      </a:r>
                      <a:endParaRPr lang="zh-HK" altLang="en-US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Learning</a:t>
                      </a:r>
                      <a:r>
                        <a:rPr lang="zh-TW" altLang="en-US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Activities</a:t>
                      </a:r>
                      <a:endParaRPr lang="en-US" altLang="zh-TW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9217130"/>
                  </a:ext>
                </a:extLst>
              </a:tr>
              <a:tr h="2617470">
                <a:tc>
                  <a:txBody>
                    <a:bodyPr/>
                    <a:lstStyle/>
                    <a:p>
                      <a:r>
                        <a:rPr lang="en-US" altLang="zh-TW" baseline="0" dirty="0" smtClean="0">
                          <a:effectLst/>
                        </a:rPr>
                        <a:t>Structure of our body</a:t>
                      </a:r>
                      <a:endParaRPr lang="zh-HK" alt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Sensory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organs(Key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Stage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1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)</a:t>
                      </a:r>
                      <a:endParaRPr lang="en-US" altLang="zh-TW" sz="1600" dirty="0">
                        <a:solidFill>
                          <a:srgbClr val="272727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Main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parts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and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functions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of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digestive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system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(Key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Stage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1)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endParaRPr lang="en-US" altLang="zh-TW" sz="1600" dirty="0" smtClean="0">
                        <a:solidFill>
                          <a:srgbClr val="272727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Bones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and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muscles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(Key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Stage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1)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Our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respiratory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system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(Key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Stage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1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)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Importance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of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circulatory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system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(Key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Stage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1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)</a:t>
                      </a:r>
                      <a:endParaRPr lang="en-US" altLang="zh-TW" sz="1600" dirty="0">
                        <a:solidFill>
                          <a:srgbClr val="272727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Functions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of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the nervous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system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(Key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Stage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2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0117162"/>
                  </a:ext>
                </a:extLst>
              </a:tr>
              <a:tr h="477513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effectLst/>
                        </a:rPr>
                        <a:t>Healthy</a:t>
                      </a:r>
                      <a:r>
                        <a:rPr lang="zh-TW" altLang="en-US" baseline="0" dirty="0" smtClean="0">
                          <a:effectLst/>
                        </a:rPr>
                        <a:t> </a:t>
                      </a:r>
                      <a:r>
                        <a:rPr lang="en-US" altLang="zh-TW" baseline="0" dirty="0" smtClean="0">
                          <a:effectLst/>
                        </a:rPr>
                        <a:t>living</a:t>
                      </a:r>
                      <a:endParaRPr lang="zh-HK" alt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1. </a:t>
                      </a:r>
                      <a:r>
                        <a:rPr lang="en-US" altLang="zh-TW" sz="1600" dirty="0" smtClean="0">
                          <a:effectLst/>
                        </a:rPr>
                        <a:t>Healthy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eating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effectLst/>
                        </a:rPr>
                        <a:t>(Key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Stage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1</a:t>
                      </a:r>
                      <a:r>
                        <a:rPr lang="en-US" altLang="zh-TW" sz="1600" dirty="0" smtClean="0">
                          <a:effectLst/>
                        </a:rPr>
                        <a:t>)</a:t>
                      </a:r>
                      <a:r>
                        <a:rPr lang="en-US" altLang="zh-TW" sz="1600" dirty="0">
                          <a:effectLst/>
                        </a:rPr>
                        <a:t/>
                      </a:r>
                      <a:br>
                        <a:rPr lang="en-US" altLang="zh-TW" sz="1600" dirty="0">
                          <a:effectLst/>
                        </a:rPr>
                      </a:br>
                      <a:r>
                        <a:rPr lang="en-US" altLang="zh-TW" sz="1600" dirty="0">
                          <a:effectLst/>
                        </a:rPr>
                        <a:t>2. </a:t>
                      </a:r>
                      <a:r>
                        <a:rPr lang="en-US" altLang="zh-TW" sz="1600" dirty="0" smtClean="0">
                          <a:effectLst/>
                        </a:rPr>
                        <a:t>Common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diseases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effectLst/>
                        </a:rPr>
                        <a:t>(Key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Stages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1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and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2</a:t>
                      </a:r>
                      <a:r>
                        <a:rPr lang="en-US" altLang="zh-TW" sz="1600" dirty="0" smtClean="0">
                          <a:effectLst/>
                        </a:rPr>
                        <a:t>)</a:t>
                      </a:r>
                      <a:endParaRPr lang="en-US" altLang="zh-TW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040224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32914" y="5682219"/>
            <a:ext cx="8489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Website</a:t>
            </a:r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:</a:t>
            </a:r>
          </a:p>
          <a:p>
            <a:r>
              <a:rPr lang="en-US" altLang="zh-CN" u="sng" dirty="0">
                <a:hlinkClick r:id="rId3"/>
              </a:rPr>
              <a:t>https://www.edb.gov.hk/attachment/en/curriculum-development/kla/general-studies-for-primary/learning-and-teaching_resource_cd_st/Healthy_life_en_2.</a:t>
            </a:r>
            <a:r>
              <a:rPr lang="en-US" altLang="zh-CN" u="sng" dirty="0" smtClean="0">
                <a:hlinkClick r:id="rId3"/>
              </a:rPr>
              <a:t>zip</a:t>
            </a:r>
            <a:endParaRPr lang="en-US" altLang="zh-TW" dirty="0" smtClean="0"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63935" y="5229922"/>
            <a:ext cx="3858017" cy="351728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1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188880"/>
            <a:ext cx="7886700" cy="4136764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Read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webpage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CHP,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Department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Health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understand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health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advice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on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prevent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COVID-19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process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transmission</a:t>
            </a:r>
            <a:endParaRPr lang="zh-TW" altLang="zh-HK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Suggested</a:t>
            </a:r>
            <a:r>
              <a:rPr lang="zh-TW" altLang="en-US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Learning</a:t>
            </a:r>
            <a:r>
              <a:rPr lang="zh-TW" altLang="en-US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Activity</a:t>
            </a:r>
            <a:endParaRPr lang="zh-HK" altLang="en-US" dirty="0"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4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Worksheets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Teachers’</a:t>
            </a:r>
            <a:r>
              <a:rPr lang="zh-TW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Version)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5508" y="16906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Understanding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COVID-19</a:t>
            </a:r>
            <a:endParaRPr lang="en-US" altLang="zh-TW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Self-learning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Worksheet</a:t>
            </a:r>
            <a:r>
              <a:rPr lang="zh-TW" altLang="zh-HK" sz="2400" b="1" dirty="0" smtClean="0">
                <a:latin typeface="Arial" charset="0"/>
                <a:ea typeface="Arial" charset="0"/>
                <a:cs typeface="Arial" charset="0"/>
              </a:rPr>
              <a:t>（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Together,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we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fight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virus</a:t>
            </a:r>
            <a:r>
              <a:rPr lang="zh-TW" altLang="zh-HK" sz="2400" b="1" dirty="0" smtClean="0">
                <a:latin typeface="Arial" charset="0"/>
                <a:ea typeface="Arial" charset="0"/>
                <a:cs typeface="Arial" charset="0"/>
              </a:rPr>
              <a:t>）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Worksheet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1: Understanding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infectious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diseases</a:t>
            </a:r>
            <a:endParaRPr lang="en-US" altLang="zh-TW" sz="2400" b="1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TW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Self-learning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Worksheet</a:t>
            </a:r>
            <a:r>
              <a:rPr lang="zh-TW" altLang="zh-HK" sz="2400" b="1" dirty="0" smtClean="0">
                <a:latin typeface="Arial" charset="0"/>
                <a:ea typeface="Arial" charset="0"/>
                <a:cs typeface="Arial" charset="0"/>
              </a:rPr>
              <a:t>（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Together,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we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fight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virus</a:t>
            </a:r>
            <a:r>
              <a:rPr lang="zh-TW" altLang="zh-HK" sz="2400" b="1" dirty="0" smtClean="0">
                <a:latin typeface="Arial" charset="0"/>
                <a:ea typeface="Arial" charset="0"/>
                <a:cs typeface="Arial" charset="0"/>
              </a:rPr>
              <a:t>）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Worksheet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2: Maintaining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hygiene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prevent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diseases</a:t>
            </a:r>
            <a:endParaRPr lang="en-US" altLang="zh-HK" sz="2400" b="1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TW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Self-learning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>
                <a:latin typeface="Arial" charset="0"/>
                <a:ea typeface="Arial" charset="0"/>
                <a:cs typeface="Arial" charset="0"/>
              </a:rPr>
              <a:t>Worksheet </a:t>
            </a:r>
            <a:r>
              <a:rPr lang="zh-TW" altLang="zh-HK" sz="2400" b="1" dirty="0" smtClean="0">
                <a:latin typeface="Arial" charset="0"/>
                <a:ea typeface="Arial" charset="0"/>
                <a:cs typeface="Arial" charset="0"/>
              </a:rPr>
              <a:t>（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Together,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>
                <a:latin typeface="Arial" charset="0"/>
                <a:ea typeface="Arial" charset="0"/>
                <a:cs typeface="Arial" charset="0"/>
              </a:rPr>
              <a:t>we</a:t>
            </a:r>
            <a:r>
              <a:rPr lang="zh-TW" alt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>
                <a:latin typeface="Arial" charset="0"/>
                <a:ea typeface="Arial" charset="0"/>
                <a:cs typeface="Arial" charset="0"/>
              </a:rPr>
              <a:t>fight</a:t>
            </a:r>
            <a:r>
              <a:rPr lang="zh-TW" alt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>
                <a:latin typeface="Arial" charset="0"/>
                <a:ea typeface="Arial" charset="0"/>
                <a:cs typeface="Arial" charset="0"/>
              </a:rPr>
              <a:t>virus</a:t>
            </a:r>
            <a:r>
              <a:rPr lang="zh-TW" altLang="zh-HK" sz="2400" b="1" dirty="0">
                <a:latin typeface="Arial" charset="0"/>
                <a:ea typeface="Arial" charset="0"/>
                <a:cs typeface="Arial" charset="0"/>
              </a:rPr>
              <a:t>）</a:t>
            </a:r>
            <a:r>
              <a:rPr lang="en-US" altLang="zh-TW" sz="2400" b="1" dirty="0">
                <a:latin typeface="Arial" charset="0"/>
                <a:ea typeface="Arial" charset="0"/>
                <a:cs typeface="Arial" charset="0"/>
              </a:rPr>
              <a:t>Worksheet</a:t>
            </a:r>
            <a:r>
              <a:rPr lang="zh-TW" alt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3: Extended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activity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TW" sz="24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TW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latin typeface="Arial" charset="0"/>
                <a:ea typeface="Arial" charset="0"/>
                <a:cs typeface="Arial" charset="0"/>
              </a:rPr>
              <a:t>others</a:t>
            </a:r>
            <a:endParaRPr lang="zh-TW" altLang="zh-HK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1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9141" y="1122363"/>
            <a:ext cx="8079059" cy="2387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Wish</a:t>
            </a:r>
            <a:r>
              <a:rPr lang="zh-TW" altLang="en-US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You</a:t>
            </a:r>
            <a:r>
              <a:rPr lang="zh-TW" altLang="en-US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Good</a:t>
            </a:r>
            <a:r>
              <a:rPr lang="zh-TW" altLang="en-US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Health!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805" y="388755"/>
            <a:ext cx="821249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General Studies for Primary Schools</a:t>
            </a:r>
            <a:b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Learning elements related to Common Diseases and Be a Responsible Citizen</a:t>
            </a:r>
            <a:endParaRPr lang="zh-HK" alt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39805" y="2007154"/>
            <a:ext cx="8000107" cy="4351338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Causes, effects and preventive measures of common diseases, e.g. infectious diseases and non-infectious diseases</a:t>
            </a:r>
          </a:p>
          <a:p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Healthy lifestyles</a:t>
            </a:r>
          </a:p>
          <a:p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Maintenance of community health</a:t>
            </a:r>
            <a:endParaRPr lang="en-US" altLang="zh-TW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4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TW" sz="2800" dirty="0" smtClean="0">
                <a:latin typeface="Arial" charset="0"/>
                <a:ea typeface="Arial" charset="0"/>
                <a:cs typeface="Arial" charset="0"/>
              </a:rPr>
              <a:t>General Studies for Primary Schools</a:t>
            </a:r>
            <a:br>
              <a:rPr lang="en-US" altLang="zh-TW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2800" dirty="0" smtClean="0">
                <a:latin typeface="Arial" charset="0"/>
                <a:ea typeface="Arial" charset="0"/>
                <a:cs typeface="Arial" charset="0"/>
              </a:rPr>
              <a:t>Common Diseases and Be a </a:t>
            </a:r>
            <a:r>
              <a:rPr lang="en-US" altLang="zh-TW" sz="2800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altLang="zh-TW" sz="2800" dirty="0" smtClean="0">
                <a:latin typeface="Arial" charset="0"/>
                <a:ea typeface="Arial" charset="0"/>
                <a:cs typeface="Arial" charset="0"/>
              </a:rPr>
              <a:t>esponsible Citizen</a:t>
            </a:r>
            <a:r>
              <a:rPr lang="zh-TW" altLang="zh-HK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zh-TW" altLang="zh-HK" sz="28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2800" dirty="0" smtClean="0">
                <a:latin typeface="Arial" charset="0"/>
                <a:ea typeface="Arial" charset="0"/>
                <a:cs typeface="Arial" charset="0"/>
              </a:rPr>
              <a:t>Suggested Learning Activities</a:t>
            </a:r>
            <a:endParaRPr lang="zh-HK" altLang="en-US" sz="28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27558" y="1721470"/>
            <a:ext cx="3886200" cy="4351338"/>
          </a:xfrm>
        </p:spPr>
        <p:txBody>
          <a:bodyPr>
            <a:noAutofit/>
          </a:bodyPr>
          <a:lstStyle/>
          <a:p>
            <a:pPr lvl="0"/>
            <a:r>
              <a:rPr lang="en-US" altLang="zh-TW" sz="2000" dirty="0" err="1" smtClean="0">
                <a:latin typeface="Arial" charset="0"/>
                <a:ea typeface="Arial" charset="0"/>
                <a:cs typeface="Arial" charset="0"/>
              </a:rPr>
              <a:t>Practise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 the proper way to clean hands</a:t>
            </a:r>
          </a:p>
          <a:p>
            <a:pPr lvl="0"/>
            <a:r>
              <a:rPr lang="en-US" altLang="zh-TW" sz="2000" dirty="0" err="1" smtClean="0">
                <a:latin typeface="Arial" charset="0"/>
                <a:ea typeface="Arial" charset="0"/>
                <a:cs typeface="Arial" charset="0"/>
              </a:rPr>
              <a:t>Practise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 the proper way to dispose a used mask</a:t>
            </a:r>
          </a:p>
          <a:p>
            <a:pPr lvl="0"/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Discuss the responsibilities of a citizen, e.g. keep personal and home hygiene, proper way to handle waste, be aware of environmental hygiene </a:t>
            </a:r>
          </a:p>
          <a:p>
            <a:pPr lvl="0"/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Show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care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family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members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relatives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by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phone</a:t>
            </a:r>
            <a:endParaRPr lang="zh-TW" altLang="zh-HK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內容版面配置區 3"/>
          <p:cNvSpPr txBox="1">
            <a:spLocks/>
          </p:cNvSpPr>
          <p:nvPr/>
        </p:nvSpPr>
        <p:spPr>
          <a:xfrm>
            <a:off x="352604" y="1833702"/>
            <a:ext cx="4219396" cy="5022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Watch the ETV </a:t>
            </a:r>
            <a:r>
              <a:rPr lang="en-US" altLang="zh-TW" sz="2000" dirty="0" err="1" smtClean="0">
                <a:latin typeface="Arial" charset="0"/>
                <a:ea typeface="Arial" charset="0"/>
                <a:cs typeface="Arial" charset="0"/>
              </a:rPr>
              <a:t>programme</a:t>
            </a:r>
            <a:r>
              <a:rPr lang="zh-TW" altLang="zh-HK" sz="2000" dirty="0">
                <a:latin typeface="Arial" charset="0"/>
                <a:ea typeface="Arial" charset="0"/>
                <a:cs typeface="Arial" charset="0"/>
              </a:rPr>
              <a:t> 「</a:t>
            </a:r>
            <a:r>
              <a:rPr lang="zh-TW" altLang="zh-HK" sz="2000" dirty="0" smtClean="0">
                <a:latin typeface="Arial" charset="0"/>
                <a:ea typeface="Arial" charset="0"/>
                <a:cs typeface="Arial" charset="0"/>
              </a:rPr>
              <a:t>預防</a:t>
            </a:r>
            <a:r>
              <a:rPr lang="zh-TW" altLang="zh-HK" sz="2000" dirty="0">
                <a:latin typeface="Arial" charset="0"/>
                <a:ea typeface="Arial" charset="0"/>
                <a:cs typeface="Arial" charset="0"/>
              </a:rPr>
              <a:t>呼吸道感染」、「細菌和病毒」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and take notes</a:t>
            </a:r>
          </a:p>
          <a:p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Design slogans/ poster or write an e-mail to relatives who live overseas to suggest some preventive measures </a:t>
            </a:r>
          </a:p>
          <a:p>
            <a:r>
              <a:rPr lang="en-US" altLang="zh-HK" sz="2000" dirty="0" smtClean="0">
                <a:latin typeface="Arial" charset="0"/>
                <a:ea typeface="Arial" charset="0"/>
                <a:cs typeface="Arial" charset="0"/>
              </a:rPr>
              <a:t>Research on information disseminated by Department of Health about COVID-19 and learn related health guide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lines</a:t>
            </a:r>
            <a:endParaRPr lang="zh-TW" altLang="zh-HK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1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2320" y="145254"/>
            <a:ext cx="819606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b="1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ETV,</a:t>
            </a:r>
            <a:r>
              <a:rPr lang="zh-TW" altLang="en-US" sz="3200" b="1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b="1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EDB</a:t>
            </a:r>
            <a:r>
              <a:rPr lang="en-US" altLang="zh-TW" sz="3200" b="1" dirty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3200" b="1" dirty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3200" b="1" dirty="0" smtClean="0">
                <a:solidFill>
                  <a:srgbClr val="7030A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Preventing respiratory tract infections </a:t>
            </a:r>
            <a:endParaRPr lang="zh-HK" altLang="en-US" sz="3200" dirty="0">
              <a:solidFill>
                <a:srgbClr val="7030A0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0434" y="3891474"/>
            <a:ext cx="3868340" cy="911790"/>
          </a:xfrm>
        </p:spPr>
        <p:txBody>
          <a:bodyPr>
            <a:normAutofit/>
          </a:bodyPr>
          <a:lstStyle/>
          <a:p>
            <a:r>
              <a:rPr lang="en-US" altLang="zh-HK" dirty="0">
                <a:hlinkClick r:id="rId2"/>
              </a:rPr>
              <a:t>https://www.hkedcity.net/etv/resource/1836614955</a:t>
            </a:r>
            <a:endParaRPr lang="zh-HK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0434" y="4803264"/>
            <a:ext cx="1905000" cy="1905000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2133599"/>
            <a:ext cx="4133493" cy="371475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There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three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parts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this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err="1" smtClean="0">
                <a:latin typeface="Arial" charset="0"/>
                <a:ea typeface="Arial" charset="0"/>
                <a:cs typeface="Arial" charset="0"/>
              </a:rPr>
              <a:t>programme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540990" y="2505487"/>
            <a:ext cx="3887391" cy="368458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Part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1: To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ntroduce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causative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agent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respiratory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tract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diseases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identify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differences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symptoms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between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influenza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atypical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pneumonia</a:t>
            </a:r>
          </a:p>
          <a:p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Part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2: To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emonstrate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wear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mask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properly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explain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functions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mask,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choose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dispose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mask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etc.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by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healthcare</a:t>
            </a:r>
            <a:r>
              <a:rPr lang="zh-TW" altLang="en-US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professionals</a:t>
            </a:r>
          </a:p>
          <a:p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Part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3: To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tell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keep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personal,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environmental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food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hygiene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order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strengthen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our immune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system,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so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prevent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respiratory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tract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diseases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infectious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diseases</a:t>
            </a:r>
            <a:endParaRPr lang="zh-HK" altLang="en-US" sz="18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2480" y="1510987"/>
            <a:ext cx="3804248" cy="246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9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455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ETV,</a:t>
            </a:r>
            <a:r>
              <a:rPr lang="zh-TW" altLang="en-US" b="1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b="1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EDB</a:t>
            </a:r>
            <a:r>
              <a:rPr lang="en-US" altLang="zh-TW" b="1" dirty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b="1" dirty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b="1" dirty="0" smtClean="0">
                <a:solidFill>
                  <a:schemeClr val="accent2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Bacteria</a:t>
            </a:r>
            <a:r>
              <a:rPr lang="zh-TW" altLang="en-US" b="1" dirty="0" smtClean="0">
                <a:solidFill>
                  <a:schemeClr val="accent2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b="1" dirty="0" smtClean="0">
                <a:solidFill>
                  <a:schemeClr val="accent2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and</a:t>
            </a:r>
            <a:r>
              <a:rPr lang="zh-TW" altLang="en-US" b="1" dirty="0" smtClean="0">
                <a:solidFill>
                  <a:schemeClr val="accent2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b="1" dirty="0" smtClean="0">
                <a:solidFill>
                  <a:schemeClr val="accent2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Viruses</a:t>
            </a:r>
            <a:endParaRPr lang="zh-HK" altLang="en-US" dirty="0">
              <a:solidFill>
                <a:schemeClr val="accent2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8190" y="3914285"/>
            <a:ext cx="4216941" cy="911790"/>
          </a:xfrm>
        </p:spPr>
        <p:txBody>
          <a:bodyPr>
            <a:normAutofit/>
          </a:bodyPr>
          <a:lstStyle/>
          <a:p>
            <a:r>
              <a:rPr lang="en-US" altLang="zh-HK" dirty="0">
                <a:hlinkClick r:id="rId2"/>
              </a:rPr>
              <a:t>https://www.hkedcity.net/etv/resource/239963568</a:t>
            </a:r>
            <a:endParaRPr lang="zh-HK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1731" y="4826075"/>
            <a:ext cx="1905000" cy="1905000"/>
          </a:xfrm>
        </p:spPr>
      </p:pic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92743" y="1901225"/>
            <a:ext cx="3887391" cy="4198491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point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out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invisibility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microorganisms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naked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eye,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including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bacteria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viruses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by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parents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working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hospital</a:t>
            </a:r>
          </a:p>
          <a:p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highlight </a:t>
            </a:r>
            <a:r>
              <a:rPr lang="en-US" altLang="zh-TW" sz="2000" dirty="0">
                <a:latin typeface="Arial" charset="0"/>
                <a:ea typeface="Arial" charset="0"/>
                <a:cs typeface="Arial" charset="0"/>
              </a:rPr>
              <a:t>the morphology of bacteria and viruses, the living environment, reproduction, and relationships with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humans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dirty="0" smtClean="0">
                <a:latin typeface="Arial" charset="0"/>
                <a:ea typeface="Arial" charset="0"/>
                <a:cs typeface="Arial" charset="0"/>
              </a:rPr>
              <a:t> recommend </a:t>
            </a:r>
            <a:r>
              <a:rPr lang="en-US" altLang="zh-TW" sz="2000" dirty="0">
                <a:latin typeface="Arial" charset="0"/>
                <a:ea typeface="Arial" charset="0"/>
                <a:cs typeface="Arial" charset="0"/>
              </a:rPr>
              <a:t>preventive measures and treatment of diseases caused by bacteria and viruses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5281" y="1715752"/>
            <a:ext cx="4162901" cy="234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2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0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ETV,</a:t>
            </a:r>
            <a:r>
              <a:rPr lang="zh-TW" altLang="en-US" b="1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b="1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EDB</a:t>
            </a:r>
            <a:r>
              <a:rPr lang="en-US" altLang="zh-TW" b="1" dirty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b="1" dirty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b="1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Healthy</a:t>
            </a:r>
            <a:r>
              <a:rPr lang="zh-TW" altLang="en-US" b="1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Community</a:t>
            </a:r>
            <a:endParaRPr lang="zh-HK" altLang="en-US" dirty="0">
              <a:solidFill>
                <a:srgbClr val="0070C0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7664" y="4064035"/>
            <a:ext cx="4222871" cy="911790"/>
          </a:xfrm>
        </p:spPr>
        <p:txBody>
          <a:bodyPr>
            <a:normAutofit/>
          </a:bodyPr>
          <a:lstStyle/>
          <a:p>
            <a:r>
              <a:rPr lang="en-US" altLang="zh-HK" dirty="0">
                <a:solidFill>
                  <a:srgbClr val="0070C0"/>
                </a:solidFill>
                <a:hlinkClick r:id="rId2"/>
              </a:rPr>
              <a:t>https://www.hkedcity.net/etv/resource/1614033468</a:t>
            </a:r>
            <a:endParaRPr lang="zh-HK" altLang="en-US" dirty="0">
              <a:solidFill>
                <a:srgbClr val="0070C0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890426" y="1738199"/>
            <a:ext cx="3688739" cy="3684588"/>
          </a:xfrm>
        </p:spPr>
        <p:txBody>
          <a:bodyPr>
            <a:normAutofit fontScale="70000" lnSpcReduction="20000"/>
          </a:bodyPr>
          <a:lstStyle/>
          <a:p>
            <a:r>
              <a:rPr lang="en-US" altLang="zh-HK" sz="26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zh-HK" sz="2600" dirty="0">
                <a:latin typeface="Arial" charset="0"/>
                <a:ea typeface="Arial" charset="0"/>
                <a:cs typeface="Arial" charset="0"/>
              </a:rPr>
              <a:t>protagonist </a:t>
            </a:r>
            <a:r>
              <a:rPr lang="en-US" altLang="zh-TW" sz="2600" dirty="0" smtClean="0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zh-TW" alt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HK" sz="2600" dirty="0" smtClean="0">
                <a:latin typeface="Arial" charset="0"/>
                <a:ea typeface="Arial" charset="0"/>
                <a:cs typeface="Arial" charset="0"/>
              </a:rPr>
              <a:t>originally </a:t>
            </a:r>
            <a:r>
              <a:rPr lang="en-US" altLang="zh-HK" sz="2600" dirty="0">
                <a:latin typeface="Arial" charset="0"/>
                <a:ea typeface="Arial" charset="0"/>
                <a:cs typeface="Arial" charset="0"/>
              </a:rPr>
              <a:t>a child who </a:t>
            </a:r>
            <a:r>
              <a:rPr lang="en-US" altLang="zh-HK" sz="2600" dirty="0" smtClean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altLang="zh-TW" sz="2600" dirty="0" smtClean="0">
                <a:latin typeface="Arial" charset="0"/>
                <a:ea typeface="Arial" charset="0"/>
                <a:cs typeface="Arial" charset="0"/>
              </a:rPr>
              <a:t>oesn’</a:t>
            </a:r>
            <a:r>
              <a:rPr lang="en-US" altLang="zh-HK" sz="2600" dirty="0" smtClean="0">
                <a:latin typeface="Arial" charset="0"/>
                <a:ea typeface="Arial" charset="0"/>
                <a:cs typeface="Arial" charset="0"/>
              </a:rPr>
              <a:t>t </a:t>
            </a:r>
            <a:r>
              <a:rPr lang="en-US" altLang="zh-HK" sz="2600" dirty="0">
                <a:latin typeface="Arial" charset="0"/>
                <a:ea typeface="Arial" charset="0"/>
                <a:cs typeface="Arial" charset="0"/>
              </a:rPr>
              <a:t>pay much attention to personal health, and </a:t>
            </a:r>
            <a:r>
              <a:rPr lang="en-US" altLang="zh-TW" sz="2600" dirty="0" smtClean="0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en-US" altLang="zh-HK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HK" sz="2600" dirty="0">
                <a:latin typeface="Arial" charset="0"/>
                <a:ea typeface="Arial" charset="0"/>
                <a:cs typeface="Arial" charset="0"/>
              </a:rPr>
              <a:t>the target of the </a:t>
            </a:r>
            <a:r>
              <a:rPr lang="en-US" altLang="zh-HK" sz="2600" dirty="0" smtClean="0">
                <a:latin typeface="Arial" charset="0"/>
                <a:ea typeface="Arial" charset="0"/>
                <a:cs typeface="Arial" charset="0"/>
              </a:rPr>
              <a:t>“illness family” </a:t>
            </a:r>
            <a:r>
              <a:rPr lang="en-US" altLang="zh-HK" sz="2600" dirty="0">
                <a:latin typeface="Arial" charset="0"/>
                <a:ea typeface="Arial" charset="0"/>
                <a:cs typeface="Arial" charset="0"/>
              </a:rPr>
              <a:t>waiting to </a:t>
            </a:r>
            <a:r>
              <a:rPr lang="en-US" altLang="zh-TW" sz="2600" dirty="0" smtClean="0">
                <a:latin typeface="Arial" charset="0"/>
                <a:ea typeface="Arial" charset="0"/>
                <a:cs typeface="Arial" charset="0"/>
              </a:rPr>
              <a:t>be</a:t>
            </a:r>
            <a:r>
              <a:rPr lang="zh-TW" alt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HK" sz="2600" dirty="0" smtClean="0">
                <a:latin typeface="Arial" charset="0"/>
                <a:ea typeface="Arial" charset="0"/>
                <a:cs typeface="Arial" charset="0"/>
              </a:rPr>
              <a:t>attack</a:t>
            </a:r>
            <a:r>
              <a:rPr lang="en-US" altLang="zh-TW" sz="2600" dirty="0" smtClean="0">
                <a:latin typeface="Arial" charset="0"/>
                <a:ea typeface="Arial" charset="0"/>
                <a:cs typeface="Arial" charset="0"/>
              </a:rPr>
              <a:t>ed</a:t>
            </a:r>
            <a:r>
              <a:rPr lang="en-US" altLang="zh-HK" sz="2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altLang="zh-HK" sz="2600" dirty="0">
                <a:latin typeface="Arial" charset="0"/>
                <a:ea typeface="Arial" charset="0"/>
                <a:cs typeface="Arial" charset="0"/>
              </a:rPr>
              <a:t>His family </a:t>
            </a:r>
            <a:r>
              <a:rPr lang="en-US" altLang="zh-HK" sz="2600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zh-TW" sz="2600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altLang="zh-HK" sz="2600" dirty="0" smtClean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altLang="zh-TW" sz="2600" dirty="0" smtClean="0"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-US" altLang="zh-HK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HK" sz="2600" dirty="0">
                <a:latin typeface="Arial" charset="0"/>
                <a:ea typeface="Arial" charset="0"/>
                <a:cs typeface="Arial" charset="0"/>
              </a:rPr>
              <a:t>him to visit Mr. </a:t>
            </a:r>
            <a:r>
              <a:rPr lang="en-US" altLang="zh-TW" sz="2600" dirty="0" smtClean="0">
                <a:latin typeface="Arial" charset="0"/>
                <a:ea typeface="Arial" charset="0"/>
                <a:cs typeface="Arial" charset="0"/>
              </a:rPr>
              <a:t>Kwan, </a:t>
            </a:r>
            <a:r>
              <a:rPr lang="en-US" altLang="zh-HK" sz="26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altLang="zh-HK" sz="2600" dirty="0">
                <a:latin typeface="Arial" charset="0"/>
                <a:ea typeface="Arial" charset="0"/>
                <a:cs typeface="Arial" charset="0"/>
              </a:rPr>
              <a:t>stroke </a:t>
            </a:r>
            <a:r>
              <a:rPr lang="en-US" altLang="zh-HK" sz="2600" dirty="0" smtClean="0">
                <a:latin typeface="Arial" charset="0"/>
                <a:ea typeface="Arial" charset="0"/>
                <a:cs typeface="Arial" charset="0"/>
              </a:rPr>
              <a:t>patient</a:t>
            </a:r>
            <a:r>
              <a:rPr lang="en-US" altLang="zh-TW" sz="26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altLang="zh-TW" sz="2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TW" sz="2600" dirty="0">
                <a:latin typeface="Arial" charset="0"/>
                <a:ea typeface="Arial" charset="0"/>
                <a:cs typeface="Arial" charset="0"/>
              </a:rPr>
              <a:t>After listening to Mr. </a:t>
            </a:r>
            <a:r>
              <a:rPr lang="en-US" altLang="zh-TW" sz="2600" dirty="0" smtClean="0">
                <a:latin typeface="Arial" charset="0"/>
                <a:ea typeface="Arial" charset="0"/>
                <a:cs typeface="Arial" charset="0"/>
              </a:rPr>
              <a:t>Kwan, </a:t>
            </a:r>
            <a:r>
              <a:rPr lang="en-US" altLang="zh-TW" sz="2600" dirty="0">
                <a:latin typeface="Arial" charset="0"/>
                <a:ea typeface="Arial" charset="0"/>
                <a:cs typeface="Arial" charset="0"/>
              </a:rPr>
              <a:t>the protagonist </a:t>
            </a:r>
            <a:r>
              <a:rPr lang="en-US" altLang="zh-TW" sz="2600" dirty="0" smtClean="0">
                <a:latin typeface="Arial" charset="0"/>
                <a:ea typeface="Arial" charset="0"/>
                <a:cs typeface="Arial" charset="0"/>
              </a:rPr>
              <a:t>begins </a:t>
            </a:r>
            <a:r>
              <a:rPr lang="en-US" altLang="zh-TW" sz="2600" dirty="0">
                <a:latin typeface="Arial" charset="0"/>
                <a:ea typeface="Arial" charset="0"/>
                <a:cs typeface="Arial" charset="0"/>
              </a:rPr>
              <a:t>to make changes. He not only </a:t>
            </a:r>
            <a:r>
              <a:rPr lang="en-US" altLang="zh-TW" sz="2600" dirty="0" smtClean="0">
                <a:latin typeface="Arial" charset="0"/>
                <a:ea typeface="Arial" charset="0"/>
                <a:cs typeface="Arial" charset="0"/>
              </a:rPr>
              <a:t>begins </a:t>
            </a:r>
            <a:r>
              <a:rPr lang="en-US" altLang="zh-TW" sz="26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altLang="zh-TW" sz="2600" dirty="0" err="1" smtClean="0">
                <a:latin typeface="Arial" charset="0"/>
                <a:ea typeface="Arial" charset="0"/>
                <a:cs typeface="Arial" charset="0"/>
              </a:rPr>
              <a:t>practise</a:t>
            </a:r>
            <a:r>
              <a:rPr lang="en-US" altLang="zh-TW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600" dirty="0">
                <a:latin typeface="Arial" charset="0"/>
                <a:ea typeface="Arial" charset="0"/>
                <a:cs typeface="Arial" charset="0"/>
              </a:rPr>
              <a:t>his personal healthy lifestyle, but also </a:t>
            </a:r>
            <a:r>
              <a:rPr lang="en-US" altLang="zh-TW" sz="2600" dirty="0" smtClean="0">
                <a:latin typeface="Arial" charset="0"/>
                <a:ea typeface="Arial" charset="0"/>
                <a:cs typeface="Arial" charset="0"/>
              </a:rPr>
              <a:t>knows </a:t>
            </a:r>
            <a:r>
              <a:rPr lang="en-US" altLang="zh-TW" sz="2600" dirty="0">
                <a:latin typeface="Arial" charset="0"/>
                <a:ea typeface="Arial" charset="0"/>
                <a:cs typeface="Arial" charset="0"/>
              </a:rPr>
              <a:t>how to care for everyone around him, live in harmony with others, and build a healthy community. </a:t>
            </a:r>
            <a:endParaRPr lang="zh-TW" altLang="zh-HK" sz="2600" dirty="0">
              <a:latin typeface="Arial" charset="0"/>
              <a:ea typeface="Arial" charset="0"/>
              <a:cs typeface="Arial" charset="0"/>
            </a:endParaRPr>
          </a:p>
          <a:p>
            <a:endParaRPr lang="zh-HK" altLang="en-US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13738"/>
          <a:stretch/>
        </p:blipFill>
        <p:spPr>
          <a:xfrm>
            <a:off x="364686" y="1432078"/>
            <a:ext cx="4128828" cy="2692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5687" y="4975825"/>
            <a:ext cx="1744049" cy="174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2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8610" y="1584658"/>
            <a:ext cx="2724085" cy="323709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8B0BCDC-A898-473F-B687-0B589CB4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27" y="164951"/>
            <a:ext cx="78867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CHP,</a:t>
            </a:r>
            <a:r>
              <a:rPr lang="zh-TW" altLang="en-US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Department</a:t>
            </a:r>
            <a:r>
              <a:rPr lang="zh-TW" altLang="en-US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of</a:t>
            </a:r>
            <a:r>
              <a:rPr lang="zh-TW" altLang="en-US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Health</a:t>
            </a:r>
            <a:r>
              <a:rPr lang="en-US" altLang="zh-HK" sz="3600" dirty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HK" sz="3600" dirty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</a:t>
            </a:r>
            <a:r>
              <a:rPr lang="zh-TW" altLang="en-US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Guide</a:t>
            </a:r>
            <a:r>
              <a:rPr lang="zh-TW" altLang="en-US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to</a:t>
            </a:r>
            <a:r>
              <a:rPr lang="zh-TW" altLang="en-US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Personal,</a:t>
            </a:r>
            <a:r>
              <a:rPr lang="zh-TW" altLang="en-US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Home</a:t>
            </a:r>
            <a:r>
              <a:rPr lang="zh-TW" altLang="en-US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and</a:t>
            </a:r>
            <a:r>
              <a:rPr lang="zh-TW" altLang="en-US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Environmental</a:t>
            </a:r>
            <a:r>
              <a:rPr lang="zh-TW" altLang="en-US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Hygiene</a:t>
            </a:r>
            <a:r>
              <a:rPr lang="zh-HK" altLang="zh-HK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HK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(pdf</a:t>
            </a:r>
            <a:r>
              <a:rPr lang="zh-TW" altLang="en-US" sz="3600" dirty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format</a:t>
            </a:r>
            <a:r>
              <a:rPr lang="en-US" altLang="zh-HK" sz="3600" dirty="0" smtClean="0">
                <a:solidFill>
                  <a:srgbClr val="0070C0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)</a:t>
            </a:r>
            <a:endParaRPr lang="zh-TW" altLang="zh-HK" sz="3600" dirty="0">
              <a:solidFill>
                <a:srgbClr val="0070C0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45151904-835F-436A-8984-9BF57A93B5C2}"/>
              </a:ext>
            </a:extLst>
          </p:cNvPr>
          <p:cNvSpPr txBox="1"/>
          <p:nvPr/>
        </p:nvSpPr>
        <p:spPr>
          <a:xfrm>
            <a:off x="414090" y="4978964"/>
            <a:ext cx="5257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Website</a:t>
            </a:r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:</a:t>
            </a:r>
            <a:endParaRPr lang="en-US" altLang="zh-HK" dirty="0" smtClean="0">
              <a:hlinkClick r:id="rId3"/>
            </a:endParaRPr>
          </a:p>
          <a:p>
            <a:r>
              <a:rPr lang="en-US" altLang="zh-HK" u="sng" dirty="0" smtClean="0">
                <a:hlinkClick r:id="rId3"/>
              </a:rPr>
              <a:t>https</a:t>
            </a:r>
            <a:r>
              <a:rPr lang="en-US" altLang="zh-HK" u="sng" dirty="0">
                <a:hlinkClick r:id="rId3"/>
              </a:rPr>
              <a:t>://www.chp.gov.hk/files/pdf/a_guide_to_personal_home_and_environmental_hygiene_keep_clean_be_healthy_booklet.pdf</a:t>
            </a:r>
            <a:endParaRPr lang="zh-TW" altLang="zh-HK" dirty="0"/>
          </a:p>
        </p:txBody>
      </p:sp>
      <p:sp>
        <p:nvSpPr>
          <p:cNvPr id="4" name="文字方塊 3"/>
          <p:cNvSpPr txBox="1"/>
          <p:nvPr/>
        </p:nvSpPr>
        <p:spPr>
          <a:xfrm>
            <a:off x="5486400" y="5895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HK" altLang="en-US" dirty="0"/>
          </a:p>
        </p:txBody>
      </p:sp>
      <p:pic>
        <p:nvPicPr>
          <p:cNvPr id="3074" name="圖片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08802" y="4986069"/>
            <a:ext cx="1871931" cy="187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46901" y="1624414"/>
            <a:ext cx="3764465" cy="34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87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2032" y="984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Introduction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of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the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webpage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of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COVID-19,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CHP,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Department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of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Health</a:t>
            </a:r>
            <a:endParaRPr lang="zh-HK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0008" y="1596600"/>
            <a:ext cx="8126533" cy="823912"/>
          </a:xfrm>
        </p:spPr>
        <p:txBody>
          <a:bodyPr>
            <a:normAutofit fontScale="92500"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US" altLang="zh-HK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www.chp.gov.hk/en/healthtopics/content/24/102466.html</a:t>
            </a:r>
            <a:endParaRPr lang="en-US" altLang="zh-HK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TW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CEBE7A4-9C30-4DF4-B979-521310679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3660" y="2187845"/>
            <a:ext cx="7932881" cy="1993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34432" y="4466091"/>
            <a:ext cx="1556952" cy="157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75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1419</TotalTime>
  <Words>850</Words>
  <Application>Microsoft Macintosh PowerPoint</Application>
  <PresentationFormat>如螢幕大小 (4:3)</PresentationFormat>
  <Paragraphs>101</Paragraphs>
  <Slides>22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General Studies for Primary Schools Learning Strand – Health and Living</vt:lpstr>
      <vt:lpstr>Learning and Teaching Resources CD for Primary General Studies “Our Wonderful Body”  (Includes learning activities of “communicable diseases”)</vt:lpstr>
      <vt:lpstr>General Studies for Primary Schools Learning elements related to Common Diseases and Be a Responsible Citizen</vt:lpstr>
      <vt:lpstr>General Studies for Primary Schools Common Diseases and Be a Responsible Citizen Suggested Learning Activities</vt:lpstr>
      <vt:lpstr>ETV, EDB Preventing respiratory tract infections </vt:lpstr>
      <vt:lpstr>ETV, EDB Bacteria and Viruses</vt:lpstr>
      <vt:lpstr>ETV, EDB Healthy Community</vt:lpstr>
      <vt:lpstr>CHP, Department of Health A Guide to Personal, Home and Environmental Hygiene (pdf format)</vt:lpstr>
      <vt:lpstr>Introduction of the webpage of COVID-19, CHP, Department of Health</vt:lpstr>
      <vt:lpstr>投影片 10</vt:lpstr>
      <vt:lpstr>CHP, Department of Health  “How to clean our hands properly” (video)</vt:lpstr>
      <vt:lpstr>投影片 12</vt:lpstr>
      <vt:lpstr>CHP, Department of Health  5 Steps for Proper Hand Washing (Poster)</vt:lpstr>
      <vt:lpstr>CHP, Department of Health How to take off a surgical mask properly (Video) and safe disposal of a surgical mask </vt:lpstr>
      <vt:lpstr>投影片 15</vt:lpstr>
      <vt:lpstr>投影片 16</vt:lpstr>
      <vt:lpstr>Resources on web</vt:lpstr>
      <vt:lpstr>投影片 18</vt:lpstr>
      <vt:lpstr>投影片 19</vt:lpstr>
      <vt:lpstr>投影片 20</vt:lpstr>
      <vt:lpstr>Worksheets (Teachers’ Version)</vt:lpstr>
      <vt:lpstr> Wish You Good Health!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K&amp;P</dc:creator>
  <cp:lastModifiedBy>Lee</cp:lastModifiedBy>
  <cp:revision>191</cp:revision>
  <dcterms:created xsi:type="dcterms:W3CDTF">2020-02-10T03:07:39Z</dcterms:created>
  <dcterms:modified xsi:type="dcterms:W3CDTF">2020-03-25T05:56:52Z</dcterms:modified>
</cp:coreProperties>
</file>