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0"/>
  </p:handoutMasterIdLst>
  <p:sldIdLst>
    <p:sldId id="256" r:id="rId2"/>
    <p:sldId id="257" r:id="rId3"/>
    <p:sldId id="258" r:id="rId4"/>
    <p:sldId id="262" r:id="rId5"/>
    <p:sldId id="276" r:id="rId6"/>
    <p:sldId id="268" r:id="rId7"/>
    <p:sldId id="269" r:id="rId8"/>
    <p:sldId id="270" r:id="rId9"/>
    <p:sldId id="271" r:id="rId10"/>
    <p:sldId id="272" r:id="rId11"/>
    <p:sldId id="282" r:id="rId12"/>
    <p:sldId id="277" r:id="rId13"/>
    <p:sldId id="278" r:id="rId14"/>
    <p:sldId id="279" r:id="rId15"/>
    <p:sldId id="280" r:id="rId16"/>
    <p:sldId id="281" r:id="rId17"/>
    <p:sldId id="273" r:id="rId18"/>
    <p:sldId id="275" r:id="rId19"/>
  </p:sldIdLst>
  <p:sldSz cx="9144000" cy="6858000" type="screen4x3"/>
  <p:notesSz cx="6797675" cy="9928225"/>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6607262-C4BE-4DEA-BDAF-6527F1899ED4}">
          <p14:sldIdLst>
            <p14:sldId id="256"/>
            <p14:sldId id="257"/>
            <p14:sldId id="258"/>
            <p14:sldId id="262"/>
            <p14:sldId id="276"/>
            <p14:sldId id="268"/>
            <p14:sldId id="269"/>
            <p14:sldId id="270"/>
            <p14:sldId id="271"/>
            <p14:sldId id="272"/>
            <p14:sldId id="282"/>
            <p14:sldId id="277"/>
            <p14:sldId id="278"/>
            <p14:sldId id="279"/>
            <p14:sldId id="280"/>
            <p14:sldId id="281"/>
            <p14:sldId id="273"/>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9966"/>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39" autoAdjust="0"/>
    <p:restoredTop sz="94660"/>
  </p:normalViewPr>
  <p:slideViewPr>
    <p:cSldViewPr snapToGrid="0">
      <p:cViewPr varScale="1">
        <p:scale>
          <a:sx n="110" d="100"/>
          <a:sy n="110" d="100"/>
        </p:scale>
        <p:origin x="12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4DE8185-8F84-4268-AA2F-67ACB742E40A}" type="datetimeFigureOut">
              <a:rPr lang="zh-HK" altLang="en-US" smtClean="0"/>
              <a:t>1/4/2020</a:t>
            </a:fld>
            <a:endParaRPr lang="zh-HK"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D7C0705-7CDA-40E6-876A-778284BAC046}" type="slidenum">
              <a:rPr lang="zh-HK" altLang="en-US" smtClean="0"/>
              <a:t>‹#›</a:t>
            </a:fld>
            <a:endParaRPr lang="zh-HK" altLang="en-US"/>
          </a:p>
        </p:txBody>
      </p:sp>
    </p:spTree>
    <p:extLst>
      <p:ext uri="{BB962C8B-B14F-4D97-AF65-F5344CB8AC3E}">
        <p14:creationId xmlns:p14="http://schemas.microsoft.com/office/powerpoint/2010/main" val="10875775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96561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295806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160091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39851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285757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17957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106338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156422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278887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151107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pPr/>
              <a:t>1/4/2020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74369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851B0-96A4-4906-BFE4-4F8E184A23D0}" type="datetimeFigureOut">
              <a:rPr lang="zh-HK" altLang="en-US" smtClean="0"/>
              <a:pPr/>
              <a:t>1/4/2020</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F5565-4181-47EA-9FE1-4ACE1C433919}" type="slidenum">
              <a:rPr lang="zh-HK" altLang="en-US" smtClean="0"/>
              <a:pPr/>
              <a:t>‹#›</a:t>
            </a:fld>
            <a:endParaRPr lang="zh-HK" altLang="en-US"/>
          </a:p>
        </p:txBody>
      </p:sp>
    </p:spTree>
    <p:extLst>
      <p:ext uri="{BB962C8B-B14F-4D97-AF65-F5344CB8AC3E}">
        <p14:creationId xmlns:p14="http://schemas.microsoft.com/office/powerpoint/2010/main" val="19287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gggtXTuhJek&amp;feature=youtu.be" TargetMode="External"/><Relationship Id="rId2" Type="http://schemas.openxmlformats.org/officeDocument/2006/relationships/hyperlink" Target="https://www.youtube.com/watch?v=pN2C6AJ2_EA&amp;feature=youtu.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0787" y="785149"/>
            <a:ext cx="8857032" cy="2387600"/>
          </a:xfrm>
        </p:spPr>
        <p:txBody>
          <a:bodyPr>
            <a:normAutofit/>
          </a:bodyPr>
          <a:lstStyle/>
          <a:p>
            <a: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Learning and Teaching </a:t>
            </a:r>
            <a: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Resources </a:t>
            </a:r>
            <a: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br>
            <a: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on “Coronavirus </a:t>
            </a:r>
            <a:r>
              <a:rPr lang="en-GB" altLang="zh-TW" sz="4400" b="1" dirty="0">
                <a:latin typeface="Times New Roman" panose="02020603050405020304" pitchFamily="18" charset="0"/>
                <a:ea typeface="標楷體" panose="03000509000000000000" pitchFamily="65" charset="-120"/>
                <a:cs typeface="Times New Roman" panose="02020603050405020304" pitchFamily="18" charset="0"/>
              </a:rPr>
              <a:t>Disease 2019 </a:t>
            </a:r>
            <a: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br>
            <a: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GB" altLang="zh-TW" sz="4400" b="1" dirty="0">
                <a:latin typeface="Times New Roman" panose="02020603050405020304" pitchFamily="18" charset="0"/>
                <a:ea typeface="標楷體" panose="03000509000000000000" pitchFamily="65" charset="-120"/>
                <a:cs typeface="Times New Roman" panose="02020603050405020304" pitchFamily="18" charset="0"/>
              </a:rPr>
              <a:t>COVID-19</a:t>
            </a:r>
            <a:r>
              <a:rPr lang="en-GB"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4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副標題 4"/>
          <p:cNvSpPr>
            <a:spLocks noGrp="1"/>
          </p:cNvSpPr>
          <p:nvPr>
            <p:ph type="subTitle" idx="1"/>
          </p:nvPr>
        </p:nvSpPr>
        <p:spPr>
          <a:xfrm>
            <a:off x="1100303" y="3629268"/>
            <a:ext cx="6858000" cy="1655762"/>
          </a:xfrm>
        </p:spPr>
        <p:txBody>
          <a:bodyPr>
            <a:normAutofit fontScale="92500" lnSpcReduction="10000"/>
          </a:bodyPr>
          <a:lstStyle/>
          <a:p>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Liberal Studies Section,</a:t>
            </a:r>
          </a:p>
          <a:p>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Curriculum Development Institute,</a:t>
            </a:r>
          </a:p>
          <a:p>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Education Bureau</a:t>
            </a:r>
          </a:p>
        </p:txBody>
      </p:sp>
    </p:spTree>
    <p:extLst>
      <p:ext uri="{BB962C8B-B14F-4D97-AF65-F5344CB8AC3E}">
        <p14:creationId xmlns:p14="http://schemas.microsoft.com/office/powerpoint/2010/main" val="399976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0524" y="249624"/>
            <a:ext cx="7886700" cy="886158"/>
          </a:xfrm>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Brief summary</a:t>
            </a:r>
            <a:endParaRPr lang="zh-HK" altLang="en-US" dirty="0">
              <a:latin typeface="Times New Roman" pitchFamily="18" charset="0"/>
              <a:ea typeface="標楷體" panose="03000509000000000000" pitchFamily="65" charset="-120"/>
              <a:cs typeface="Times New Roman" pitchFamily="18" charset="0"/>
            </a:endParaRPr>
          </a:p>
        </p:txBody>
      </p:sp>
      <p:sp>
        <p:nvSpPr>
          <p:cNvPr id="3" name="內容版面配置區 2"/>
          <p:cNvSpPr>
            <a:spLocks noGrp="1"/>
          </p:cNvSpPr>
          <p:nvPr>
            <p:ph idx="1"/>
          </p:nvPr>
        </p:nvSpPr>
        <p:spPr>
          <a:xfrm>
            <a:off x="753778" y="1219233"/>
            <a:ext cx="7886700" cy="5248944"/>
          </a:xfrm>
        </p:spPr>
        <p:txBody>
          <a:bodyPr>
            <a:normAutofit fontScale="85000" lnSpcReduction="20000"/>
          </a:bodyPr>
          <a:lstStyle/>
          <a:p>
            <a:pPr marL="360363" indent="-360363" algn="just">
              <a:lnSpc>
                <a:spcPct val="110000"/>
              </a:lnSpc>
            </a:pPr>
            <a:r>
              <a:rPr lang="en-US" altLang="zh-TW" dirty="0" smtClean="0">
                <a:latin typeface="Times New Roman" pitchFamily="18" charset="0"/>
                <a:ea typeface="標楷體" panose="03000509000000000000" pitchFamily="65" charset="-120"/>
                <a:cs typeface="Times New Roman" pitchFamily="18" charset="0"/>
              </a:rPr>
              <a:t>The ongoing development of COVID-19 threatens public health and safety. </a:t>
            </a:r>
            <a:r>
              <a:rPr lang="en-US" altLang="zh-TW" dirty="0" smtClean="0">
                <a:latin typeface="Times New Roman" pitchFamily="18" charset="0"/>
                <a:ea typeface="標楷體" panose="03000509000000000000" pitchFamily="65" charset="-120"/>
                <a:cs typeface="Times New Roman" pitchFamily="18" charset="0"/>
              </a:rPr>
              <a:t>To </a:t>
            </a:r>
            <a:r>
              <a:rPr lang="en-US" altLang="zh-TW" dirty="0" smtClean="0">
                <a:latin typeface="Times New Roman" pitchFamily="18" charset="0"/>
                <a:ea typeface="標楷體" panose="03000509000000000000" pitchFamily="65" charset="-120"/>
                <a:cs typeface="Times New Roman" pitchFamily="18" charset="0"/>
              </a:rPr>
              <a:t>effectively and successfully fight against </a:t>
            </a:r>
            <a:r>
              <a:rPr lang="en-US" altLang="zh-TW" dirty="0" smtClean="0">
                <a:latin typeface="Times New Roman" pitchFamily="18" charset="0"/>
                <a:ea typeface="標楷體" panose="03000509000000000000" pitchFamily="65" charset="-120"/>
                <a:cs typeface="Times New Roman" pitchFamily="18" charset="0"/>
              </a:rPr>
              <a:t>the virus relies not only </a:t>
            </a:r>
            <a:r>
              <a:rPr lang="en-US" altLang="zh-TW" dirty="0" smtClean="0">
                <a:latin typeface="Times New Roman" pitchFamily="18" charset="0"/>
                <a:ea typeface="標楷體" panose="03000509000000000000" pitchFamily="65" charset="-120"/>
                <a:cs typeface="Times New Roman" pitchFamily="18" charset="0"/>
              </a:rPr>
              <a:t>on the </a:t>
            </a:r>
            <a:r>
              <a:rPr lang="en-US" altLang="zh-TW" dirty="0" smtClean="0">
                <a:latin typeface="Times New Roman" pitchFamily="18" charset="0"/>
                <a:ea typeface="標楷體" panose="03000509000000000000" pitchFamily="65" charset="-120"/>
                <a:cs typeface="Times New Roman" pitchFamily="18" charset="0"/>
              </a:rPr>
              <a:t>actions </a:t>
            </a:r>
            <a:r>
              <a:rPr lang="en-US" altLang="zh-TW" dirty="0" smtClean="0">
                <a:latin typeface="Times New Roman" pitchFamily="18" charset="0"/>
                <a:ea typeface="標楷體" panose="03000509000000000000" pitchFamily="65" charset="-120"/>
                <a:cs typeface="Times New Roman" pitchFamily="18" charset="0"/>
              </a:rPr>
              <a:t>taken by the Government, but also the cooperation among members of the </a:t>
            </a:r>
            <a:r>
              <a:rPr lang="en-US" altLang="zh-TW" dirty="0" smtClean="0">
                <a:latin typeface="Times New Roman" pitchFamily="18" charset="0"/>
                <a:ea typeface="標楷體" panose="03000509000000000000" pitchFamily="65" charset="-120"/>
                <a:cs typeface="Times New Roman" pitchFamily="18" charset="0"/>
              </a:rPr>
              <a:t>public.</a:t>
            </a:r>
            <a:endParaRPr lang="zh-TW" altLang="en-US" dirty="0">
              <a:latin typeface="Times New Roman" pitchFamily="18" charset="0"/>
              <a:ea typeface="標楷體" panose="03000509000000000000" pitchFamily="65" charset="-120"/>
              <a:cs typeface="Times New Roman" pitchFamily="18" charset="0"/>
            </a:endParaRPr>
          </a:p>
          <a:p>
            <a:pPr marL="360363" indent="-360363" algn="just">
              <a:lnSpc>
                <a:spcPct val="110000"/>
              </a:lnSpc>
            </a:pPr>
            <a:r>
              <a:rPr lang="en-US" altLang="zh-TW" dirty="0" smtClean="0">
                <a:latin typeface="Times New Roman" pitchFamily="18" charset="0"/>
                <a:ea typeface="標楷體" panose="03000509000000000000" pitchFamily="65" charset="-120"/>
                <a:cs typeface="Times New Roman" pitchFamily="18" charset="0"/>
              </a:rPr>
              <a:t>During the </a:t>
            </a:r>
            <a:r>
              <a:rPr lang="en-US" altLang="zh-TW" dirty="0" smtClean="0">
                <a:latin typeface="Times New Roman" pitchFamily="18" charset="0"/>
                <a:ea typeface="標楷體" panose="03000509000000000000" pitchFamily="65" charset="-120"/>
                <a:cs typeface="Times New Roman" pitchFamily="18" charset="0"/>
              </a:rPr>
              <a:t>epidemic, </a:t>
            </a:r>
            <a:r>
              <a:rPr lang="en-US" altLang="zh-TW" dirty="0" smtClean="0">
                <a:latin typeface="Times New Roman" pitchFamily="18" charset="0"/>
                <a:ea typeface="標楷體" panose="03000509000000000000" pitchFamily="65" charset="-120"/>
                <a:cs typeface="Times New Roman" pitchFamily="18" charset="0"/>
              </a:rPr>
              <a:t>many people go out less and stay at home in order to protect themselves against infection.</a:t>
            </a:r>
            <a:r>
              <a:rPr lang="zh-TW" altLang="en-US" dirty="0" smtClean="0">
                <a:latin typeface="Times New Roman" pitchFamily="18" charset="0"/>
                <a:ea typeface="標楷體" panose="03000509000000000000" pitchFamily="65" charset="-120"/>
                <a:cs typeface="Times New Roman" pitchFamily="18" charset="0"/>
              </a:rPr>
              <a:t> </a:t>
            </a:r>
            <a:r>
              <a:rPr lang="en-US" altLang="zh-TW" dirty="0" smtClean="0">
                <a:latin typeface="Times New Roman" pitchFamily="18" charset="0"/>
                <a:ea typeface="標楷體" panose="03000509000000000000" pitchFamily="65" charset="-120"/>
                <a:cs typeface="Times New Roman" pitchFamily="18" charset="0"/>
              </a:rPr>
              <a:t>This reflects that family members serve the function of </a:t>
            </a:r>
            <a:r>
              <a:rPr lang="en-US" altLang="zh-TW" dirty="0" smtClean="0">
                <a:latin typeface="Times New Roman" pitchFamily="18" charset="0"/>
                <a:ea typeface="標楷體" panose="03000509000000000000" pitchFamily="65" charset="-120"/>
                <a:cs typeface="Times New Roman" pitchFamily="18" charset="0"/>
              </a:rPr>
              <a:t>being a protection net. </a:t>
            </a:r>
            <a:r>
              <a:rPr lang="en-US" altLang="zh-TW" dirty="0" smtClean="0">
                <a:latin typeface="Times New Roman" pitchFamily="18" charset="0"/>
                <a:ea typeface="標楷體" panose="03000509000000000000" pitchFamily="65" charset="-120"/>
                <a:cs typeface="Times New Roman" pitchFamily="18" charset="0"/>
              </a:rPr>
              <a:t>Thus, nurturing harmonious atmosphere, caring for family members, and supporting one another are important at all times. </a:t>
            </a:r>
          </a:p>
          <a:p>
            <a:pPr marL="360363" indent="-360363" algn="just">
              <a:lnSpc>
                <a:spcPct val="110000"/>
              </a:lnSpc>
            </a:pPr>
            <a:r>
              <a:rPr lang="en-US" altLang="zh-TW" dirty="0" smtClean="0">
                <a:latin typeface="Times New Roman" pitchFamily="18" charset="0"/>
                <a:ea typeface="標楷體" panose="03000509000000000000" pitchFamily="65" charset="-120"/>
                <a:cs typeface="Times New Roman" pitchFamily="18" charset="0"/>
              </a:rPr>
              <a:t>The epidemic adversely affects the vulnerable groups. Members of the society should care for the people in need and offer assistance within their capacity.</a:t>
            </a:r>
            <a:endParaRPr lang="zh-HK" altLang="en-US" dirty="0">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398970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3778" y="201496"/>
            <a:ext cx="7886700" cy="1325563"/>
          </a:xfrm>
        </p:spPr>
        <p:txBody>
          <a:bodyPr/>
          <a:lstStyle/>
          <a:p>
            <a:pPr algn="ctr"/>
            <a:r>
              <a:rPr lang="en-US" altLang="zh-HK" dirty="0" smtClean="0">
                <a:solidFill>
                  <a:prstClr val="black"/>
                </a:solidFill>
                <a:latin typeface="Times New Roman" pitchFamily="18" charset="0"/>
                <a:ea typeface="標楷體" panose="03000509000000000000" pitchFamily="65" charset="-120"/>
                <a:cs typeface="Times New Roman" pitchFamily="18" charset="0"/>
              </a:rPr>
              <a:t>Read</a:t>
            </a:r>
            <a:r>
              <a:rPr lang="en-US" altLang="zh-HK" dirty="0" smtClean="0">
                <a:solidFill>
                  <a:prstClr val="black"/>
                </a:solidFill>
                <a:latin typeface="Times New Roman" pitchFamily="18" charset="0"/>
                <a:ea typeface="標楷體" panose="03000509000000000000" pitchFamily="65" charset="-120"/>
                <a:cs typeface="Times New Roman" pitchFamily="18" charset="0"/>
              </a:rPr>
              <a:t> </a:t>
            </a:r>
            <a:r>
              <a:rPr lang="en-US" altLang="zh-HK" dirty="0" smtClean="0">
                <a:solidFill>
                  <a:prstClr val="black"/>
                </a:solidFill>
                <a:latin typeface="Times New Roman" pitchFamily="18" charset="0"/>
                <a:ea typeface="標楷體" panose="03000509000000000000" pitchFamily="65" charset="-120"/>
                <a:cs typeface="Times New Roman" pitchFamily="18" charset="0"/>
              </a:rPr>
              <a:t>the following </a:t>
            </a:r>
            <a:r>
              <a:rPr lang="en-US" altLang="zh-HK" dirty="0" smtClean="0">
                <a:solidFill>
                  <a:prstClr val="black"/>
                </a:solidFill>
                <a:latin typeface="Times New Roman" pitchFamily="18" charset="0"/>
                <a:ea typeface="標楷體" panose="03000509000000000000" pitchFamily="65" charset="-120"/>
                <a:cs typeface="Times New Roman" pitchFamily="18" charset="0"/>
              </a:rPr>
              <a:t>picture again</a:t>
            </a:r>
            <a:endParaRPr lang="zh-HK" altLang="en-US" dirty="0">
              <a:latin typeface="Times New Roman" pitchFamily="18" charset="0"/>
              <a:cs typeface="Times New Roman" pitchFamily="18" charset="0"/>
            </a:endParaRPr>
          </a:p>
        </p:txBody>
      </p:sp>
      <p:grpSp>
        <p:nvGrpSpPr>
          <p:cNvPr id="7" name="群組 6"/>
          <p:cNvGrpSpPr/>
          <p:nvPr/>
        </p:nvGrpSpPr>
        <p:grpSpPr>
          <a:xfrm>
            <a:off x="920107" y="1527059"/>
            <a:ext cx="7603063" cy="4074844"/>
            <a:chOff x="920107" y="1527059"/>
            <a:chExt cx="7603063" cy="4074844"/>
          </a:xfrm>
        </p:grpSpPr>
        <p:pic>
          <p:nvPicPr>
            <p:cNvPr id="13" name="圖片 12"/>
            <p:cNvPicPr>
              <a:picLocks noChangeAspect="1"/>
            </p:cNvPicPr>
            <p:nvPr/>
          </p:nvPicPr>
          <p:blipFill rotWithShape="1">
            <a:blip r:embed="rId2" cstate="print"/>
            <a:srcRect l="18737" t="21134" r="16842" b="17484"/>
            <a:stretch/>
          </p:blipFill>
          <p:spPr>
            <a:xfrm>
              <a:off x="920107" y="1527059"/>
              <a:ext cx="7603063" cy="4074844"/>
            </a:xfrm>
            <a:prstGeom prst="rect">
              <a:avLst/>
            </a:prstGeom>
            <a:ln w="28575">
              <a:solidFill>
                <a:schemeClr val="tx1"/>
              </a:solidFill>
            </a:ln>
          </p:spPr>
        </p:pic>
        <p:sp>
          <p:nvSpPr>
            <p:cNvPr id="6" name="矩形 5"/>
            <p:cNvSpPr/>
            <p:nvPr/>
          </p:nvSpPr>
          <p:spPr>
            <a:xfrm>
              <a:off x="3142034" y="2461098"/>
              <a:ext cx="3424136" cy="151751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sz="2200" b="1"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Coronavirus</a:t>
              </a:r>
              <a:r>
                <a:rPr lang="en-GB"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Disease 2019 </a:t>
              </a:r>
              <a:br>
                <a:rPr lang="en-GB"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GB"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(COVID-19)</a:t>
              </a:r>
              <a:endParaRPr lang="zh-TW" altLang="en-US" sz="2200" dirty="0">
                <a:solidFill>
                  <a:schemeClr val="tx1"/>
                </a:solidFill>
              </a:endParaRPr>
            </a:p>
          </p:txBody>
        </p:sp>
      </p:grpSp>
      <p:sp>
        <p:nvSpPr>
          <p:cNvPr id="8" name="文字方塊 7"/>
          <p:cNvSpPr txBox="1"/>
          <p:nvPr/>
        </p:nvSpPr>
        <p:spPr>
          <a:xfrm>
            <a:off x="535021" y="6022527"/>
            <a:ext cx="8219873" cy="369332"/>
          </a:xfrm>
          <a:prstGeom prst="rect">
            <a:avLst/>
          </a:prstGeom>
          <a:noFill/>
          <a:ln w="9525">
            <a:solidFill>
              <a:schemeClr val="tx1"/>
            </a:solidFill>
          </a:ln>
        </p:spPr>
        <p:txBody>
          <a:bodyPr wrap="square" rtlCol="0">
            <a:spAutoFit/>
          </a:bodyPr>
          <a:lstStyle/>
          <a:p>
            <a:pPr algn="ctr"/>
            <a:r>
              <a:rPr lang="en-US" altLang="zh-TW" dirty="0" smtClean="0">
                <a:latin typeface="Times New Roman" pitchFamily="18" charset="0"/>
                <a:cs typeface="Times New Roman" pitchFamily="18" charset="0"/>
              </a:rPr>
              <a:t>Adapted from the website of Centre for Health Protection</a:t>
            </a:r>
            <a:r>
              <a:rPr lang="zh-TW" altLang="en-US" dirty="0" smtClean="0">
                <a:latin typeface="Times New Roman" pitchFamily="18" charset="0"/>
                <a:cs typeface="Times New Roman" pitchFamily="18" charset="0"/>
              </a:rPr>
              <a:t>   </a:t>
            </a:r>
            <a:r>
              <a:rPr lang="en-US" altLang="zh-HK" dirty="0" smtClean="0">
                <a:latin typeface="Times New Roman" pitchFamily="18" charset="0"/>
                <a:cs typeface="Times New Roman" pitchFamily="18" charset="0"/>
              </a:rPr>
              <a:t>https://www.chp.gov.hk/tc/</a:t>
            </a:r>
            <a:endParaRPr lang="zh-HK"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7561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6406" y="139618"/>
            <a:ext cx="7886700" cy="1325563"/>
          </a:xfrm>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Answer the following question</a:t>
            </a:r>
            <a:endParaRPr lang="zh-HK" altLang="en-US" dirty="0"/>
          </a:p>
        </p:txBody>
      </p:sp>
      <p:sp>
        <p:nvSpPr>
          <p:cNvPr id="3" name="內容版面配置區 2"/>
          <p:cNvSpPr>
            <a:spLocks noGrp="1"/>
          </p:cNvSpPr>
          <p:nvPr>
            <p:ph idx="1"/>
          </p:nvPr>
        </p:nvSpPr>
        <p:spPr>
          <a:xfrm>
            <a:off x="628650" y="1334553"/>
            <a:ext cx="8082213" cy="5335753"/>
          </a:xfrm>
        </p:spPr>
        <p:txBody>
          <a:bodyPr>
            <a:normAutofit/>
          </a:bodyPr>
          <a:lstStyle/>
          <a:p>
            <a:pPr marL="360363" indent="-360363" algn="just"/>
            <a:r>
              <a:rPr lang="en-US" altLang="zh-TW" sz="3200" dirty="0" smtClean="0">
                <a:latin typeface="Times New Roman" pitchFamily="18" charset="0"/>
                <a:ea typeface="標楷體" panose="03000509000000000000" pitchFamily="65" charset="-120"/>
                <a:cs typeface="Times New Roman" pitchFamily="18" charset="0"/>
              </a:rPr>
              <a:t>On the top left corner in the picture, an </a:t>
            </a:r>
            <a:r>
              <a:rPr lang="en-US" altLang="zh-TW" sz="3200" dirty="0" smtClean="0">
                <a:latin typeface="Times New Roman" pitchFamily="18" charset="0"/>
                <a:ea typeface="標楷體" panose="03000509000000000000" pitchFamily="65" charset="-120"/>
                <a:cs typeface="Times New Roman" pitchFamily="18" charset="0"/>
              </a:rPr>
              <a:t>individual is washing hands</a:t>
            </a:r>
            <a:r>
              <a:rPr lang="en-US" altLang="zh-TW" sz="3200" i="1" dirty="0" smtClean="0">
                <a:latin typeface="Times New Roman" pitchFamily="18" charset="0"/>
                <a:ea typeface="標楷體" panose="03000509000000000000" pitchFamily="65" charset="-120"/>
                <a:cs typeface="Times New Roman" pitchFamily="18" charset="0"/>
              </a:rPr>
              <a:t> </a:t>
            </a:r>
            <a:r>
              <a:rPr lang="en-US" altLang="zh-TW" sz="3200" dirty="0" smtClean="0">
                <a:latin typeface="Times New Roman" pitchFamily="18" charset="0"/>
                <a:ea typeface="標楷體" panose="03000509000000000000" pitchFamily="65" charset="-120"/>
                <a:cs typeface="Times New Roman" pitchFamily="18" charset="0"/>
              </a:rPr>
              <a:t>while </a:t>
            </a:r>
            <a:r>
              <a:rPr lang="en-US" altLang="zh-TW" sz="3200" dirty="0" smtClean="0">
                <a:latin typeface="Times New Roman" pitchFamily="18" charset="0"/>
                <a:ea typeface="標楷體" panose="03000509000000000000" pitchFamily="65" charset="-120"/>
                <a:cs typeface="Times New Roman" pitchFamily="18" charset="0"/>
              </a:rPr>
              <a:t>two people are wearing surgical masks</a:t>
            </a:r>
            <a:r>
              <a:rPr lang="en-US" altLang="zh-TW" sz="3200" i="1" dirty="0" smtClean="0">
                <a:latin typeface="Times New Roman" pitchFamily="18" charset="0"/>
                <a:ea typeface="標楷體" panose="03000509000000000000" pitchFamily="65" charset="-120"/>
                <a:cs typeface="Times New Roman" pitchFamily="18" charset="0"/>
              </a:rPr>
              <a:t> (on the right bottom corner)</a:t>
            </a:r>
            <a:r>
              <a:rPr lang="en-US" altLang="zh-TW" sz="3200" dirty="0" smtClean="0">
                <a:latin typeface="Times New Roman" pitchFamily="18" charset="0"/>
                <a:ea typeface="標楷體" panose="03000509000000000000" pitchFamily="65" charset="-120"/>
                <a:cs typeface="Times New Roman" pitchFamily="18" charset="0"/>
              </a:rPr>
              <a:t>. How do these </a:t>
            </a:r>
            <a:r>
              <a:rPr lang="en-US" altLang="zh-TW" sz="3200" dirty="0" err="1" smtClean="0">
                <a:latin typeface="Times New Roman" pitchFamily="18" charset="0"/>
                <a:ea typeface="標楷體" panose="03000509000000000000" pitchFamily="65" charset="-120"/>
                <a:cs typeface="Times New Roman" pitchFamily="18" charset="0"/>
              </a:rPr>
              <a:t>behaviours</a:t>
            </a:r>
            <a:r>
              <a:rPr lang="en-US" altLang="zh-TW" sz="3200" dirty="0" smtClean="0">
                <a:latin typeface="Times New Roman" pitchFamily="18" charset="0"/>
                <a:ea typeface="標楷體" panose="03000509000000000000" pitchFamily="65" charset="-120"/>
                <a:cs typeface="Times New Roman" pitchFamily="18" charset="0"/>
              </a:rPr>
              <a:t> prevent the spread of COVID-19?</a:t>
            </a:r>
          </a:p>
          <a:p>
            <a:pPr algn="just"/>
            <a:endParaRPr lang="en-US" altLang="zh-HK" sz="3200" dirty="0">
              <a:latin typeface="Times New Roman" pitchFamily="18" charset="0"/>
              <a:ea typeface="標楷體" panose="03000509000000000000" pitchFamily="65" charset="-120"/>
              <a:cs typeface="Times New Roman" pitchFamily="18" charset="0"/>
            </a:endParaRPr>
          </a:p>
          <a:p>
            <a:pPr marL="360363" indent="-360363" algn="just">
              <a:buNone/>
            </a:pPr>
            <a:r>
              <a:rPr lang="zh-TW" altLang="en-US" sz="3200" dirty="0">
                <a:solidFill>
                  <a:srgbClr val="FF0000"/>
                </a:solidFill>
                <a:latin typeface="Times New Roman" pitchFamily="18" charset="0"/>
                <a:ea typeface="標楷體" panose="03000509000000000000" pitchFamily="65" charset="-120"/>
                <a:cs typeface="Times New Roman" pitchFamily="18" charset="0"/>
              </a:rPr>
              <a:t> </a:t>
            </a:r>
            <a:r>
              <a:rPr lang="en-US" altLang="zh-TW" sz="3200" dirty="0" smtClean="0">
                <a:solidFill>
                  <a:srgbClr val="FF0000"/>
                </a:solidFill>
                <a:latin typeface="Times New Roman" pitchFamily="18" charset="0"/>
                <a:ea typeface="標楷體" panose="03000509000000000000" pitchFamily="65" charset="-120"/>
                <a:cs typeface="Times New Roman" pitchFamily="18" charset="0"/>
              </a:rPr>
              <a:t>Reference answer:</a:t>
            </a:r>
            <a:endParaRPr lang="en-US" altLang="zh-TW" sz="3200" dirty="0">
              <a:solidFill>
                <a:srgbClr val="FF0000"/>
              </a:solidFill>
              <a:latin typeface="Times New Roman" pitchFamily="18" charset="0"/>
              <a:ea typeface="標楷體" panose="03000509000000000000" pitchFamily="65" charset="-120"/>
              <a:cs typeface="Times New Roman" pitchFamily="18" charset="0"/>
            </a:endParaRPr>
          </a:p>
          <a:p>
            <a:pPr marL="360363" indent="-360363">
              <a:buNone/>
            </a:pPr>
            <a:r>
              <a:rPr lang="zh-HK" altLang="en-US" dirty="0" smtClean="0">
                <a:solidFill>
                  <a:srgbClr val="FF0000"/>
                </a:solidFill>
                <a:latin typeface="Times New Roman" pitchFamily="18" charset="0"/>
                <a:ea typeface="標楷體" panose="03000509000000000000" pitchFamily="65" charset="-120"/>
                <a:cs typeface="Times New Roman" pitchFamily="18" charset="0"/>
              </a:rPr>
              <a:t> </a:t>
            </a:r>
            <a:r>
              <a:rPr lang="en-US" altLang="zh-HK" dirty="0" smtClean="0">
                <a:solidFill>
                  <a:srgbClr val="FF0000"/>
                </a:solidFill>
                <a:latin typeface="Times New Roman" pitchFamily="18" charset="0"/>
                <a:ea typeface="標楷體" panose="03000509000000000000" pitchFamily="65" charset="-120"/>
                <a:cs typeface="Times New Roman" pitchFamily="18" charset="0"/>
              </a:rPr>
              <a:t>Please refer to the designated website of </a:t>
            </a:r>
            <a:br>
              <a:rPr lang="en-US" altLang="zh-HK" dirty="0" smtClean="0">
                <a:solidFill>
                  <a:srgbClr val="FF0000"/>
                </a:solidFill>
                <a:latin typeface="Times New Roman" pitchFamily="18" charset="0"/>
                <a:ea typeface="標楷體" panose="03000509000000000000" pitchFamily="65" charset="-120"/>
                <a:cs typeface="Times New Roman" pitchFamily="18" charset="0"/>
              </a:rPr>
            </a:br>
            <a:r>
              <a:rPr lang="en-US" altLang="zh-HK" dirty="0" smtClean="0">
                <a:solidFill>
                  <a:srgbClr val="FF0000"/>
                </a:solidFill>
                <a:latin typeface="Times New Roman" pitchFamily="18" charset="0"/>
                <a:ea typeface="標楷體" panose="03000509000000000000" pitchFamily="65" charset="-120"/>
                <a:cs typeface="Times New Roman" pitchFamily="18" charset="0"/>
              </a:rPr>
              <a:t>“Coronavirus Disease 2019 (COVID-19)” </a:t>
            </a:r>
            <a:r>
              <a:rPr lang="en-US" altLang="zh-HK" sz="2600" dirty="0">
                <a:solidFill>
                  <a:srgbClr val="FF0000"/>
                </a:solidFill>
                <a:latin typeface="Times New Roman" pitchFamily="18" charset="0"/>
                <a:cs typeface="Times New Roman" pitchFamily="18" charset="0"/>
              </a:rPr>
              <a:t>https://www.coronavirus.gov.hk/eng/index.html</a:t>
            </a:r>
            <a:endParaRPr lang="zh-HK" altLang="en-US" sz="2600" dirty="0">
              <a:solidFill>
                <a:srgbClr val="FF0000"/>
              </a:solidFill>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13475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5277" y="172620"/>
            <a:ext cx="7886700" cy="1325563"/>
          </a:xfrm>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Answer the following questions</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15277" y="1421181"/>
            <a:ext cx="7886700" cy="4351338"/>
          </a:xfrm>
        </p:spPr>
        <p:txBody>
          <a:bodyPr>
            <a:noAutofit/>
          </a:bodyPr>
          <a:lstStyle/>
          <a:p>
            <a:pPr marL="360363" indent="-360363" algn="just">
              <a:lnSpc>
                <a:spcPct val="100000"/>
              </a:lnSpc>
            </a:pPr>
            <a:r>
              <a:rPr lang="en-US" altLang="zh-TW" sz="3600" dirty="0" smtClean="0">
                <a:latin typeface="Times New Roman" pitchFamily="18" charset="0"/>
                <a:ea typeface="標楷體" panose="03000509000000000000" pitchFamily="65" charset="-120"/>
                <a:cs typeface="Times New Roman" pitchFamily="18" charset="0"/>
              </a:rPr>
              <a:t>What are the concerns about public </a:t>
            </a:r>
            <a:r>
              <a:rPr lang="en-US" altLang="zh-TW" sz="3600" dirty="0" smtClean="0">
                <a:latin typeface="Times New Roman" pitchFamily="18" charset="0"/>
                <a:ea typeface="標楷體" panose="03000509000000000000" pitchFamily="65" charset="-120"/>
                <a:cs typeface="Times New Roman" pitchFamily="18" charset="0"/>
              </a:rPr>
              <a:t>health as reflected from washing </a:t>
            </a:r>
            <a:r>
              <a:rPr lang="en-US" altLang="zh-TW" sz="3600" dirty="0" smtClean="0">
                <a:latin typeface="Times New Roman" pitchFamily="18" charset="0"/>
                <a:ea typeface="標楷體" panose="03000509000000000000" pitchFamily="65" charset="-120"/>
                <a:cs typeface="Times New Roman" pitchFamily="18" charset="0"/>
              </a:rPr>
              <a:t>hands </a:t>
            </a:r>
            <a:r>
              <a:rPr lang="en-US" altLang="zh-TW" sz="3600" dirty="0" smtClean="0">
                <a:latin typeface="Times New Roman" pitchFamily="18" charset="0"/>
                <a:ea typeface="標楷體" panose="03000509000000000000" pitchFamily="65" charset="-120"/>
                <a:cs typeface="Times New Roman" pitchFamily="18" charset="0"/>
              </a:rPr>
              <a:t>regularly and </a:t>
            </a:r>
            <a:r>
              <a:rPr lang="en-US" altLang="zh-TW" sz="3600" dirty="0" smtClean="0">
                <a:latin typeface="Times New Roman" pitchFamily="18" charset="0"/>
                <a:ea typeface="標楷體" panose="03000509000000000000" pitchFamily="65" charset="-120"/>
                <a:cs typeface="Times New Roman" pitchFamily="18" charset="0"/>
              </a:rPr>
              <a:t>wearing a surgical mask? What are the values reflected in wearing a surgical mask when needed?</a:t>
            </a:r>
          </a:p>
        </p:txBody>
      </p:sp>
    </p:spTree>
    <p:extLst>
      <p:ext uri="{BB962C8B-B14F-4D97-AF65-F5344CB8AC3E}">
        <p14:creationId xmlns:p14="http://schemas.microsoft.com/office/powerpoint/2010/main" val="16597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9577" y="686627"/>
            <a:ext cx="8510910" cy="5820049"/>
          </a:xfrm>
        </p:spPr>
        <p:txBody>
          <a:bodyPr>
            <a:normAutofit fontScale="77500" lnSpcReduction="20000"/>
          </a:bodyPr>
          <a:lstStyle/>
          <a:p>
            <a:pPr marL="360363" indent="-360363">
              <a:lnSpc>
                <a:spcPct val="120000"/>
              </a:lnSpc>
            </a:pPr>
            <a:r>
              <a:rPr lang="en-US" altLang="zh-TW" sz="3600" dirty="0" smtClean="0">
                <a:solidFill>
                  <a:srgbClr val="FF0000"/>
                </a:solidFill>
                <a:latin typeface="Times New Roman" pitchFamily="18" charset="0"/>
                <a:ea typeface="標楷體" panose="03000509000000000000" pitchFamily="65" charset="-120"/>
                <a:cs typeface="Times New Roman" pitchFamily="18" charset="0"/>
              </a:rPr>
              <a:t>Suggested</a:t>
            </a:r>
            <a:r>
              <a:rPr lang="en-US" altLang="zh-TW" sz="3600" dirty="0" smtClean="0">
                <a:solidFill>
                  <a:srgbClr val="FF0000"/>
                </a:solidFill>
                <a:latin typeface="Times New Roman" pitchFamily="18" charset="0"/>
                <a:ea typeface="標楷體" panose="03000509000000000000" pitchFamily="65" charset="-120"/>
                <a:cs typeface="Times New Roman" pitchFamily="18" charset="0"/>
              </a:rPr>
              <a:t> </a:t>
            </a:r>
            <a:r>
              <a:rPr lang="en-US" altLang="zh-TW" sz="3600" dirty="0" smtClean="0">
                <a:solidFill>
                  <a:srgbClr val="FF0000"/>
                </a:solidFill>
                <a:latin typeface="Times New Roman" pitchFamily="18" charset="0"/>
                <a:ea typeface="標楷體" panose="03000509000000000000" pitchFamily="65" charset="-120"/>
                <a:cs typeface="Times New Roman" pitchFamily="18" charset="0"/>
              </a:rPr>
              <a:t>answer</a:t>
            </a:r>
          </a:p>
          <a:p>
            <a:pPr lvl="1" algn="just">
              <a:lnSpc>
                <a:spcPct val="120000"/>
              </a:lnSpc>
            </a:pPr>
            <a:r>
              <a:rPr lang="en-US" altLang="zh-TW" sz="3100" b="1" dirty="0" smtClean="0">
                <a:solidFill>
                  <a:srgbClr val="7030A0"/>
                </a:solidFill>
                <a:latin typeface="Times New Roman" pitchFamily="18" charset="0"/>
                <a:ea typeface="標楷體" panose="03000509000000000000" pitchFamily="65" charset="-120"/>
                <a:cs typeface="Times New Roman" pitchFamily="18" charset="0"/>
              </a:rPr>
              <a:t>Concern</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 The public health concern is about the prevention of the spread of the epidemic. It is because maintaining strict personal and environmental hygiene at all times </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is a </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key to personal protection against infection and prevention of the spread of infectious diseases in the community. </a:t>
            </a:r>
            <a:endParaRPr lang="zh-HK" altLang="en-US" sz="3100" dirty="0">
              <a:solidFill>
                <a:srgbClr val="FF0000"/>
              </a:solidFill>
              <a:latin typeface="Times New Roman" pitchFamily="18" charset="0"/>
              <a:ea typeface="標楷體" panose="03000509000000000000" pitchFamily="65" charset="-120"/>
              <a:cs typeface="Times New Roman" pitchFamily="18" charset="0"/>
            </a:endParaRPr>
          </a:p>
          <a:p>
            <a:pPr lvl="1" algn="just">
              <a:lnSpc>
                <a:spcPct val="120000"/>
              </a:lnSpc>
            </a:pPr>
            <a:endParaRPr lang="en-US" altLang="zh-TW" sz="3100" b="1" dirty="0" smtClean="0">
              <a:solidFill>
                <a:srgbClr val="7030A0"/>
              </a:solidFill>
              <a:latin typeface="Times New Roman" pitchFamily="18" charset="0"/>
              <a:ea typeface="標楷體" panose="03000509000000000000" pitchFamily="65" charset="-120"/>
              <a:cs typeface="Times New Roman" pitchFamily="18" charset="0"/>
            </a:endParaRPr>
          </a:p>
          <a:p>
            <a:pPr lvl="1" algn="just">
              <a:lnSpc>
                <a:spcPct val="120000"/>
              </a:lnSpc>
            </a:pPr>
            <a:r>
              <a:rPr lang="en-US" altLang="zh-TW" sz="3100" b="1" dirty="0" smtClean="0">
                <a:solidFill>
                  <a:srgbClr val="7030A0"/>
                </a:solidFill>
                <a:latin typeface="Times New Roman" pitchFamily="18" charset="0"/>
                <a:ea typeface="標楷體" panose="03000509000000000000" pitchFamily="65" charset="-120"/>
                <a:cs typeface="Times New Roman" pitchFamily="18" charset="0"/>
              </a:rPr>
              <a:t>Values</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 Washing hands regularly </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and wearing a surgical mask when needed show one’s civic-mindedness and empathy. This </a:t>
            </a:r>
            <a:r>
              <a:rPr lang="en-US" altLang="zh-TW" sz="3100" dirty="0" err="1" smtClean="0">
                <a:solidFill>
                  <a:srgbClr val="FF0000"/>
                </a:solidFill>
                <a:latin typeface="Times New Roman" pitchFamily="18" charset="0"/>
                <a:ea typeface="標楷體" panose="03000509000000000000" pitchFamily="65" charset="-120"/>
                <a:cs typeface="Times New Roman" pitchFamily="18" charset="0"/>
              </a:rPr>
              <a:t>behaviour</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 based on one’s hygiene </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knowledge is also considered as being considerate and </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is regarded as exercising one’s civic responsibility. Besides, this </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behavior also protects oneself and other people and reflects </a:t>
            </a:r>
            <a:r>
              <a:rPr lang="en-US" altLang="zh-TW" sz="3100" dirty="0" smtClean="0">
                <a:solidFill>
                  <a:srgbClr val="FF0000"/>
                </a:solidFill>
                <a:latin typeface="Times New Roman" pitchFamily="18" charset="0"/>
                <a:ea typeface="標楷體" panose="03000509000000000000" pitchFamily="65" charset="-120"/>
                <a:cs typeface="Times New Roman" pitchFamily="18" charset="0"/>
              </a:rPr>
              <a:t>one’s responsibility to care for others and cherish one’s own life. </a:t>
            </a:r>
          </a:p>
        </p:txBody>
      </p:sp>
    </p:spTree>
    <p:extLst>
      <p:ext uri="{BB962C8B-B14F-4D97-AF65-F5344CB8AC3E}">
        <p14:creationId xmlns:p14="http://schemas.microsoft.com/office/powerpoint/2010/main" val="100386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49" y="95619"/>
            <a:ext cx="7886700" cy="1325563"/>
          </a:xfrm>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Brief Summary</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06829" y="1335024"/>
            <a:ext cx="8161683" cy="5276088"/>
          </a:xfrm>
        </p:spPr>
        <p:txBody>
          <a:bodyPr>
            <a:noAutofit/>
          </a:bodyPr>
          <a:lstStyle/>
          <a:p>
            <a:pPr marL="360363" indent="-360363" algn="just">
              <a:lnSpc>
                <a:spcPct val="120000"/>
              </a:lnSpc>
            </a:pPr>
            <a:r>
              <a:rPr lang="en-US" altLang="zh-TW" sz="2400" dirty="0" smtClean="0">
                <a:latin typeface="Times New Roman" pitchFamily="18" charset="0"/>
                <a:ea typeface="標楷體" panose="03000509000000000000" pitchFamily="65" charset="-120"/>
                <a:cs typeface="Times New Roman" pitchFamily="18" charset="0"/>
              </a:rPr>
              <a:t>From the perspective of public health, disease prevention should start from the </a:t>
            </a:r>
            <a:r>
              <a:rPr lang="en-US" altLang="zh-TW" sz="2400" dirty="0" smtClean="0">
                <a:latin typeface="Times New Roman" pitchFamily="18" charset="0"/>
                <a:ea typeface="標楷體" panose="03000509000000000000" pitchFamily="65" charset="-120"/>
                <a:cs typeface="Times New Roman" pitchFamily="18" charset="0"/>
              </a:rPr>
              <a:t>individual </a:t>
            </a:r>
            <a:r>
              <a:rPr lang="en-US" altLang="zh-TW" sz="2400" dirty="0" smtClean="0">
                <a:latin typeface="Times New Roman" pitchFamily="18" charset="0"/>
                <a:ea typeface="標楷體" panose="03000509000000000000" pitchFamily="65" charset="-120"/>
                <a:cs typeface="Times New Roman" pitchFamily="18" charset="0"/>
              </a:rPr>
              <a:t>and societal </a:t>
            </a:r>
            <a:r>
              <a:rPr lang="en-US" altLang="zh-TW" sz="2400" dirty="0" smtClean="0">
                <a:latin typeface="Times New Roman" pitchFamily="18" charset="0"/>
                <a:ea typeface="標楷體" panose="03000509000000000000" pitchFamily="65" charset="-120"/>
                <a:cs typeface="Times New Roman" pitchFamily="18" charset="0"/>
              </a:rPr>
              <a:t>levels. </a:t>
            </a:r>
            <a:r>
              <a:rPr lang="en-US" altLang="zh-TW" sz="2400" dirty="0" smtClean="0">
                <a:latin typeface="Times New Roman" pitchFamily="18" charset="0"/>
                <a:ea typeface="標楷體" panose="03000509000000000000" pitchFamily="65" charset="-120"/>
                <a:cs typeface="Times New Roman" pitchFamily="18" charset="0"/>
              </a:rPr>
              <a:t>To </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deve</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lop</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 </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a healthy lifestyle</a:t>
            </a:r>
            <a:r>
              <a:rPr lang="en-US" altLang="zh-TW" sz="2400" dirty="0" smtClean="0">
                <a:latin typeface="Times New Roman" pitchFamily="18" charset="0"/>
                <a:ea typeface="標楷體" panose="03000509000000000000" pitchFamily="65" charset="-120"/>
                <a:cs typeface="Times New Roman" pitchFamily="18" charset="0"/>
              </a:rPr>
              <a:t>, members of the public are urged to maintain personal hygiene (e.g. </a:t>
            </a:r>
            <a:r>
              <a:rPr lang="en-US" altLang="zh-TW" sz="2400" dirty="0" smtClean="0">
                <a:latin typeface="Times New Roman" pitchFamily="18" charset="0"/>
                <a:ea typeface="標楷體" panose="03000509000000000000" pitchFamily="65" charset="-120"/>
                <a:cs typeface="Times New Roman" pitchFamily="18" charset="0"/>
              </a:rPr>
              <a:t>washing </a:t>
            </a:r>
            <a:r>
              <a:rPr lang="en-US" altLang="zh-TW" sz="2400" dirty="0" smtClean="0">
                <a:latin typeface="Times New Roman" pitchFamily="18" charset="0"/>
                <a:ea typeface="標楷體" panose="03000509000000000000" pitchFamily="65" charset="-120"/>
                <a:cs typeface="Times New Roman" pitchFamily="18" charset="0"/>
              </a:rPr>
              <a:t>their </a:t>
            </a:r>
            <a:r>
              <a:rPr lang="en-US" altLang="zh-TW" sz="2400" dirty="0" smtClean="0">
                <a:latin typeface="Times New Roman" pitchFamily="18" charset="0"/>
                <a:ea typeface="標楷體" panose="03000509000000000000" pitchFamily="65" charset="-120"/>
                <a:cs typeface="Times New Roman" pitchFamily="18" charset="0"/>
              </a:rPr>
              <a:t>hands regularly). </a:t>
            </a:r>
            <a:r>
              <a:rPr lang="en-US" altLang="zh-TW" sz="2400" dirty="0" smtClean="0">
                <a:latin typeface="Times New Roman" pitchFamily="18" charset="0"/>
                <a:ea typeface="標楷體" panose="03000509000000000000" pitchFamily="65" charset="-120"/>
                <a:cs typeface="Times New Roman" pitchFamily="18" charset="0"/>
              </a:rPr>
              <a:t>Besides, wearing a surgical </a:t>
            </a:r>
            <a:r>
              <a:rPr lang="en-US" altLang="zh-TW" sz="2400" dirty="0" smtClean="0">
                <a:latin typeface="Times New Roman" pitchFamily="18" charset="0"/>
                <a:ea typeface="標楷體" panose="03000509000000000000" pitchFamily="65" charset="-120"/>
                <a:cs typeface="Times New Roman" pitchFamily="18" charset="0"/>
              </a:rPr>
              <a:t>mask, </a:t>
            </a:r>
            <a:r>
              <a:rPr lang="en-US" altLang="zh-TW" sz="2400" dirty="0" smtClean="0">
                <a:latin typeface="Times New Roman" pitchFamily="18" charset="0"/>
                <a:ea typeface="標楷體" panose="03000509000000000000" pitchFamily="65" charset="-120"/>
                <a:cs typeface="Times New Roman" pitchFamily="18" charset="0"/>
              </a:rPr>
              <a:t>due to illness or personal needs safeguards personal and public health, </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reflects </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the virtues of cherishing one’s life, caring and respecting for others</a:t>
            </a:r>
            <a:r>
              <a:rPr lang="en-US" altLang="zh-TW" sz="2400" dirty="0" smtClean="0">
                <a:latin typeface="Times New Roman" pitchFamily="18" charset="0"/>
                <a:ea typeface="標楷體" panose="03000509000000000000" pitchFamily="65" charset="-120"/>
                <a:cs typeface="Times New Roman" pitchFamily="18" charset="0"/>
              </a:rPr>
              <a:t>. </a:t>
            </a:r>
            <a:r>
              <a:rPr lang="en-US" altLang="zh-TW" sz="2400" dirty="0" smtClean="0">
                <a:latin typeface="Times New Roman" pitchFamily="18" charset="0"/>
                <a:ea typeface="標楷體" panose="03000509000000000000" pitchFamily="65" charset="-120"/>
                <a:cs typeface="Times New Roman" pitchFamily="18" charset="0"/>
              </a:rPr>
              <a:t>Therefore, we should not only put the above values into practice during the epidemic, but also maintain them after the epidemic, in turn being part of our daily lives.</a:t>
            </a:r>
            <a:endParaRPr lang="zh-TW" altLang="en-US" sz="2400" dirty="0">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682029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Brief Summary</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28650" y="1690689"/>
            <a:ext cx="8085582" cy="4486274"/>
          </a:xfrm>
        </p:spPr>
        <p:txBody>
          <a:bodyPr>
            <a:normAutofit/>
          </a:bodyPr>
          <a:lstStyle/>
          <a:p>
            <a:pPr marL="360363" lvl="0" indent="-360363" algn="just">
              <a:lnSpc>
                <a:spcPct val="100000"/>
              </a:lnSpc>
            </a:pPr>
            <a:r>
              <a:rPr lang="en-US" altLang="zh-TW" sz="3200" dirty="0" smtClean="0">
                <a:solidFill>
                  <a:prstClr val="black"/>
                </a:solidFill>
                <a:latin typeface="Times New Roman" pitchFamily="18" charset="0"/>
                <a:ea typeface="標楷體" panose="03000509000000000000" pitchFamily="65" charset="-120"/>
                <a:cs typeface="Times New Roman" pitchFamily="18" charset="0"/>
              </a:rPr>
              <a:t>Watch the following video clips to understand more about how to wash hands and wear a surgical mask properly</a:t>
            </a:r>
            <a:endParaRPr lang="en-US" altLang="zh-TW" sz="3200" dirty="0">
              <a:solidFill>
                <a:prstClr val="black"/>
              </a:solidFill>
              <a:latin typeface="Times New Roman" pitchFamily="18" charset="0"/>
              <a:ea typeface="標楷體" panose="03000509000000000000" pitchFamily="65" charset="-120"/>
              <a:cs typeface="Times New Roman" pitchFamily="18" charset="0"/>
            </a:endParaRPr>
          </a:p>
          <a:p>
            <a:pPr marL="895350" lvl="1" indent="-438150">
              <a:lnSpc>
                <a:spcPct val="100000"/>
              </a:lnSpc>
            </a:pPr>
            <a:r>
              <a:rPr lang="en-US" altLang="zh-TW" sz="2800" dirty="0" smtClean="0">
                <a:solidFill>
                  <a:prstClr val="black"/>
                </a:solidFill>
                <a:latin typeface="Times New Roman" pitchFamily="18" charset="0"/>
                <a:ea typeface="標楷體" panose="03000509000000000000" pitchFamily="65" charset="-120"/>
                <a:cs typeface="Times New Roman" pitchFamily="18" charset="0"/>
              </a:rPr>
              <a:t>Washing hands with liquid soap and water</a:t>
            </a:r>
            <a:endParaRPr lang="en-US" altLang="zh-TW" sz="2800" dirty="0">
              <a:solidFill>
                <a:prstClr val="black"/>
              </a:solidFill>
              <a:latin typeface="Times New Roman" pitchFamily="18" charset="0"/>
              <a:ea typeface="標楷體" panose="03000509000000000000" pitchFamily="65" charset="-120"/>
              <a:cs typeface="Times New Roman" pitchFamily="18" charset="0"/>
            </a:endParaRPr>
          </a:p>
          <a:p>
            <a:pPr marL="914400" lvl="2" indent="0">
              <a:lnSpc>
                <a:spcPct val="100000"/>
              </a:lnSpc>
              <a:buNone/>
            </a:pPr>
            <a:r>
              <a:rPr lang="en-US" altLang="zh-TW" sz="2600" dirty="0" smtClean="0">
                <a:solidFill>
                  <a:prstClr val="black"/>
                </a:solidFill>
                <a:latin typeface="Times New Roman" pitchFamily="18" charset="0"/>
                <a:ea typeface="標楷體" panose="03000509000000000000" pitchFamily="65" charset="-120"/>
                <a:cs typeface="Times New Roman" pitchFamily="18" charset="0"/>
                <a:hlinkClick r:id="rId2"/>
              </a:rPr>
              <a:t>https://www.youtube.com/watch?v=pN2C6AJ2_EA&amp;feature=youtu.be</a:t>
            </a:r>
            <a:r>
              <a:rPr lang="en-US" altLang="zh-TW" sz="2800" dirty="0" smtClean="0">
                <a:solidFill>
                  <a:prstClr val="black"/>
                </a:solidFill>
                <a:latin typeface="Times New Roman" pitchFamily="18" charset="0"/>
                <a:ea typeface="標楷體" panose="03000509000000000000" pitchFamily="65" charset="-120"/>
                <a:cs typeface="Times New Roman" pitchFamily="18" charset="0"/>
              </a:rPr>
              <a:t> </a:t>
            </a:r>
            <a:endParaRPr lang="en-US" altLang="zh-TW" sz="2800" dirty="0">
              <a:solidFill>
                <a:prstClr val="black"/>
              </a:solidFill>
              <a:latin typeface="Times New Roman" pitchFamily="18" charset="0"/>
              <a:ea typeface="標楷體" panose="03000509000000000000" pitchFamily="65" charset="-120"/>
              <a:cs typeface="Times New Roman" pitchFamily="18" charset="0"/>
            </a:endParaRPr>
          </a:p>
          <a:p>
            <a:pPr marL="895350" lvl="1" indent="-438150">
              <a:lnSpc>
                <a:spcPct val="100000"/>
              </a:lnSpc>
            </a:pPr>
            <a:r>
              <a:rPr lang="en-US" altLang="zh-TW" sz="2800" dirty="0" smtClean="0">
                <a:solidFill>
                  <a:prstClr val="black"/>
                </a:solidFill>
                <a:latin typeface="Times New Roman" pitchFamily="18" charset="0"/>
                <a:ea typeface="標楷體" panose="03000509000000000000" pitchFamily="65" charset="-120"/>
                <a:cs typeface="Times New Roman" pitchFamily="18" charset="0"/>
              </a:rPr>
              <a:t>How to wear a surgical mask properly</a:t>
            </a:r>
            <a:endParaRPr lang="en-US" altLang="zh-TW" sz="2800" dirty="0">
              <a:solidFill>
                <a:prstClr val="black"/>
              </a:solidFill>
              <a:latin typeface="Times New Roman" pitchFamily="18" charset="0"/>
              <a:ea typeface="標楷體" panose="03000509000000000000" pitchFamily="65" charset="-120"/>
              <a:cs typeface="Times New Roman" pitchFamily="18" charset="0"/>
            </a:endParaRPr>
          </a:p>
          <a:p>
            <a:pPr marL="914400" lvl="2" indent="0">
              <a:lnSpc>
                <a:spcPct val="100000"/>
              </a:lnSpc>
              <a:buNone/>
            </a:pPr>
            <a:r>
              <a:rPr lang="en-US" altLang="zh-HK" sz="2600" dirty="0" smtClean="0">
                <a:solidFill>
                  <a:prstClr val="black"/>
                </a:solidFill>
                <a:latin typeface="Times New Roman" pitchFamily="18" charset="0"/>
                <a:ea typeface="標楷體" panose="03000509000000000000" pitchFamily="65" charset="-120"/>
                <a:cs typeface="Times New Roman" pitchFamily="18" charset="0"/>
                <a:hlinkClick r:id="rId3"/>
              </a:rPr>
              <a:t>https://www.youtube.com/watch?v=gggtXTuhJek&amp;feature=youtu.be</a:t>
            </a:r>
            <a:r>
              <a:rPr lang="en-US" altLang="zh-HK" sz="2800" dirty="0" smtClean="0">
                <a:solidFill>
                  <a:prstClr val="black"/>
                </a:solidFill>
                <a:latin typeface="Times New Roman" pitchFamily="18" charset="0"/>
                <a:ea typeface="標楷體" panose="03000509000000000000" pitchFamily="65" charset="-120"/>
                <a:cs typeface="Times New Roman" pitchFamily="18" charset="0"/>
              </a:rPr>
              <a:t> </a:t>
            </a:r>
            <a:endParaRPr lang="en-US" altLang="zh-HK" sz="2800" dirty="0">
              <a:solidFill>
                <a:prstClr val="black"/>
              </a:solidFill>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1184370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016" y="-38501"/>
            <a:ext cx="8424153" cy="1325563"/>
          </a:xfrm>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Recommended Readings </a:t>
            </a:r>
            <a:r>
              <a:rPr lang="en-US" altLang="zh-TW" sz="4000" i="1" dirty="0" smtClean="0">
                <a:latin typeface="Times New Roman" pitchFamily="18" charset="0"/>
                <a:ea typeface="標楷體" panose="03000509000000000000" pitchFamily="65" charset="-120"/>
                <a:cs typeface="Times New Roman" pitchFamily="18" charset="0"/>
              </a:rPr>
              <a:t>[in Chinese]</a:t>
            </a:r>
            <a:endParaRPr lang="zh-HK" altLang="en-US" i="1" dirty="0">
              <a:latin typeface="Times New Roman" pitchFamily="18" charset="0"/>
              <a:ea typeface="標楷體" panose="03000509000000000000" pitchFamily="65" charset="-120"/>
              <a:cs typeface="Times New Roman" pitchFamily="18" charset="0"/>
            </a:endParaRPr>
          </a:p>
        </p:txBody>
      </p:sp>
      <p:sp>
        <p:nvSpPr>
          <p:cNvPr id="3" name="內容版面配置區 2"/>
          <p:cNvSpPr>
            <a:spLocks noGrp="1"/>
          </p:cNvSpPr>
          <p:nvPr>
            <p:ph idx="1"/>
          </p:nvPr>
        </p:nvSpPr>
        <p:spPr>
          <a:xfrm>
            <a:off x="522512" y="1183908"/>
            <a:ext cx="8246101" cy="5543464"/>
          </a:xfrm>
        </p:spPr>
        <p:txBody>
          <a:bodyPr>
            <a:normAutofit fontScale="92500" lnSpcReduction="20000"/>
          </a:bodyPr>
          <a:lstStyle/>
          <a:p>
            <a:pPr marL="360363" indent="-360363" algn="just">
              <a:lnSpc>
                <a:spcPct val="110000"/>
              </a:lnSpc>
            </a:pP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顏寶倫</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自律自重 保護自己 嚴抗肺炎</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信報財經新聞</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gn="just">
              <a:lnSpc>
                <a:spcPct val="110000"/>
              </a:lnSpc>
            </a:pPr>
            <a:endParaRPr lang="en-US" altLang="zh-HK" sz="3000" dirty="0"/>
          </a:p>
          <a:p>
            <a:pPr marL="360363" indent="-360363" algn="just">
              <a:lnSpc>
                <a:spcPct val="110000"/>
              </a:lnSpc>
            </a:pPr>
            <a:r>
              <a:rPr lang="zh-HK" altLang="en-US" sz="3000" dirty="0">
                <a:latin typeface="Times New Roman" panose="02020603050405020304" pitchFamily="18" charset="0"/>
                <a:ea typeface="標楷體" panose="03000509000000000000" pitchFamily="65" charset="-120"/>
                <a:cs typeface="Times New Roman" panose="02020603050405020304" pitchFamily="18" charset="0"/>
              </a:rPr>
              <a:t>歐陽</a:t>
            </a:r>
            <a:r>
              <a:rPr lang="zh-HK" altLang="en-US" sz="3000" dirty="0" smtClean="0">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疫病與文明：</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全球化</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時代如何同行</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明報</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gn="just">
              <a:lnSpc>
                <a:spcPct val="110000"/>
              </a:lnSpc>
            </a:pP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gn="just">
              <a:lnSpc>
                <a:spcPct val="110000"/>
              </a:lnSpc>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朱銘泉</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互諒互讓 齊心抗疫</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文匯報</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gn="just">
              <a:lnSpc>
                <a:spcPct val="110000"/>
              </a:lnSpc>
              <a:buNone/>
            </a:pP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gn="just">
              <a:lnSpc>
                <a:spcPct val="110000"/>
              </a:lnSpc>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周其森</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疫情防控呼喚三種公衆意識</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經濟日報</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（北京），</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日。</a:t>
            </a:r>
          </a:p>
          <a:p>
            <a:pPr marL="360363" indent="-360363" algn="just">
              <a:lnSpc>
                <a:spcPct val="110000"/>
              </a:lnSpc>
            </a:pPr>
            <a:endParaRPr lang="en-US" altLang="zh-TW" sz="35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buNone/>
            </a:pPr>
            <a:endParaRPr lang="zh-HK" altLang="en-US" dirty="0"/>
          </a:p>
        </p:txBody>
      </p:sp>
    </p:spTree>
    <p:extLst>
      <p:ext uri="{BB962C8B-B14F-4D97-AF65-F5344CB8AC3E}">
        <p14:creationId xmlns:p14="http://schemas.microsoft.com/office/powerpoint/2010/main" val="375238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35479" y="2193926"/>
            <a:ext cx="7886700" cy="1325563"/>
          </a:xfrm>
        </p:spPr>
        <p:txBody>
          <a:bodyPr>
            <a:normAutofit/>
          </a:bodyPr>
          <a:lstStyle/>
          <a:p>
            <a:pPr algn="ctr"/>
            <a:r>
              <a:rPr lang="en-US" altLang="zh-HK" sz="6000" dirty="0" smtClean="0">
                <a:latin typeface="Times New Roman" pitchFamily="18" charset="0"/>
                <a:ea typeface="標楷體" panose="03000509000000000000" pitchFamily="65" charset="-120"/>
                <a:cs typeface="Times New Roman" pitchFamily="18" charset="0"/>
              </a:rPr>
              <a:t>End</a:t>
            </a:r>
            <a:endParaRPr lang="zh-HK" altLang="en-US" sz="6000" dirty="0">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225354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350830879"/>
              </p:ext>
            </p:extLst>
          </p:nvPr>
        </p:nvGraphicFramePr>
        <p:xfrm>
          <a:off x="414215" y="1779952"/>
          <a:ext cx="8448431" cy="4387384"/>
        </p:xfrm>
        <a:graphic>
          <a:graphicData uri="http://schemas.openxmlformats.org/drawingml/2006/table">
            <a:tbl>
              <a:tblPr firstRow="1" bandRow="1">
                <a:tableStyleId>{5C22544A-7EE6-4342-B048-85BDC9FD1C3A}</a:tableStyleId>
              </a:tblPr>
              <a:tblGrid>
                <a:gridCol w="1982476">
                  <a:extLst>
                    <a:ext uri="{9D8B030D-6E8A-4147-A177-3AD203B41FA5}">
                      <a16:colId xmlns:a16="http://schemas.microsoft.com/office/drawing/2014/main" val="20000"/>
                    </a:ext>
                  </a:extLst>
                </a:gridCol>
                <a:gridCol w="2292538">
                  <a:extLst>
                    <a:ext uri="{9D8B030D-6E8A-4147-A177-3AD203B41FA5}">
                      <a16:colId xmlns:a16="http://schemas.microsoft.com/office/drawing/2014/main" val="20001"/>
                    </a:ext>
                  </a:extLst>
                </a:gridCol>
                <a:gridCol w="2344616">
                  <a:extLst>
                    <a:ext uri="{9D8B030D-6E8A-4147-A177-3AD203B41FA5}">
                      <a16:colId xmlns:a16="http://schemas.microsoft.com/office/drawing/2014/main" val="20002"/>
                    </a:ext>
                  </a:extLst>
                </a:gridCol>
                <a:gridCol w="1828801">
                  <a:extLst>
                    <a:ext uri="{9D8B030D-6E8A-4147-A177-3AD203B41FA5}">
                      <a16:colId xmlns:a16="http://schemas.microsoft.com/office/drawing/2014/main" val="20003"/>
                    </a:ext>
                  </a:extLst>
                </a:gridCol>
              </a:tblGrid>
              <a:tr h="2179205">
                <a:tc>
                  <a:txBody>
                    <a:bodyPr/>
                    <a:lstStyle/>
                    <a:p>
                      <a:r>
                        <a:rPr lang="en-US" altLang="zh-TW" sz="2600" dirty="0" smtClean="0">
                          <a:latin typeface="Times New Roman" pitchFamily="18" charset="0"/>
                          <a:ea typeface="標楷體" panose="03000509000000000000" pitchFamily="65" charset="-120"/>
                          <a:cs typeface="Times New Roman" pitchFamily="18" charset="0"/>
                        </a:rPr>
                        <a:t>Key stage</a:t>
                      </a:r>
                      <a:r>
                        <a:rPr lang="zh-TW" altLang="en-US" sz="2600" dirty="0" smtClean="0">
                          <a:latin typeface="Times New Roman" pitchFamily="18" charset="0"/>
                          <a:ea typeface="標楷體" panose="03000509000000000000" pitchFamily="65" charset="-120"/>
                          <a:cs typeface="Times New Roman" pitchFamily="18" charset="0"/>
                        </a:rPr>
                        <a:t> </a:t>
                      </a:r>
                      <a:r>
                        <a:rPr lang="en-US" altLang="zh-TW" sz="2600" dirty="0" smtClean="0">
                          <a:latin typeface="Times New Roman" pitchFamily="18" charset="0"/>
                          <a:ea typeface="標楷體" panose="03000509000000000000" pitchFamily="65" charset="-120"/>
                          <a:cs typeface="Times New Roman" pitchFamily="18" charset="0"/>
                        </a:rPr>
                        <a:t>/ 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HK" sz="2600" dirty="0" smtClean="0">
                          <a:latin typeface="Times New Roman" pitchFamily="18" charset="0"/>
                          <a:ea typeface="標楷體" panose="03000509000000000000" pitchFamily="65" charset="-120"/>
                          <a:cs typeface="Times New Roman" pitchFamily="18" charset="0"/>
                        </a:rPr>
                        <a:t>Topic</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2600" dirty="0" smtClean="0">
                          <a:latin typeface="Times New Roman" pitchFamily="18" charset="0"/>
                          <a:ea typeface="標楷體" panose="03000509000000000000" pitchFamily="65" charset="-120"/>
                          <a:cs typeface="Times New Roman" pitchFamily="18" charset="0"/>
                        </a:rPr>
                        <a:t>Relevant</a:t>
                      </a:r>
                      <a:r>
                        <a:rPr lang="zh-TW" altLang="en-US" sz="2600" dirty="0" smtClean="0">
                          <a:latin typeface="Times New Roman" pitchFamily="18" charset="0"/>
                          <a:ea typeface="標楷體" panose="03000509000000000000" pitchFamily="65" charset="-120"/>
                          <a:cs typeface="Times New Roman" pitchFamily="18" charset="0"/>
                        </a:rPr>
                        <a:t> </a:t>
                      </a:r>
                      <a:r>
                        <a:rPr lang="en-US" altLang="zh-TW" sz="2600" dirty="0" smtClean="0">
                          <a:latin typeface="Times New Roman" pitchFamily="18" charset="0"/>
                          <a:ea typeface="標楷體" panose="03000509000000000000" pitchFamily="65" charset="-120"/>
                          <a:cs typeface="Times New Roman" pitchFamily="18" charset="0"/>
                        </a:rPr>
                        <a:t>curriculum content</a:t>
                      </a:r>
                      <a:r>
                        <a:rPr lang="zh-TW" altLang="en-US" sz="2600" dirty="0" smtClean="0">
                          <a:latin typeface="Times New Roman" pitchFamily="18" charset="0"/>
                          <a:ea typeface="標楷體" panose="03000509000000000000" pitchFamily="65" charset="-120"/>
                          <a:cs typeface="Times New Roman" pitchFamily="18" charset="0"/>
                        </a:rPr>
                        <a:t> </a:t>
                      </a:r>
                      <a:r>
                        <a:rPr lang="en-US" altLang="zh-TW" sz="2600" dirty="0" smtClean="0">
                          <a:latin typeface="Times New Roman" pitchFamily="18" charset="0"/>
                          <a:ea typeface="標楷體" panose="03000509000000000000" pitchFamily="65" charset="-120"/>
                          <a:cs typeface="Times New Roman" pitchFamily="18" charset="0"/>
                        </a:rPr>
                        <a:t>/ learning</a:t>
                      </a:r>
                      <a:r>
                        <a:rPr lang="en-US" altLang="zh-TW" sz="2600" baseline="0" dirty="0" smtClean="0">
                          <a:latin typeface="Times New Roman" pitchFamily="18" charset="0"/>
                          <a:ea typeface="標楷體" panose="03000509000000000000" pitchFamily="65" charset="-120"/>
                          <a:cs typeface="Times New Roman" pitchFamily="18" charset="0"/>
                        </a:rPr>
                        <a:t> focus</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HK" sz="2600" dirty="0" smtClean="0">
                          <a:latin typeface="Times New Roman" pitchFamily="18" charset="0"/>
                          <a:ea typeface="標楷體" panose="03000509000000000000" pitchFamily="65" charset="-120"/>
                          <a:cs typeface="Times New Roman" pitchFamily="18" charset="0"/>
                        </a:rPr>
                        <a:t>Teaching resources</a:t>
                      </a:r>
                      <a:r>
                        <a:rPr lang="zh-HK" altLang="en-US" sz="2600" dirty="0" smtClean="0">
                          <a:latin typeface="Times New Roman" pitchFamily="18" charset="0"/>
                          <a:ea typeface="標楷體" panose="03000509000000000000" pitchFamily="65" charset="-120"/>
                          <a:cs typeface="Times New Roman" pitchFamily="18" charset="0"/>
                        </a:rPr>
                        <a:t> </a:t>
                      </a:r>
                      <a:r>
                        <a:rPr lang="en-US" altLang="zh-HK" sz="2600" dirty="0" smtClean="0">
                          <a:latin typeface="Times New Roman" pitchFamily="18" charset="0"/>
                          <a:ea typeface="標楷體" panose="03000509000000000000" pitchFamily="65" charset="-120"/>
                          <a:cs typeface="Times New Roman" pitchFamily="18" charset="0"/>
                        </a:rPr>
                        <a:t>(PPT)</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08179">
                <a:tc>
                  <a:txBody>
                    <a:bodyPr/>
                    <a:lstStyle/>
                    <a:p>
                      <a:r>
                        <a:rPr lang="en-US" altLang="zh-HK" sz="2600" dirty="0" smtClean="0">
                          <a:latin typeface="Times New Roman" pitchFamily="18" charset="0"/>
                          <a:ea typeface="標楷體" panose="03000509000000000000" pitchFamily="65" charset="-120"/>
                          <a:cs typeface="Times New Roman" pitchFamily="18" charset="0"/>
                        </a:rPr>
                        <a:t>Senior secondary</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600" dirty="0" err="1" smtClean="0">
                          <a:latin typeface="Times New Roman" pitchFamily="18" charset="0"/>
                          <a:ea typeface="標楷體" panose="03000509000000000000" pitchFamily="65" charset="-120"/>
                          <a:cs typeface="Times New Roman" pitchFamily="18" charset="0"/>
                        </a:rPr>
                        <a:t>Analysing</a:t>
                      </a:r>
                      <a:r>
                        <a:rPr lang="en-US" altLang="zh-TW" sz="2600" baseline="0" dirty="0" smtClean="0">
                          <a:latin typeface="Times New Roman" pitchFamily="18" charset="0"/>
                          <a:ea typeface="標楷體" panose="03000509000000000000" pitchFamily="65" charset="-120"/>
                          <a:cs typeface="Times New Roman" pitchFamily="18" charset="0"/>
                        </a:rPr>
                        <a:t> </a:t>
                      </a:r>
                      <a:r>
                        <a:rPr lang="en-US" altLang="zh-TW" sz="2600" dirty="0" smtClean="0">
                          <a:latin typeface="Times New Roman" pitchFamily="18" charset="0"/>
                          <a:ea typeface="標楷體" panose="03000509000000000000" pitchFamily="65" charset="-120"/>
                          <a:cs typeface="Times New Roman" pitchFamily="18" charset="0"/>
                        </a:rPr>
                        <a:t>the </a:t>
                      </a:r>
                      <a:r>
                        <a:rPr lang="en-US" altLang="zh-TW" sz="2600" dirty="0" err="1" smtClean="0">
                          <a:latin typeface="Times New Roman" pitchFamily="18" charset="0"/>
                          <a:ea typeface="標楷體" panose="03000509000000000000" pitchFamily="65" charset="-120"/>
                          <a:cs typeface="Times New Roman" pitchFamily="18" charset="0"/>
                        </a:rPr>
                        <a:t>behaviours</a:t>
                      </a:r>
                      <a:r>
                        <a:rPr lang="en-US" altLang="zh-TW" sz="2600" dirty="0" smtClean="0">
                          <a:latin typeface="Times New Roman" pitchFamily="18" charset="0"/>
                          <a:ea typeface="標楷體" panose="03000509000000000000" pitchFamily="65" charset="-120"/>
                          <a:cs typeface="Times New Roman" pitchFamily="18" charset="0"/>
                        </a:rPr>
                        <a:t> and values related to the </a:t>
                      </a:r>
                      <a:r>
                        <a:rPr lang="en-US" altLang="zh-TW" sz="2600" baseline="0" dirty="0" smtClean="0">
                          <a:latin typeface="Times New Roman" pitchFamily="18" charset="0"/>
                          <a:ea typeface="標楷體" panose="03000509000000000000" pitchFamily="65" charset="-120"/>
                          <a:cs typeface="Times New Roman" pitchFamily="18" charset="0"/>
                        </a:rPr>
                        <a:t>epidemic</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600" dirty="0" smtClean="0">
                          <a:latin typeface="Times New Roman" pitchFamily="18" charset="0"/>
                          <a:ea typeface="標楷體" panose="03000509000000000000" pitchFamily="65" charset="-120"/>
                          <a:cs typeface="Times New Roman" pitchFamily="18" charset="0"/>
                        </a:rPr>
                        <a:t>Liberal Studies:</a:t>
                      </a:r>
                      <a:r>
                        <a:rPr lang="en-US" altLang="zh-TW" sz="2600" baseline="0" dirty="0" smtClean="0">
                          <a:latin typeface="Times New Roman" pitchFamily="18" charset="0"/>
                          <a:ea typeface="標楷體" panose="03000509000000000000" pitchFamily="65" charset="-120"/>
                          <a:cs typeface="Times New Roman" pitchFamily="18" charset="0"/>
                        </a:rPr>
                        <a:t> Module 5 “Public Health”</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600" dirty="0" smtClean="0">
                          <a:latin typeface="Times New Roman" pitchFamily="18" charset="0"/>
                          <a:ea typeface="標楷體" panose="03000509000000000000" pitchFamily="65" charset="-120"/>
                          <a:cs typeface="Times New Roman" pitchFamily="18" charset="0"/>
                        </a:rPr>
                        <a:t>PPT</a:t>
                      </a:r>
                      <a:endParaRPr lang="zh-HK" altLang="en-US" sz="2600" dirty="0">
                        <a:latin typeface="Times New Roman" pitchFamily="18" charset="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標題 6"/>
          <p:cNvSpPr>
            <a:spLocks noGrp="1"/>
          </p:cNvSpPr>
          <p:nvPr>
            <p:ph type="title"/>
          </p:nvPr>
        </p:nvSpPr>
        <p:spPr/>
        <p:txBody>
          <a:bodyPr>
            <a:normAutofit/>
          </a:bodyPr>
          <a:lstStyle/>
          <a:p>
            <a:pPr algn="ct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Introduction of </a:t>
            </a:r>
            <a:b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the Learning and Teaching </a:t>
            </a: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Resources</a:t>
            </a:r>
            <a:endParaRPr lang="zh-HK"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6457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630" y="-134754"/>
            <a:ext cx="8980370" cy="1325563"/>
          </a:xfrm>
        </p:spPr>
        <p:txBody>
          <a:bodyPr>
            <a:normAutofit/>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Introduction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of the Learning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and T</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eaching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Resources</a:t>
            </a:r>
            <a:endParaRPr lang="zh-HK" altLang="en-US" sz="3200" dirty="0"/>
          </a:p>
        </p:txBody>
      </p:sp>
      <p:graphicFrame>
        <p:nvGraphicFramePr>
          <p:cNvPr id="3" name="表格 2"/>
          <p:cNvGraphicFramePr>
            <a:graphicFrameLocks noGrp="1"/>
          </p:cNvGraphicFramePr>
          <p:nvPr>
            <p:extLst>
              <p:ext uri="{D42A27DB-BD31-4B8C-83A1-F6EECF244321}">
                <p14:modId xmlns:p14="http://schemas.microsoft.com/office/powerpoint/2010/main" val="667881152"/>
              </p:ext>
            </p:extLst>
          </p:nvPr>
        </p:nvGraphicFramePr>
        <p:xfrm>
          <a:off x="86630" y="911042"/>
          <a:ext cx="8980370" cy="5592966"/>
        </p:xfrm>
        <a:graphic>
          <a:graphicData uri="http://schemas.openxmlformats.org/drawingml/2006/table">
            <a:tbl>
              <a:tblPr firstRow="1" firstCol="1" bandRow="1">
                <a:tableStyleId>{5940675A-B579-460E-94D1-54222C63F5DA}</a:tableStyleId>
              </a:tblPr>
              <a:tblGrid>
                <a:gridCol w="1472665">
                  <a:extLst>
                    <a:ext uri="{9D8B030D-6E8A-4147-A177-3AD203B41FA5}">
                      <a16:colId xmlns:a16="http://schemas.microsoft.com/office/drawing/2014/main" val="20000"/>
                    </a:ext>
                  </a:extLst>
                </a:gridCol>
                <a:gridCol w="7507705">
                  <a:extLst>
                    <a:ext uri="{9D8B030D-6E8A-4147-A177-3AD203B41FA5}">
                      <a16:colId xmlns:a16="http://schemas.microsoft.com/office/drawing/2014/main" val="20001"/>
                    </a:ext>
                  </a:extLst>
                </a:gridCol>
              </a:tblGrid>
              <a:tr h="1476023">
                <a:tc>
                  <a:txBody>
                    <a:bodyPr/>
                    <a:lstStyle/>
                    <a:p>
                      <a:pPr algn="ctr">
                        <a:spcAft>
                          <a:spcPts val="0"/>
                        </a:spcAft>
                      </a:pPr>
                      <a:r>
                        <a:rPr lang="en-US" altLang="zh-HK"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Learning objectives</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To guide students to </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reflect on </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their </a:t>
                      </a:r>
                      <a:r>
                        <a:rPr lang="en-US" altLang="zh-TW" sz="1800" kern="100" dirty="0" err="1" smtClean="0">
                          <a:effectLst/>
                          <a:latin typeface="Times New Roman" panose="02020603050405020304" pitchFamily="18" charset="0"/>
                          <a:ea typeface="標楷體" panose="03000509000000000000" pitchFamily="65" charset="-120"/>
                          <a:cs typeface="Times New Roman" panose="02020603050405020304" pitchFamily="18" charset="0"/>
                        </a:rPr>
                        <a:t>behaviours</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and values </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during </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epidemic, including</a:t>
                      </a:r>
                      <a:endParaRPr 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spcAft>
                          <a:spcPts val="0"/>
                        </a:spcAft>
                        <a:buSzPts val="1000"/>
                        <a:buFont typeface="Wingdings" panose="05000000000000000000" pitchFamily="2" charset="2"/>
                        <a:buChar char=""/>
                      </a:pP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Maintaining personal hygiene</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and wearing a surgical mask in public places in order to prevent the spread of the disease</a:t>
                      </a:r>
                      <a:endParaRPr 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spcAft>
                          <a:spcPts val="0"/>
                        </a:spcAft>
                        <a:buSzPts val="1000"/>
                        <a:buFont typeface="Wingdings" panose="05000000000000000000" pitchFamily="2" charset="2"/>
                        <a:buChar char=""/>
                      </a:pPr>
                      <a:r>
                        <a:rPr lang="en-US" altLang="zh-HK"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Showing </a:t>
                      </a:r>
                      <a:r>
                        <a:rPr lang="en-US" altLang="zh-HK"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empathy</a:t>
                      </a:r>
                      <a:r>
                        <a:rPr lang="en-US" altLang="zh-HK"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and care for others’ needs and feeling</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673768">
                <a:tc>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Values</a:t>
                      </a:r>
                      <a:r>
                        <a:rPr 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attitudes</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Respect for others, </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Responsibility</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Care</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Integrity</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Solidarity</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Cooperation </a:t>
                      </a:r>
                      <a:endParaRPr lang="zh-TW" sz="1800" b="1" kern="1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203158">
                <a:tc>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Learning and teaching strategies</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defTabSz="914400" rtl="0" eaLnBrk="1" latinLnBrk="0" hangingPunct="1">
                        <a:spcAft>
                          <a:spcPts val="0"/>
                        </a:spcAft>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Read the picture and watch the video clip, and then invite students to discuss and answer the questions. Guide</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students to develop positive values and </a:t>
                      </a:r>
                      <a:r>
                        <a:rPr lang="en-US" altLang="zh-TW" sz="1800" b="0" kern="100" baseline="0"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behaviours</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and encourage students to put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into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practice in daily life, particularly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during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epidemic.</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706843">
                <a:tc>
                  <a:txBody>
                    <a:bodyPr/>
                    <a:lstStyle/>
                    <a:p>
                      <a:pPr algn="ctr">
                        <a:spcAft>
                          <a:spcPts val="0"/>
                        </a:spcAft>
                      </a:pPr>
                      <a:r>
                        <a:rPr lang="en-US" altLang="zh-TW" sz="20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References</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60363" indent="-360363" algn="l" defTabSz="914400" rtl="0" eaLnBrk="1" latinLnBrk="0" hangingPunct="1">
                        <a:spcAft>
                          <a:spcPts val="0"/>
                        </a:spcAft>
                        <a:buFont typeface="Arial" panose="020B0604020202020204" pitchFamily="34" charset="0"/>
                        <a:buChar char="•"/>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Websites</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of </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Centre for Health Protection (CHP) and News.gov.hk</a:t>
                      </a:r>
                    </a:p>
                    <a:p>
                      <a:pPr marL="360363" indent="-360363" algn="l" defTabSz="914400" rtl="0" eaLnBrk="1" latinLnBrk="0" hangingPunct="1">
                        <a:spcAft>
                          <a:spcPts val="0"/>
                        </a:spcAft>
                        <a:buFont typeface="Arial" panose="020B0604020202020204" pitchFamily="34" charset="0"/>
                        <a:buChar char="•"/>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“Life Event” exemplars of Moral,</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Civic and National Education Section</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533174">
                <a:tc>
                  <a:txBody>
                    <a:bodyPr/>
                    <a:lstStyle/>
                    <a:p>
                      <a:pPr algn="ctr">
                        <a:spcAft>
                          <a:spcPts val="0"/>
                        </a:spcAft>
                      </a:pPr>
                      <a:r>
                        <a:rPr lang="en-US" altLang="zh-TW" sz="20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Remarks</a:t>
                      </a:r>
                      <a:endParaRPr lang="zh-TW" sz="2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60363" indent="-360363" algn="l" defTabSz="914400" rtl="0" eaLnBrk="1" latinLnBrk="0" hangingPunct="1">
                        <a:spcAft>
                          <a:spcPts val="0"/>
                        </a:spcAft>
                        <a:buFont typeface="Arial" panose="020B0604020202020204" pitchFamily="34" charset="0"/>
                        <a:buChar char="•"/>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In view of the ongoing</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development of COVID-19, teachers should remind students of staying alert to the latest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epidemic development,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and browsing the website of CHP for the latest information.</a:t>
                      </a:r>
                      <a:endPar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gn="l" defTabSz="914400" rtl="0" eaLnBrk="1" latinLnBrk="0" hangingPunct="1">
                        <a:spcAft>
                          <a:spcPts val="0"/>
                        </a:spcAft>
                        <a:buFont typeface="Arial" panose="020B0604020202020204" pitchFamily="34" charset="0"/>
                        <a:buChar char="•"/>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During</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the lesson, t</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eachers should promote relevant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positive values and </a:t>
                      </a:r>
                      <a:r>
                        <a:rPr lang="en-US" altLang="zh-TW" sz="1800" b="0" kern="100" baseline="0"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behaviours</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 and encourage students to put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into </a:t>
                      </a:r>
                      <a:r>
                        <a:rPr lang="en-US" altLang="zh-TW" sz="1800" b="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practice in daily life.</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4607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3778" y="201496"/>
            <a:ext cx="7886700" cy="1325563"/>
          </a:xfrm>
        </p:spPr>
        <p:txBody>
          <a:bodyPr/>
          <a:lstStyle/>
          <a:p>
            <a:pPr algn="ctr"/>
            <a:r>
              <a:rPr lang="en-US" altLang="zh-TW" dirty="0" smtClean="0">
                <a:solidFill>
                  <a:prstClr val="black"/>
                </a:solidFill>
                <a:latin typeface="Times New Roman" pitchFamily="18" charset="0"/>
                <a:ea typeface="標楷體" panose="03000509000000000000" pitchFamily="65" charset="-120"/>
                <a:cs typeface="Times New Roman" pitchFamily="18" charset="0"/>
              </a:rPr>
              <a:t>Read the following picture</a:t>
            </a:r>
            <a:endParaRPr lang="zh-HK" altLang="en-US" dirty="0">
              <a:latin typeface="Times New Roman" pitchFamily="18" charset="0"/>
              <a:cs typeface="Times New Roman" pitchFamily="18" charset="0"/>
            </a:endParaRPr>
          </a:p>
        </p:txBody>
      </p:sp>
      <p:sp>
        <p:nvSpPr>
          <p:cNvPr id="5" name="文字方塊 4"/>
          <p:cNvSpPr txBox="1"/>
          <p:nvPr/>
        </p:nvSpPr>
        <p:spPr>
          <a:xfrm>
            <a:off x="535021" y="6022527"/>
            <a:ext cx="8219873" cy="369332"/>
          </a:xfrm>
          <a:prstGeom prst="rect">
            <a:avLst/>
          </a:prstGeom>
          <a:noFill/>
          <a:ln w="9525">
            <a:solidFill>
              <a:schemeClr val="tx1"/>
            </a:solidFill>
          </a:ln>
        </p:spPr>
        <p:txBody>
          <a:bodyPr wrap="square" rtlCol="0">
            <a:spAutoFit/>
          </a:bodyPr>
          <a:lstStyle/>
          <a:p>
            <a:pPr algn="ctr"/>
            <a:r>
              <a:rPr lang="en-US" altLang="zh-TW" dirty="0" smtClean="0">
                <a:latin typeface="Times New Roman" pitchFamily="18" charset="0"/>
                <a:cs typeface="Times New Roman" pitchFamily="18" charset="0"/>
              </a:rPr>
              <a:t>Adapted from the website of Centre for Health Protection</a:t>
            </a:r>
            <a:r>
              <a:rPr lang="zh-TW" altLang="en-US" dirty="0" smtClean="0">
                <a:latin typeface="Times New Roman" pitchFamily="18" charset="0"/>
                <a:cs typeface="Times New Roman" pitchFamily="18" charset="0"/>
              </a:rPr>
              <a:t>   </a:t>
            </a:r>
            <a:r>
              <a:rPr lang="en-US" altLang="zh-HK" dirty="0" smtClean="0">
                <a:latin typeface="Times New Roman" pitchFamily="18" charset="0"/>
                <a:cs typeface="Times New Roman" pitchFamily="18" charset="0"/>
              </a:rPr>
              <a:t>https://www.chp.gov.hk/tc/</a:t>
            </a:r>
            <a:endParaRPr lang="zh-HK" altLang="en-US" dirty="0">
              <a:latin typeface="Times New Roman" pitchFamily="18" charset="0"/>
              <a:cs typeface="Times New Roman" pitchFamily="18" charset="0"/>
            </a:endParaRPr>
          </a:p>
        </p:txBody>
      </p:sp>
      <p:grpSp>
        <p:nvGrpSpPr>
          <p:cNvPr id="7" name="群組 6"/>
          <p:cNvGrpSpPr/>
          <p:nvPr/>
        </p:nvGrpSpPr>
        <p:grpSpPr>
          <a:xfrm>
            <a:off x="920107" y="1527059"/>
            <a:ext cx="7603063" cy="4074844"/>
            <a:chOff x="920107" y="1527059"/>
            <a:chExt cx="7603063" cy="4074844"/>
          </a:xfrm>
        </p:grpSpPr>
        <p:pic>
          <p:nvPicPr>
            <p:cNvPr id="13" name="圖片 12"/>
            <p:cNvPicPr>
              <a:picLocks noChangeAspect="1"/>
            </p:cNvPicPr>
            <p:nvPr/>
          </p:nvPicPr>
          <p:blipFill rotWithShape="1">
            <a:blip r:embed="rId2" cstate="print"/>
            <a:srcRect l="18737" t="21134" r="16842" b="17484"/>
            <a:stretch/>
          </p:blipFill>
          <p:spPr>
            <a:xfrm>
              <a:off x="920107" y="1527059"/>
              <a:ext cx="7603063" cy="4074844"/>
            </a:xfrm>
            <a:prstGeom prst="rect">
              <a:avLst/>
            </a:prstGeom>
            <a:ln w="28575">
              <a:solidFill>
                <a:schemeClr val="tx1"/>
              </a:solidFill>
            </a:ln>
          </p:spPr>
        </p:pic>
        <p:sp>
          <p:nvSpPr>
            <p:cNvPr id="6" name="矩形 5"/>
            <p:cNvSpPr/>
            <p:nvPr/>
          </p:nvSpPr>
          <p:spPr>
            <a:xfrm>
              <a:off x="3142034" y="2461098"/>
              <a:ext cx="3424136" cy="151751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sz="2200" b="1"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Coronavirus</a:t>
              </a:r>
              <a:r>
                <a:rPr lang="en-GB"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Disease 2019 </a:t>
              </a:r>
              <a:br>
                <a:rPr lang="en-GB"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GB"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(COVID-19)</a:t>
              </a:r>
              <a:endParaRPr lang="zh-TW" altLang="en-US" sz="2200" dirty="0">
                <a:solidFill>
                  <a:schemeClr val="tx1"/>
                </a:solidFill>
              </a:endParaRPr>
            </a:p>
          </p:txBody>
        </p:sp>
      </p:grpSp>
    </p:spTree>
    <p:extLst>
      <p:ext uri="{BB962C8B-B14F-4D97-AF65-F5344CB8AC3E}">
        <p14:creationId xmlns:p14="http://schemas.microsoft.com/office/powerpoint/2010/main" val="423870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902" y="307375"/>
            <a:ext cx="7886700" cy="1011286"/>
          </a:xfrm>
        </p:spPr>
        <p:txBody>
          <a:bodyPr>
            <a:normAutofit/>
          </a:bodyPr>
          <a:lstStyle/>
          <a:p>
            <a:pPr algn="ctr"/>
            <a:r>
              <a:rPr lang="en-US" altLang="zh-TW" dirty="0" smtClean="0">
                <a:latin typeface="Times New Roman" pitchFamily="18" charset="0"/>
                <a:ea typeface="標楷體" panose="03000509000000000000" pitchFamily="65" charset="-120"/>
                <a:cs typeface="Times New Roman" pitchFamily="18" charset="0"/>
              </a:rPr>
              <a:t>Answer the following question</a:t>
            </a:r>
            <a:endParaRPr lang="zh-HK" altLang="en-US" dirty="0">
              <a:latin typeface="Times New Roman" pitchFamily="18" charset="0"/>
              <a:ea typeface="標楷體" panose="03000509000000000000" pitchFamily="65" charset="-120"/>
              <a:cs typeface="Times New Roman" pitchFamily="18" charset="0"/>
            </a:endParaRPr>
          </a:p>
        </p:txBody>
      </p:sp>
      <p:sp>
        <p:nvSpPr>
          <p:cNvPr id="3" name="內容版面配置區 2"/>
          <p:cNvSpPr>
            <a:spLocks noGrp="1"/>
          </p:cNvSpPr>
          <p:nvPr>
            <p:ph idx="1"/>
          </p:nvPr>
        </p:nvSpPr>
        <p:spPr>
          <a:xfrm>
            <a:off x="583832" y="1318661"/>
            <a:ext cx="8168840" cy="5342021"/>
          </a:xfrm>
        </p:spPr>
        <p:txBody>
          <a:bodyPr>
            <a:normAutofit fontScale="70000" lnSpcReduction="20000"/>
          </a:bodyPr>
          <a:lstStyle/>
          <a:p>
            <a:pPr marL="360363" indent="-360363" algn="just">
              <a:lnSpc>
                <a:spcPct val="120000"/>
              </a:lnSpc>
            </a:pPr>
            <a:r>
              <a:rPr lang="en-US" altLang="zh-TW" sz="3400" dirty="0" smtClean="0">
                <a:latin typeface="Times New Roman" panose="02020603050405020304" pitchFamily="18" charset="0"/>
                <a:ea typeface="標楷體" panose="03000509000000000000" pitchFamily="65" charset="-120"/>
                <a:cs typeface="Times New Roman" panose="02020603050405020304" pitchFamily="18" charset="0"/>
              </a:rPr>
              <a:t>What is “</a:t>
            </a:r>
            <a:r>
              <a:rPr lang="en-US" altLang="zh-TW" sz="3400" dirty="0" err="1" smtClean="0">
                <a:latin typeface="Times New Roman" panose="02020603050405020304" pitchFamily="18" charset="0"/>
                <a:ea typeface="標楷體" panose="03000509000000000000" pitchFamily="65" charset="-120"/>
                <a:cs typeface="Times New Roman" panose="02020603050405020304" pitchFamily="18" charset="0"/>
              </a:rPr>
              <a:t>Coronavirus</a:t>
            </a:r>
            <a:r>
              <a:rPr lang="en-US" altLang="zh-TW" sz="3400" dirty="0" smtClean="0">
                <a:latin typeface="Times New Roman" panose="02020603050405020304" pitchFamily="18" charset="0"/>
                <a:ea typeface="標楷體" panose="03000509000000000000" pitchFamily="65" charset="-120"/>
                <a:cs typeface="Times New Roman" panose="02020603050405020304" pitchFamily="18" charset="0"/>
              </a:rPr>
              <a:t> Disease 2019 (COVID-19)”? What are the symptoms of the disease?</a:t>
            </a:r>
          </a:p>
          <a:p>
            <a:pPr marL="360363" indent="-360363">
              <a:lnSpc>
                <a:spcPct val="120000"/>
              </a:lnSpc>
            </a:pP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20000"/>
              </a:lnSpc>
            </a:pPr>
            <a:r>
              <a:rPr lang="en-US" altLang="zh-TW" sz="3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Suggested </a:t>
            </a:r>
            <a:r>
              <a:rPr lang="en-US" altLang="zh-TW" sz="3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answer</a:t>
            </a:r>
          </a:p>
          <a:p>
            <a:pPr marL="895350" lvl="1" indent="-438150" algn="just">
              <a:lnSpc>
                <a:spcPct val="120000"/>
              </a:lnSpc>
            </a:pPr>
            <a:r>
              <a:rPr lang="en-US" altLang="zh-TW" sz="3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100" dirty="0" err="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Coronavirus</a:t>
            </a:r>
            <a:r>
              <a:rPr lang="en-US" altLang="zh-TW" sz="3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Disease 2019 (COVID-19)” refers to the cluster of viral pneumonia cases occurring in Wuhan, Hubei Province, since December 2019. According to investigation by the Mainland health authorities, a novel </a:t>
            </a:r>
            <a:r>
              <a:rPr lang="en-US" altLang="zh-TW" sz="3100" dirty="0" err="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coronavirus</a:t>
            </a:r>
            <a:r>
              <a:rPr lang="en-US" altLang="zh-TW" sz="3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is found to be the causative agent.</a:t>
            </a:r>
          </a:p>
          <a:p>
            <a:pPr marL="895350" lvl="1" indent="-438150" algn="just">
              <a:lnSpc>
                <a:spcPct val="120000"/>
              </a:lnSpc>
            </a:pPr>
            <a:r>
              <a:rPr lang="en-US" altLang="zh-TW" sz="3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According to </a:t>
            </a:r>
            <a:r>
              <a:rPr lang="en-US" altLang="zh-TW" sz="3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the information </a:t>
            </a:r>
            <a:r>
              <a:rPr lang="en-US" altLang="zh-TW" sz="3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provided by the Mainland health authorities, symptoms of the cases include fever, malaise, dry cough and shortness of breath. Some cases were in serious condition. People of older age or having underlying disease are at a higher risk of deterioration into serious condition.</a:t>
            </a:r>
          </a:p>
        </p:txBody>
      </p:sp>
    </p:spTree>
    <p:extLst>
      <p:ext uri="{BB962C8B-B14F-4D97-AF65-F5344CB8AC3E}">
        <p14:creationId xmlns:p14="http://schemas.microsoft.com/office/powerpoint/2010/main" val="1689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7900" y="191871"/>
            <a:ext cx="7886700" cy="1325563"/>
          </a:xfrm>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Watch the following video clip</a:t>
            </a:r>
            <a:endParaRPr lang="zh-HK" altLang="en-US" dirty="0">
              <a:latin typeface="Times New Roman" pitchFamily="18" charset="0"/>
              <a:ea typeface="標楷體" panose="03000509000000000000" pitchFamily="65" charset="-120"/>
              <a:cs typeface="Times New Roman" pitchFamily="18" charset="0"/>
            </a:endParaRPr>
          </a:p>
        </p:txBody>
      </p:sp>
      <p:sp>
        <p:nvSpPr>
          <p:cNvPr id="4" name="內容版面配置區 3"/>
          <p:cNvSpPr>
            <a:spLocks noGrp="1"/>
          </p:cNvSpPr>
          <p:nvPr>
            <p:ph idx="1"/>
          </p:nvPr>
        </p:nvSpPr>
        <p:spPr>
          <a:xfrm>
            <a:off x="801905" y="1584994"/>
            <a:ext cx="7886700" cy="4351338"/>
          </a:xfrm>
        </p:spPr>
        <p:txBody>
          <a:bodyPr>
            <a:normAutofit/>
          </a:bodyPr>
          <a:lstStyle/>
          <a:p>
            <a:pPr marL="0" indent="0">
              <a:lnSpc>
                <a:spcPct val="100000"/>
              </a:lnSpc>
              <a:spcBef>
                <a:spcPts val="0"/>
              </a:spcBef>
              <a:buNone/>
            </a:pPr>
            <a:r>
              <a:rPr lang="en-US" altLang="zh-TW"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“Chief Executive urges the public to fight the virus together </a:t>
            </a:r>
            <a:br>
              <a:rPr lang="en-US" altLang="zh-TW"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特</a:t>
            </a:r>
            <a:r>
              <a:rPr lang="zh-TW" altLang="en-US" sz="36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首呼籲各界同心抗</a:t>
            </a:r>
            <a:r>
              <a:rPr lang="zh-TW" altLang="en-US"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疫</a:t>
            </a:r>
            <a:r>
              <a:rPr lang="en-US" altLang="zh-TW"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b="1" i="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[in Chinese]</a:t>
            </a:r>
            <a:r>
              <a:rPr lang="en-US" altLang="zh-TW" sz="32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br>
              <a:rPr lang="en-US" altLang="zh-TW" sz="32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2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3 February 2020.</a:t>
            </a:r>
            <a:endParaRPr lang="en-US" altLang="zh-TW" sz="36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0"/>
              </a:spcBef>
              <a:buNone/>
            </a:pPr>
            <a:endParaRPr lang="en-US" altLang="zh-TW" sz="36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0"/>
              </a:spcBef>
              <a:buNone/>
            </a:pP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Source: News.gov.hk </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(Length: 3 </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minutes 10 seconds)</a:t>
            </a:r>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00000"/>
              </a:lnSpc>
              <a:spcBef>
                <a:spcPts val="0"/>
              </a:spcBef>
              <a:buNone/>
            </a:pPr>
            <a:r>
              <a:rPr lang="en-US" altLang="zh-TW" sz="2200" dirty="0" smtClean="0">
                <a:solidFill>
                  <a:prstClr val="black"/>
                </a:solidFill>
                <a:latin typeface="Times New Roman" panose="02020603050405020304" pitchFamily="18" charset="0"/>
                <a:cs typeface="Times New Roman" panose="02020603050405020304" pitchFamily="18" charset="0"/>
              </a:rPr>
              <a:t>https</a:t>
            </a:r>
            <a:r>
              <a:rPr lang="en-US" altLang="zh-TW" sz="2200" dirty="0">
                <a:solidFill>
                  <a:prstClr val="black"/>
                </a:solidFill>
                <a:latin typeface="Times New Roman" panose="02020603050405020304" pitchFamily="18" charset="0"/>
                <a:cs typeface="Times New Roman" panose="02020603050405020304" pitchFamily="18" charset="0"/>
              </a:rPr>
              <a:t>://www.news.gov.hk/chi/2020/02/20200203/20200203_182546_833.html?type=ticker</a:t>
            </a:r>
            <a:endParaRPr lang="zh-HK" altLang="en-US" sz="2200" dirty="0">
              <a:solidFill>
                <a:prstClr val="black"/>
              </a:solidFill>
              <a:latin typeface="Times New Roman" panose="02020603050405020304" pitchFamily="18" charset="0"/>
              <a:cs typeface="Times New Roman" panose="02020603050405020304" pitchFamily="18" charset="0"/>
            </a:endParaRPr>
          </a:p>
          <a:p>
            <a:endParaRPr lang="zh-HK" altLang="en-US" dirty="0"/>
          </a:p>
        </p:txBody>
      </p:sp>
    </p:spTree>
    <p:extLst>
      <p:ext uri="{BB962C8B-B14F-4D97-AF65-F5344CB8AC3E}">
        <p14:creationId xmlns:p14="http://schemas.microsoft.com/office/powerpoint/2010/main" val="1460700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7765" y="125640"/>
            <a:ext cx="7886700" cy="1325563"/>
          </a:xfrm>
        </p:spPr>
        <p:txBody>
          <a:bodyPr/>
          <a:lstStyle/>
          <a:p>
            <a:pPr algn="ctr"/>
            <a:r>
              <a:rPr lang="en-US" altLang="zh-TW" dirty="0" smtClean="0">
                <a:latin typeface="Times New Roman" pitchFamily="18" charset="0"/>
                <a:ea typeface="標楷體" panose="03000509000000000000" pitchFamily="65" charset="-120"/>
                <a:cs typeface="Times New Roman" pitchFamily="18" charset="0"/>
              </a:rPr>
              <a:t>Answer the following questions</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81048" y="1421949"/>
            <a:ext cx="7723417" cy="5221740"/>
          </a:xfrm>
        </p:spPr>
        <p:txBody>
          <a:bodyPr>
            <a:normAutofit/>
          </a:bodyPr>
          <a:lstStyle/>
          <a:p>
            <a:pPr marL="360363" indent="-360363" algn="just">
              <a:lnSpc>
                <a:spcPct val="110000"/>
              </a:lnSpc>
            </a:pPr>
            <a:r>
              <a:rPr lang="en-US" altLang="zh-TW" sz="3600" dirty="0" smtClean="0">
                <a:latin typeface="Times New Roman" pitchFamily="18" charset="0"/>
                <a:ea typeface="標楷體" panose="03000509000000000000" pitchFamily="65" charset="-120"/>
                <a:cs typeface="Times New Roman" pitchFamily="18" charset="0"/>
              </a:rPr>
              <a:t>What did </a:t>
            </a:r>
            <a:r>
              <a:rPr lang="en-US" altLang="zh-TW" sz="3600" dirty="0" smtClean="0">
                <a:latin typeface="Times New Roman" pitchFamily="18" charset="0"/>
                <a:ea typeface="標楷體" panose="03000509000000000000" pitchFamily="65" charset="-120"/>
                <a:cs typeface="Times New Roman" pitchFamily="18" charset="0"/>
              </a:rPr>
              <a:t>Chief </a:t>
            </a:r>
            <a:r>
              <a:rPr lang="en-US" altLang="zh-TW" sz="3600" dirty="0" smtClean="0">
                <a:latin typeface="Times New Roman" pitchFamily="18" charset="0"/>
                <a:ea typeface="標楷體" panose="03000509000000000000" pitchFamily="65" charset="-120"/>
                <a:cs typeface="Times New Roman" pitchFamily="18" charset="0"/>
              </a:rPr>
              <a:t>Executive (CE) Carrie Lam urge the public to fight the virus together in the video clip?</a:t>
            </a:r>
          </a:p>
          <a:p>
            <a:pPr marL="360363" indent="-360363" algn="just">
              <a:lnSpc>
                <a:spcPct val="110000"/>
              </a:lnSpc>
            </a:pPr>
            <a:endParaRPr lang="en-US" altLang="zh-TW" sz="2400" dirty="0">
              <a:latin typeface="Times New Roman" pitchFamily="18" charset="0"/>
              <a:ea typeface="標楷體" panose="03000509000000000000" pitchFamily="65" charset="-120"/>
              <a:cs typeface="Times New Roman" pitchFamily="18" charset="0"/>
            </a:endParaRPr>
          </a:p>
          <a:p>
            <a:pPr marL="360363" indent="-360363" algn="just">
              <a:lnSpc>
                <a:spcPct val="110000"/>
              </a:lnSpc>
            </a:pPr>
            <a:r>
              <a:rPr lang="en-US" altLang="zh-TW" sz="3600" dirty="0" smtClean="0">
                <a:latin typeface="Times New Roman" pitchFamily="18" charset="0"/>
                <a:ea typeface="標楷體" panose="03000509000000000000" pitchFamily="65" charset="-120"/>
                <a:cs typeface="Times New Roman" pitchFamily="18" charset="0"/>
              </a:rPr>
              <a:t>What </a:t>
            </a:r>
            <a:r>
              <a:rPr lang="en-US" altLang="zh-TW" sz="3600" dirty="0" smtClean="0">
                <a:latin typeface="Times New Roman" pitchFamily="18" charset="0"/>
                <a:ea typeface="標楷體" panose="03000509000000000000" pitchFamily="65" charset="-120"/>
                <a:cs typeface="Times New Roman" pitchFamily="18" charset="0"/>
              </a:rPr>
              <a:t>are the </a:t>
            </a:r>
            <a:r>
              <a:rPr lang="en-US" altLang="zh-TW" sz="3600" dirty="0" smtClean="0">
                <a:latin typeface="Times New Roman" pitchFamily="18" charset="0"/>
                <a:ea typeface="標楷體" panose="03000509000000000000" pitchFamily="65" charset="-120"/>
                <a:cs typeface="Times New Roman" pitchFamily="18" charset="0"/>
              </a:rPr>
              <a:t>values and </a:t>
            </a:r>
            <a:r>
              <a:rPr lang="en-US" altLang="zh-TW" sz="3600" dirty="0" err="1" smtClean="0">
                <a:latin typeface="Times New Roman" pitchFamily="18" charset="0"/>
                <a:ea typeface="標楷體" panose="03000509000000000000" pitchFamily="65" charset="-120"/>
                <a:cs typeface="Times New Roman" pitchFamily="18" charset="0"/>
              </a:rPr>
              <a:t>behaviours</a:t>
            </a:r>
            <a:r>
              <a:rPr lang="en-US" altLang="zh-TW" sz="3600" dirty="0" smtClean="0">
                <a:latin typeface="Times New Roman" pitchFamily="18" charset="0"/>
                <a:ea typeface="標楷體" panose="03000509000000000000" pitchFamily="65" charset="-120"/>
                <a:cs typeface="Times New Roman" pitchFamily="18" charset="0"/>
              </a:rPr>
              <a:t> are reflected in the plea made by the CE? Explain your </a:t>
            </a:r>
            <a:r>
              <a:rPr lang="en-US" altLang="zh-TW" sz="3600" dirty="0" smtClean="0">
                <a:latin typeface="Times New Roman" pitchFamily="18" charset="0"/>
                <a:ea typeface="標楷體" panose="03000509000000000000" pitchFamily="65" charset="-120"/>
                <a:cs typeface="Times New Roman" pitchFamily="18" charset="0"/>
              </a:rPr>
              <a:t>answer.</a:t>
            </a:r>
            <a:endParaRPr lang="zh-HK" altLang="en-US" sz="2000" dirty="0">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141717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5878" y="522515"/>
            <a:ext cx="8406493" cy="6052456"/>
          </a:xfrm>
        </p:spPr>
        <p:txBody>
          <a:bodyPr>
            <a:normAutofit fontScale="62500" lnSpcReduction="20000"/>
          </a:bodyPr>
          <a:lstStyle/>
          <a:p>
            <a:pPr marL="360363" indent="-360363" algn="just">
              <a:lnSpc>
                <a:spcPct val="120000"/>
              </a:lnSpc>
            </a:pPr>
            <a:r>
              <a:rPr lang="en-US" altLang="zh-TW" sz="3800" dirty="0" smtClean="0">
                <a:solidFill>
                  <a:srgbClr val="FF0000"/>
                </a:solidFill>
                <a:latin typeface="Times New Roman" pitchFamily="18" charset="0"/>
                <a:ea typeface="標楷體" panose="03000509000000000000" pitchFamily="65" charset="-120"/>
                <a:cs typeface="Times New Roman" pitchFamily="18" charset="0"/>
              </a:rPr>
              <a:t>Suggested </a:t>
            </a:r>
            <a:r>
              <a:rPr lang="en-US" altLang="zh-TW" sz="3800" dirty="0" smtClean="0">
                <a:solidFill>
                  <a:srgbClr val="FF0000"/>
                </a:solidFill>
                <a:latin typeface="Times New Roman" pitchFamily="18" charset="0"/>
                <a:ea typeface="標楷體" panose="03000509000000000000" pitchFamily="65" charset="-120"/>
                <a:cs typeface="Times New Roman" pitchFamily="18" charset="0"/>
              </a:rPr>
              <a:t>answer (the main points of the plea made by the CE)</a:t>
            </a:r>
          </a:p>
          <a:p>
            <a:pPr marL="895350" lvl="1" indent="-438150" algn="just">
              <a:lnSpc>
                <a:spcPct val="120000"/>
              </a:lnSpc>
            </a:pPr>
            <a:r>
              <a:rPr lang="en-US" altLang="zh-TW" sz="3200" dirty="0" smtClean="0">
                <a:solidFill>
                  <a:srgbClr val="FF0000"/>
                </a:solidFill>
                <a:latin typeface="Times New Roman" pitchFamily="18" charset="0"/>
                <a:ea typeface="標楷體" panose="03000509000000000000" pitchFamily="65" charset="-120"/>
                <a:cs typeface="Times New Roman" pitchFamily="18" charset="0"/>
              </a:rPr>
              <a:t>Members of the public are strongly advised to avoid the non-essential travel to the areas with active community transmission of COVID-19, including the Mainland.</a:t>
            </a:r>
            <a:endParaRPr lang="zh-TW" altLang="en-US" sz="3200" dirty="0">
              <a:solidFill>
                <a:srgbClr val="FF0000"/>
              </a:solidFill>
              <a:latin typeface="Times New Roman" pitchFamily="18" charset="0"/>
              <a:ea typeface="標楷體" panose="03000509000000000000" pitchFamily="65" charset="-120"/>
              <a:cs typeface="Times New Roman" pitchFamily="18" charset="0"/>
            </a:endParaRPr>
          </a:p>
          <a:p>
            <a:pPr marL="895350" lvl="1" indent="-438150" algn="just">
              <a:lnSpc>
                <a:spcPct val="120000"/>
              </a:lnSpc>
            </a:pPr>
            <a:r>
              <a:rPr lang="en-US" altLang="zh-TW" sz="3200" dirty="0" smtClean="0">
                <a:solidFill>
                  <a:srgbClr val="FF0000"/>
                </a:solidFill>
                <a:latin typeface="Times New Roman" pitchFamily="18" charset="0"/>
                <a:ea typeface="標楷體" panose="03000509000000000000" pitchFamily="65" charset="-120"/>
                <a:cs typeface="Times New Roman" pitchFamily="18" charset="0"/>
              </a:rPr>
              <a:t>Members of the public should cooperate with the CHP and follow their advice.</a:t>
            </a:r>
            <a:endParaRPr lang="zh-TW" altLang="en-US" sz="3200" dirty="0">
              <a:solidFill>
                <a:srgbClr val="FF0000"/>
              </a:solidFill>
              <a:latin typeface="Times New Roman" pitchFamily="18" charset="0"/>
              <a:ea typeface="標楷體" panose="03000509000000000000" pitchFamily="65" charset="-120"/>
              <a:cs typeface="Times New Roman" pitchFamily="18" charset="0"/>
            </a:endParaRPr>
          </a:p>
          <a:p>
            <a:pPr marL="895350" lvl="1" indent="-438150" algn="just">
              <a:lnSpc>
                <a:spcPct val="120000"/>
              </a:lnSpc>
            </a:pPr>
            <a:r>
              <a:rPr lang="en-US" altLang="zh-TW" sz="3200" dirty="0" smtClean="0">
                <a:solidFill>
                  <a:srgbClr val="FF0000"/>
                </a:solidFill>
                <a:latin typeface="Times New Roman" pitchFamily="18" charset="0"/>
                <a:ea typeface="標楷體" panose="03000509000000000000" pitchFamily="65" charset="-120"/>
                <a:cs typeface="Times New Roman" pitchFamily="18" charset="0"/>
              </a:rPr>
              <a:t>People who are suspected or confirmed to contract COVID-19 should inform CHP honestly of their recent travel history as well as the close contacts for the sake of contact tracing. Anyone who provides false information commits an offense. There is strict enforcement of relevant laws and regulations.</a:t>
            </a:r>
            <a:endParaRPr lang="en-US" altLang="zh-TW" sz="3200" dirty="0">
              <a:solidFill>
                <a:srgbClr val="FF0000"/>
              </a:solidFill>
              <a:latin typeface="Times New Roman" pitchFamily="18" charset="0"/>
              <a:ea typeface="標楷體" panose="03000509000000000000" pitchFamily="65" charset="-120"/>
              <a:cs typeface="Times New Roman" pitchFamily="18" charset="0"/>
            </a:endParaRPr>
          </a:p>
          <a:p>
            <a:pPr marL="895350" lvl="1" indent="-438150" algn="just">
              <a:lnSpc>
                <a:spcPct val="120000"/>
              </a:lnSpc>
            </a:pPr>
            <a:r>
              <a:rPr lang="en-US" altLang="zh-TW" sz="3200" dirty="0" smtClean="0">
                <a:solidFill>
                  <a:srgbClr val="FF0000"/>
                </a:solidFill>
                <a:latin typeface="Times New Roman" pitchFamily="18" charset="0"/>
                <a:ea typeface="標楷體" panose="03000509000000000000" pitchFamily="65" charset="-120"/>
                <a:cs typeface="Times New Roman" pitchFamily="18" charset="0"/>
              </a:rPr>
              <a:t>Members of the public are encouraged to stay at home and not to go to crowded places. If it is unavoidable to go out, personal hygiene should be maintained strictly. </a:t>
            </a:r>
            <a:endParaRPr lang="en-US" altLang="zh-TW" sz="3200" dirty="0">
              <a:solidFill>
                <a:srgbClr val="FF0000"/>
              </a:solidFill>
              <a:latin typeface="Times New Roman" pitchFamily="18" charset="0"/>
              <a:ea typeface="標楷體" panose="03000509000000000000" pitchFamily="65" charset="-120"/>
              <a:cs typeface="Times New Roman" pitchFamily="18" charset="0"/>
            </a:endParaRPr>
          </a:p>
          <a:p>
            <a:pPr marL="895350" lvl="1" indent="-438150" algn="just">
              <a:lnSpc>
                <a:spcPct val="120000"/>
              </a:lnSpc>
            </a:pPr>
            <a:r>
              <a:rPr lang="en-US" altLang="zh-TW" sz="3200" dirty="0" smtClean="0">
                <a:solidFill>
                  <a:srgbClr val="FF0000"/>
                </a:solidFill>
                <a:latin typeface="Times New Roman" pitchFamily="18" charset="0"/>
                <a:ea typeface="標楷體" panose="03000509000000000000" pitchFamily="65" charset="-120"/>
                <a:cs typeface="Times New Roman" pitchFamily="18" charset="0"/>
              </a:rPr>
              <a:t>Employers are encouraged to ride out difficult times and adopt considerate attitude when dealing with the work arrangement of employees. </a:t>
            </a:r>
            <a:endParaRPr lang="zh-TW" altLang="en-US" sz="3200" dirty="0">
              <a:solidFill>
                <a:srgbClr val="FF0000"/>
              </a:solidFill>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298777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4763" y="648445"/>
            <a:ext cx="8428723" cy="5730649"/>
          </a:xfrm>
        </p:spPr>
        <p:txBody>
          <a:bodyPr>
            <a:normAutofit fontScale="92500"/>
          </a:bodyPr>
          <a:lstStyle/>
          <a:p>
            <a:pPr marL="360363" lvl="0" indent="-360363" algn="just">
              <a:lnSpc>
                <a:spcPct val="110000"/>
              </a:lnSpc>
            </a:pPr>
            <a:r>
              <a:rPr lang="en-US" altLang="zh-TW" sz="3000" dirty="0" smtClean="0">
                <a:solidFill>
                  <a:srgbClr val="FF0000"/>
                </a:solidFill>
                <a:latin typeface="Times New Roman" pitchFamily="18" charset="0"/>
                <a:ea typeface="標楷體" panose="03000509000000000000" pitchFamily="65" charset="-120"/>
                <a:cs typeface="Times New Roman" pitchFamily="18" charset="0"/>
              </a:rPr>
              <a:t>Suggested </a:t>
            </a:r>
            <a:r>
              <a:rPr lang="en-US" altLang="zh-TW" sz="3000" dirty="0" smtClean="0">
                <a:solidFill>
                  <a:srgbClr val="FF0000"/>
                </a:solidFill>
                <a:latin typeface="Times New Roman" pitchFamily="18" charset="0"/>
                <a:ea typeface="標楷體" panose="03000509000000000000" pitchFamily="65" charset="-120"/>
                <a:cs typeface="Times New Roman" pitchFamily="18" charset="0"/>
              </a:rPr>
              <a:t>answer (the values reflected in the plea)</a:t>
            </a:r>
            <a:endParaRPr lang="en-US" altLang="zh-TW" sz="3000" dirty="0">
              <a:solidFill>
                <a:srgbClr val="FF0000"/>
              </a:solidFill>
              <a:latin typeface="Times New Roman" pitchFamily="18" charset="0"/>
              <a:ea typeface="標楷體" panose="03000509000000000000" pitchFamily="65" charset="-120"/>
              <a:cs typeface="Times New Roman" pitchFamily="18" charset="0"/>
            </a:endParaRPr>
          </a:p>
          <a:p>
            <a:pPr marL="895350" lvl="1" indent="-438150" algn="just">
              <a:lnSpc>
                <a:spcPct val="110000"/>
              </a:lnSpc>
            </a:pPr>
            <a:r>
              <a:rPr lang="en-US" altLang="zh-TW" sz="2800" b="1" dirty="0" smtClean="0">
                <a:solidFill>
                  <a:srgbClr val="7030A0"/>
                </a:solidFill>
                <a:latin typeface="Times New Roman" pitchFamily="18" charset="0"/>
                <a:ea typeface="標楷體" panose="03000509000000000000" pitchFamily="65" charset="-120"/>
                <a:cs typeface="Times New Roman" pitchFamily="18" charset="0"/>
              </a:rPr>
              <a:t>Cooperation</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 During the </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epidemic, </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members of the public should exercise their civic responsibility, and cooperate with the Government to fight the virus together.</a:t>
            </a:r>
          </a:p>
          <a:p>
            <a:pPr marL="895350" lvl="1" indent="-438150" algn="just">
              <a:lnSpc>
                <a:spcPct val="110000"/>
              </a:lnSpc>
            </a:pPr>
            <a:r>
              <a:rPr lang="en-US" altLang="zh-TW" sz="2800" b="1" dirty="0" smtClean="0">
                <a:solidFill>
                  <a:srgbClr val="7030A0"/>
                </a:solidFill>
                <a:latin typeface="Times New Roman" pitchFamily="18" charset="0"/>
                <a:ea typeface="標楷體" panose="03000509000000000000" pitchFamily="65" charset="-120"/>
                <a:cs typeface="Times New Roman" pitchFamily="18" charset="0"/>
              </a:rPr>
              <a:t>Integrity and responsibility</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 Anyone who has contracted COVID-19 should report his/her recent travel history and </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close </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contacts honestly. This reflects the virtue of integrity and civic responsibility.</a:t>
            </a:r>
            <a:endParaRPr lang="zh-TW" altLang="en-US" sz="2800" dirty="0">
              <a:solidFill>
                <a:srgbClr val="FF0000"/>
              </a:solidFill>
              <a:latin typeface="Times New Roman" pitchFamily="18" charset="0"/>
              <a:ea typeface="標楷體" panose="03000509000000000000" pitchFamily="65" charset="-120"/>
              <a:cs typeface="Times New Roman" pitchFamily="18" charset="0"/>
            </a:endParaRPr>
          </a:p>
          <a:p>
            <a:pPr marL="895350" lvl="1" indent="-438150" algn="just">
              <a:lnSpc>
                <a:spcPct val="110000"/>
              </a:lnSpc>
            </a:pPr>
            <a:r>
              <a:rPr lang="en-US" altLang="zh-TW" sz="2800" b="1" dirty="0" smtClean="0">
                <a:solidFill>
                  <a:srgbClr val="7030A0"/>
                </a:solidFill>
                <a:latin typeface="Times New Roman" pitchFamily="18" charset="0"/>
                <a:ea typeface="標楷體" panose="03000509000000000000" pitchFamily="65" charset="-120"/>
                <a:cs typeface="Times New Roman" pitchFamily="18" charset="0"/>
              </a:rPr>
              <a:t>Care</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 Employers should be considerate and make flexible work arrangement in order to </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safeguard public </a:t>
            </a:r>
            <a:r>
              <a:rPr lang="en-US" altLang="zh-TW" sz="2800" dirty="0" smtClean="0">
                <a:solidFill>
                  <a:srgbClr val="FF0000"/>
                </a:solidFill>
                <a:latin typeface="Times New Roman" pitchFamily="18" charset="0"/>
                <a:ea typeface="標楷體" panose="03000509000000000000" pitchFamily="65" charset="-120"/>
                <a:cs typeface="Times New Roman" pitchFamily="18" charset="0"/>
              </a:rPr>
              <a:t>health. This shows the virtue of caring for others.</a:t>
            </a:r>
            <a:endParaRPr lang="zh-TW" altLang="en-US" sz="2800" dirty="0">
              <a:solidFill>
                <a:srgbClr val="FF0000"/>
              </a:solidFill>
              <a:latin typeface="Times New Roman"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2912308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TotalTime>
  <Words>1315</Words>
  <Application>Microsoft Office PowerPoint</Application>
  <PresentationFormat>如螢幕大小 (4:3)</PresentationFormat>
  <Paragraphs>91</Paragraphs>
  <Slides>18</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vt:i4>
      </vt:variant>
    </vt:vector>
  </HeadingPairs>
  <TitlesOfParts>
    <vt:vector size="26" baseType="lpstr">
      <vt:lpstr>新細明體</vt:lpstr>
      <vt:lpstr>標楷體</vt:lpstr>
      <vt:lpstr>Arial</vt:lpstr>
      <vt:lpstr>Calibri</vt:lpstr>
      <vt:lpstr>Calibri Light</vt:lpstr>
      <vt:lpstr>Times New Roman</vt:lpstr>
      <vt:lpstr>Wingdings</vt:lpstr>
      <vt:lpstr>Office 佈景主題</vt:lpstr>
      <vt:lpstr>Learning and Teaching Resources  on “Coronavirus Disease 2019  (COVID-19)”</vt:lpstr>
      <vt:lpstr>Introduction of  the Learning and Teaching Resources</vt:lpstr>
      <vt:lpstr>Introduction of the Learning and Teaching Resources</vt:lpstr>
      <vt:lpstr>Read the following picture</vt:lpstr>
      <vt:lpstr>Answer the following question</vt:lpstr>
      <vt:lpstr>Watch the following video clip</vt:lpstr>
      <vt:lpstr>Answer the following questions</vt:lpstr>
      <vt:lpstr>PowerPoint 簡報</vt:lpstr>
      <vt:lpstr>PowerPoint 簡報</vt:lpstr>
      <vt:lpstr>Brief summary</vt:lpstr>
      <vt:lpstr>Read the following picture again</vt:lpstr>
      <vt:lpstr>Answer the following question</vt:lpstr>
      <vt:lpstr>Answer the following questions</vt:lpstr>
      <vt:lpstr>PowerPoint 簡報</vt:lpstr>
      <vt:lpstr>Brief Summary</vt:lpstr>
      <vt:lpstr>Brief Summary</vt:lpstr>
      <vt:lpstr>Recommended Readings [in Chinese]</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關於「武漢肺炎」的學與教朮</dc:title>
  <dc:creator>kcli</dc:creator>
  <cp:lastModifiedBy>CHIU, Wing-yin</cp:lastModifiedBy>
  <cp:revision>115</cp:revision>
  <cp:lastPrinted>2020-03-25T02:26:24Z</cp:lastPrinted>
  <dcterms:created xsi:type="dcterms:W3CDTF">2020-02-06T08:20:40Z</dcterms:created>
  <dcterms:modified xsi:type="dcterms:W3CDTF">2020-04-01T01:37:43Z</dcterms:modified>
</cp:coreProperties>
</file>