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sldIdLst>
    <p:sldId id="256" r:id="rId2"/>
    <p:sldId id="265" r:id="rId3"/>
    <p:sldId id="257" r:id="rId4"/>
    <p:sldId id="267" r:id="rId5"/>
    <p:sldId id="268" r:id="rId6"/>
    <p:sldId id="258" r:id="rId7"/>
    <p:sldId id="259" r:id="rId8"/>
    <p:sldId id="269" r:id="rId9"/>
    <p:sldId id="260" r:id="rId10"/>
    <p:sldId id="270"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ndows User" initials="WU" lastIdx="9" clrIdx="0">
    <p:extLst>
      <p:ext uri="{19B8F6BF-5375-455C-9EA6-DF929625EA0E}">
        <p15:presenceInfo xmlns:p15="http://schemas.microsoft.com/office/powerpoint/2012/main" userId="Windows 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BB8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006" autoAdjust="0"/>
    <p:restoredTop sz="96395" autoAdjust="0"/>
  </p:normalViewPr>
  <p:slideViewPr>
    <p:cSldViewPr snapToGrid="0">
      <p:cViewPr varScale="1">
        <p:scale>
          <a:sx n="83" d="100"/>
          <a:sy n="83" d="100"/>
        </p:scale>
        <p:origin x="1848" y="67"/>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57B493-F364-47BC-827D-89D7336264EF}" type="datetimeFigureOut">
              <a:rPr lang="en-US" smtClean="0"/>
              <a:t>3/23/2020</a:t>
            </a:fld>
            <a:endParaRPr lang="en-US"/>
          </a:p>
        </p:txBody>
      </p:sp>
      <p:sp>
        <p:nvSpPr>
          <p:cNvPr id="4" name="投影片圖像版面配置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78F2FE-8883-43B3-B442-C810B2E52DF1}" type="slidenum">
              <a:rPr lang="en-US" smtClean="0"/>
              <a:t>‹#›</a:t>
            </a:fld>
            <a:endParaRPr lang="en-US"/>
          </a:p>
        </p:txBody>
      </p:sp>
    </p:spTree>
    <p:extLst>
      <p:ext uri="{BB962C8B-B14F-4D97-AF65-F5344CB8AC3E}">
        <p14:creationId xmlns:p14="http://schemas.microsoft.com/office/powerpoint/2010/main" val="1813461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78F2FE-8883-43B3-B442-C810B2E52DF1}" type="slidenum">
              <a:rPr lang="en-US" smtClean="0"/>
              <a:t>1</a:t>
            </a:fld>
            <a:endParaRPr lang="en-US"/>
          </a:p>
        </p:txBody>
      </p:sp>
    </p:spTree>
    <p:extLst>
      <p:ext uri="{BB962C8B-B14F-4D97-AF65-F5344CB8AC3E}">
        <p14:creationId xmlns:p14="http://schemas.microsoft.com/office/powerpoint/2010/main" val="4039941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dirty="0"/>
          </a:p>
        </p:txBody>
      </p:sp>
      <p:sp>
        <p:nvSpPr>
          <p:cNvPr id="4" name="投影片編號版面配置區 3"/>
          <p:cNvSpPr>
            <a:spLocks noGrp="1"/>
          </p:cNvSpPr>
          <p:nvPr>
            <p:ph type="sldNum" sz="quarter" idx="10"/>
          </p:nvPr>
        </p:nvSpPr>
        <p:spPr/>
        <p:txBody>
          <a:bodyPr/>
          <a:lstStyle/>
          <a:p>
            <a:fld id="{7B78F2FE-8883-43B3-B442-C810B2E52DF1}" type="slidenum">
              <a:rPr lang="en-US" smtClean="0"/>
              <a:t>2</a:t>
            </a:fld>
            <a:endParaRPr lang="en-US"/>
          </a:p>
        </p:txBody>
      </p:sp>
    </p:spTree>
    <p:extLst>
      <p:ext uri="{BB962C8B-B14F-4D97-AF65-F5344CB8AC3E}">
        <p14:creationId xmlns:p14="http://schemas.microsoft.com/office/powerpoint/2010/main" val="776419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dirty="0"/>
          </a:p>
        </p:txBody>
      </p:sp>
      <p:sp>
        <p:nvSpPr>
          <p:cNvPr id="4" name="投影片編號版面配置區 3"/>
          <p:cNvSpPr>
            <a:spLocks noGrp="1"/>
          </p:cNvSpPr>
          <p:nvPr>
            <p:ph type="sldNum" sz="quarter" idx="10"/>
          </p:nvPr>
        </p:nvSpPr>
        <p:spPr/>
        <p:txBody>
          <a:bodyPr/>
          <a:lstStyle/>
          <a:p>
            <a:fld id="{7B78F2FE-8883-43B3-B442-C810B2E52DF1}" type="slidenum">
              <a:rPr lang="en-US" smtClean="0"/>
              <a:t>7</a:t>
            </a:fld>
            <a:endParaRPr lang="en-US"/>
          </a:p>
        </p:txBody>
      </p:sp>
    </p:spTree>
    <p:extLst>
      <p:ext uri="{BB962C8B-B14F-4D97-AF65-F5344CB8AC3E}">
        <p14:creationId xmlns:p14="http://schemas.microsoft.com/office/powerpoint/2010/main" val="16376402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Last update: 24 Feb 2020 </a:t>
            </a:r>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B78F2FE-8883-43B3-B442-C810B2E52DF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308354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1">
        <a:schemeClr val="bg2"/>
      </p:bgRef>
    </p:bg>
    <p:spTree>
      <p:nvGrpSpPr>
        <p:cNvPr id="1" name=""/>
        <p:cNvGrpSpPr/>
        <p:nvPr/>
      </p:nvGrpSpPr>
      <p:grpSpPr>
        <a:xfrm>
          <a:off x="0" y="0"/>
          <a:ext cx="0" cy="0"/>
          <a:chOff x="0" y="0"/>
          <a:chExt cx="0" cy="0"/>
        </a:xfrm>
      </p:grpSpPr>
      <p:sp>
        <p:nvSpPr>
          <p:cNvPr id="7" name="Rectangle 6"/>
          <p:cNvSpPr/>
          <p:nvPr/>
        </p:nvSpPr>
        <p:spPr>
          <a:xfrm>
            <a:off x="-5132" y="2059012"/>
            <a:ext cx="9146751" cy="1828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5132" y="3887812"/>
            <a:ext cx="9146751" cy="6079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74319" y="2166365"/>
            <a:ext cx="8603674" cy="1739347"/>
          </a:xfrm>
        </p:spPr>
        <p:txBody>
          <a:bodyPr tIns="45720" bIns="45720" anchor="ctr">
            <a:normAutofit/>
          </a:bodyPr>
          <a:lstStyle>
            <a:lvl1pPr algn="ctr">
              <a:lnSpc>
                <a:spcPct val="80000"/>
              </a:lnSpc>
              <a:defRPr sz="6000" spc="0" baseline="0">
                <a:solidFill>
                  <a:srgbClr val="FFFFFF"/>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304800" y="3844269"/>
            <a:ext cx="8534400" cy="667512"/>
          </a:xfrm>
        </p:spPr>
        <p:txBody>
          <a:bodyPr anchor="ctr">
            <a:normAutofit/>
          </a:bodyPr>
          <a:lstStyle>
            <a:lvl1pPr marL="0" indent="0" algn="ctr">
              <a:buNone/>
              <a:defRPr sz="2000">
                <a:solidFill>
                  <a:srgbClr val="FFFFFF"/>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a:t>按一下以編輯母片副標題樣式</a:t>
            </a:r>
            <a:endParaRPr lang="en-US" dirty="0"/>
          </a:p>
        </p:txBody>
      </p:sp>
      <p:sp>
        <p:nvSpPr>
          <p:cNvPr id="4" name="Date Placeholder 3"/>
          <p:cNvSpPr>
            <a:spLocks noGrp="1"/>
          </p:cNvSpPr>
          <p:nvPr>
            <p:ph type="dt" sz="half" idx="10"/>
          </p:nvPr>
        </p:nvSpPr>
        <p:spPr/>
        <p:txBody>
          <a:bodyPr/>
          <a:lstStyle/>
          <a:p>
            <a:fld id="{3C1F3FD7-E481-48A1-A43F-6C00220ABB47}" type="datetimeFigureOut">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3D4FE9-3229-4022-AFC0-C0446DB352A7}" type="slidenum">
              <a:rPr lang="en-US" smtClean="0"/>
              <a:t>‹#›</a:t>
            </a:fld>
            <a:endParaRPr lang="en-US"/>
          </a:p>
        </p:txBody>
      </p:sp>
    </p:spTree>
    <p:extLst>
      <p:ext uri="{BB962C8B-B14F-4D97-AF65-F5344CB8AC3E}">
        <p14:creationId xmlns:p14="http://schemas.microsoft.com/office/powerpoint/2010/main" val="116106859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3C1F3FD7-E481-48A1-A43F-6C00220ABB47}" type="datetimeFigureOut">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3D4FE9-3229-4022-AFC0-C0446DB352A7}" type="slidenum">
              <a:rPr lang="en-US" smtClean="0"/>
              <a:t>‹#›</a:t>
            </a:fld>
            <a:endParaRPr lang="en-US"/>
          </a:p>
        </p:txBody>
      </p:sp>
    </p:spTree>
    <p:extLst>
      <p:ext uri="{BB962C8B-B14F-4D97-AF65-F5344CB8AC3E}">
        <p14:creationId xmlns:p14="http://schemas.microsoft.com/office/powerpoint/2010/main" val="3816071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7" name="Rectangle 6"/>
          <p:cNvSpPr/>
          <p:nvPr/>
        </p:nvSpPr>
        <p:spPr>
          <a:xfrm>
            <a:off x="6764484" y="0"/>
            <a:ext cx="20574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870468" y="609600"/>
            <a:ext cx="1801785" cy="5638800"/>
          </a:xfrm>
        </p:spPr>
        <p:txBody>
          <a:bodyPr vert="eaVert"/>
          <a:lstStyle>
            <a:lvl1pPr>
              <a:defRPr>
                <a:solidFill>
                  <a:srgbClr val="FFFFFF"/>
                </a:solidFill>
              </a:defRPr>
            </a:lvl1pPr>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628650" y="609600"/>
            <a:ext cx="5979968" cy="5638800"/>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a:xfrm>
            <a:off x="628650" y="6422855"/>
            <a:ext cx="2057397" cy="365125"/>
          </a:xfrm>
        </p:spPr>
        <p:txBody>
          <a:bodyPr/>
          <a:lstStyle/>
          <a:p>
            <a:fld id="{3C1F3FD7-E481-48A1-A43F-6C00220ABB47}" type="datetimeFigureOut">
              <a:rPr lang="en-US" smtClean="0"/>
              <a:t>3/23/2020</a:t>
            </a:fld>
            <a:endParaRPr lang="en-US"/>
          </a:p>
        </p:txBody>
      </p:sp>
      <p:sp>
        <p:nvSpPr>
          <p:cNvPr id="5" name="Footer Placeholder 4"/>
          <p:cNvSpPr>
            <a:spLocks noGrp="1"/>
          </p:cNvSpPr>
          <p:nvPr>
            <p:ph type="ftr" sz="quarter" idx="11"/>
          </p:nvPr>
        </p:nvSpPr>
        <p:spPr>
          <a:xfrm>
            <a:off x="2832102" y="6422855"/>
            <a:ext cx="3209752" cy="365125"/>
          </a:xfrm>
        </p:spPr>
        <p:txBody>
          <a:bodyPr/>
          <a:lstStyle/>
          <a:p>
            <a:endParaRPr lang="en-US"/>
          </a:p>
        </p:txBody>
      </p:sp>
      <p:sp>
        <p:nvSpPr>
          <p:cNvPr id="6" name="Slide Number Placeholder 5"/>
          <p:cNvSpPr>
            <a:spLocks noGrp="1"/>
          </p:cNvSpPr>
          <p:nvPr>
            <p:ph type="sldNum" sz="quarter" idx="12"/>
          </p:nvPr>
        </p:nvSpPr>
        <p:spPr>
          <a:xfrm>
            <a:off x="6054787" y="6422855"/>
            <a:ext cx="659819" cy="365125"/>
          </a:xfrm>
        </p:spPr>
        <p:txBody>
          <a:bodyPr/>
          <a:lstStyle/>
          <a:p>
            <a:fld id="{343D4FE9-3229-4022-AFC0-C0446DB352A7}" type="slidenum">
              <a:rPr lang="en-US" smtClean="0"/>
              <a:t>‹#›</a:t>
            </a:fld>
            <a:endParaRPr lang="en-US"/>
          </a:p>
        </p:txBody>
      </p:sp>
    </p:spTree>
    <p:extLst>
      <p:ext uri="{BB962C8B-B14F-4D97-AF65-F5344CB8AC3E}">
        <p14:creationId xmlns:p14="http://schemas.microsoft.com/office/powerpoint/2010/main" val="763107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3C1F3FD7-E481-48A1-A43F-6C00220ABB47}" type="datetimeFigureOut">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3D4FE9-3229-4022-AFC0-C0446DB352A7}" type="slidenum">
              <a:rPr lang="en-US" smtClean="0"/>
              <a:t>‹#›</a:t>
            </a:fld>
            <a:endParaRPr lang="en-US"/>
          </a:p>
        </p:txBody>
      </p:sp>
    </p:spTree>
    <p:extLst>
      <p:ext uri="{BB962C8B-B14F-4D97-AF65-F5344CB8AC3E}">
        <p14:creationId xmlns:p14="http://schemas.microsoft.com/office/powerpoint/2010/main" val="1886796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Ref idx="1001">
        <a:schemeClr val="bg2"/>
      </p:bgRef>
    </p:bg>
    <p:spTree>
      <p:nvGrpSpPr>
        <p:cNvPr id="1" name=""/>
        <p:cNvGrpSpPr/>
        <p:nvPr/>
      </p:nvGrpSpPr>
      <p:grpSpPr>
        <a:xfrm>
          <a:off x="0" y="0"/>
          <a:ext cx="0" cy="0"/>
          <a:chOff x="0" y="0"/>
          <a:chExt cx="0" cy="0"/>
        </a:xfrm>
      </p:grpSpPr>
      <p:sp>
        <p:nvSpPr>
          <p:cNvPr id="7" name="Rectangle 6"/>
          <p:cNvSpPr/>
          <p:nvPr/>
        </p:nvSpPr>
        <p:spPr>
          <a:xfrm>
            <a:off x="-5132" y="2059012"/>
            <a:ext cx="9146751" cy="1828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5132" y="3887812"/>
            <a:ext cx="9146751" cy="6079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4893" y="2208879"/>
            <a:ext cx="7886700" cy="1676400"/>
          </a:xfrm>
        </p:spPr>
        <p:txBody>
          <a:bodyPr anchor="ctr">
            <a:noAutofit/>
          </a:bodyPr>
          <a:lstStyle>
            <a:lvl1pPr algn="ctr">
              <a:lnSpc>
                <a:spcPct val="80000"/>
              </a:lnSpc>
              <a:defRPr sz="6000" b="0" spc="0" baseline="0">
                <a:solidFill>
                  <a:srgbClr val="FFFFFF"/>
                </a:solidFill>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624893" y="3851528"/>
            <a:ext cx="7886700" cy="669673"/>
          </a:xfrm>
        </p:spPr>
        <p:txBody>
          <a:bodyPr anchor="ctr">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lvl1pPr>
              <a:defRPr>
                <a:solidFill>
                  <a:schemeClr val="tx2"/>
                </a:solidFill>
              </a:defRPr>
            </a:lvl1pPr>
          </a:lstStyle>
          <a:p>
            <a:fld id="{3C1F3FD7-E481-48A1-A43F-6C00220ABB47}" type="datetimeFigureOut">
              <a:rPr lang="en-US" smtClean="0"/>
              <a:t>3/23/2020</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343D4FE9-3229-4022-AFC0-C0446DB352A7}" type="slidenum">
              <a:rPr lang="en-US" smtClean="0"/>
              <a:t>‹#›</a:t>
            </a:fld>
            <a:endParaRPr lang="en-US"/>
          </a:p>
        </p:txBody>
      </p:sp>
    </p:spTree>
    <p:extLst>
      <p:ext uri="{BB962C8B-B14F-4D97-AF65-F5344CB8AC3E}">
        <p14:creationId xmlns:p14="http://schemas.microsoft.com/office/powerpoint/2010/main" val="118561912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685797"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4800600"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3C1F3FD7-E481-48A1-A43F-6C00220ABB47}" type="datetimeFigureOut">
              <a:rPr lang="en-US" smtClean="0"/>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3D4FE9-3229-4022-AFC0-C0446DB352A7}" type="slidenum">
              <a:rPr lang="en-US" smtClean="0"/>
              <a:t>‹#›</a:t>
            </a:fld>
            <a:endParaRPr lang="en-US"/>
          </a:p>
        </p:txBody>
      </p:sp>
    </p:spTree>
    <p:extLst>
      <p:ext uri="{BB962C8B-B14F-4D97-AF65-F5344CB8AC3E}">
        <p14:creationId xmlns:p14="http://schemas.microsoft.com/office/powerpoint/2010/main" val="3564270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685800" y="1913470"/>
            <a:ext cx="36576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Content Placeholder 3"/>
          <p:cNvSpPr>
            <a:spLocks noGrp="1"/>
          </p:cNvSpPr>
          <p:nvPr>
            <p:ph sz="half" idx="2"/>
          </p:nvPr>
        </p:nvSpPr>
        <p:spPr>
          <a:xfrm>
            <a:off x="685800" y="2656566"/>
            <a:ext cx="36576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4800428" y="1913470"/>
            <a:ext cx="36576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Content Placeholder 5"/>
          <p:cNvSpPr>
            <a:spLocks noGrp="1"/>
          </p:cNvSpPr>
          <p:nvPr>
            <p:ph sz="quarter" idx="4"/>
          </p:nvPr>
        </p:nvSpPr>
        <p:spPr>
          <a:xfrm>
            <a:off x="4800428" y="2656564"/>
            <a:ext cx="36576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3C1F3FD7-E481-48A1-A43F-6C00220ABB47}" type="datetimeFigureOut">
              <a:rPr lang="en-US" smtClean="0"/>
              <a:t>3/23/2020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3D4FE9-3229-4022-AFC0-C0446DB352A7}" type="slidenum">
              <a:rPr lang="en-US" smtClean="0"/>
              <a:t>‹#›</a:t>
            </a:fld>
            <a:endParaRPr lang="en-US"/>
          </a:p>
        </p:txBody>
      </p:sp>
    </p:spTree>
    <p:extLst>
      <p:ext uri="{BB962C8B-B14F-4D97-AF65-F5344CB8AC3E}">
        <p14:creationId xmlns:p14="http://schemas.microsoft.com/office/powerpoint/2010/main" val="4177888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3C1F3FD7-E481-48A1-A43F-6C00220ABB47}" type="datetimeFigureOut">
              <a:rPr lang="en-US" smtClean="0"/>
              <a:t>3/23/2020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3D4FE9-3229-4022-AFC0-C0446DB352A7}" type="slidenum">
              <a:rPr lang="en-US" smtClean="0"/>
              <a:t>‹#›</a:t>
            </a:fld>
            <a:endParaRPr lang="en-US"/>
          </a:p>
        </p:txBody>
      </p:sp>
    </p:spTree>
    <p:extLst>
      <p:ext uri="{BB962C8B-B14F-4D97-AF65-F5344CB8AC3E}">
        <p14:creationId xmlns:p14="http://schemas.microsoft.com/office/powerpoint/2010/main" val="4206506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1F3FD7-E481-48A1-A43F-6C00220ABB47}" type="datetimeFigureOut">
              <a:rPr lang="en-US" smtClean="0"/>
              <a:t>3/23/2020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3D4FE9-3229-4022-AFC0-C0446DB352A7}" type="slidenum">
              <a:rPr lang="en-US" smtClean="0"/>
              <a:t>‹#›</a:t>
            </a:fld>
            <a:endParaRPr lang="en-US"/>
          </a:p>
        </p:txBody>
      </p:sp>
    </p:spTree>
    <p:extLst>
      <p:ext uri="{BB962C8B-B14F-4D97-AF65-F5344CB8AC3E}">
        <p14:creationId xmlns:p14="http://schemas.microsoft.com/office/powerpoint/2010/main" val="2169963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a:xfrm>
            <a:off x="685800" y="2148840"/>
            <a:ext cx="4572000" cy="38404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5892568" y="2147487"/>
            <a:ext cx="2560320" cy="3432319"/>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Date Placeholder 4"/>
          <p:cNvSpPr>
            <a:spLocks noGrp="1"/>
          </p:cNvSpPr>
          <p:nvPr>
            <p:ph type="dt" sz="half" idx="10"/>
          </p:nvPr>
        </p:nvSpPr>
        <p:spPr/>
        <p:txBody>
          <a:bodyPr/>
          <a:lstStyle/>
          <a:p>
            <a:fld id="{3C1F3FD7-E481-48A1-A43F-6C00220ABB47}" type="datetimeFigureOut">
              <a:rPr lang="en-US" smtClean="0"/>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3D4FE9-3229-4022-AFC0-C0446DB352A7}" type="slidenum">
              <a:rPr lang="en-US" smtClean="0"/>
              <a:t>‹#›</a:t>
            </a:fld>
            <a:endParaRPr lang="en-US"/>
          </a:p>
        </p:txBody>
      </p:sp>
    </p:spTree>
    <p:extLst>
      <p:ext uri="{BB962C8B-B14F-4D97-AF65-F5344CB8AC3E}">
        <p14:creationId xmlns:p14="http://schemas.microsoft.com/office/powerpoint/2010/main" val="343943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685800" y="2211494"/>
            <a:ext cx="4754880" cy="384048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5885351" y="2150621"/>
            <a:ext cx="2560320" cy="3429000"/>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Date Placeholder 4"/>
          <p:cNvSpPr>
            <a:spLocks noGrp="1"/>
          </p:cNvSpPr>
          <p:nvPr>
            <p:ph type="dt" sz="half" idx="10"/>
          </p:nvPr>
        </p:nvSpPr>
        <p:spPr/>
        <p:txBody>
          <a:bodyPr/>
          <a:lstStyle/>
          <a:p>
            <a:fld id="{3C1F3FD7-E481-48A1-A43F-6C00220ABB47}" type="datetimeFigureOut">
              <a:rPr lang="en-US" smtClean="0"/>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3D4FE9-3229-4022-AFC0-C0446DB352A7}" type="slidenum">
              <a:rPr lang="en-US" smtClean="0"/>
              <a:t>‹#›</a:t>
            </a:fld>
            <a:endParaRPr lang="en-US"/>
          </a:p>
        </p:txBody>
      </p:sp>
    </p:spTree>
    <p:extLst>
      <p:ext uri="{BB962C8B-B14F-4D97-AF65-F5344CB8AC3E}">
        <p14:creationId xmlns:p14="http://schemas.microsoft.com/office/powerpoint/2010/main" val="773918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362" y="176109"/>
            <a:ext cx="9141714" cy="164591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85019" y="284176"/>
            <a:ext cx="7772400" cy="1508760"/>
          </a:xfrm>
          <a:prstGeom prst="rect">
            <a:avLst/>
          </a:prstGeom>
        </p:spPr>
        <p:txBody>
          <a:bodyPr vert="horz" lIns="91440" tIns="45720" rIns="91440" bIns="45720" rtlCol="0" anchor="ctr">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685019" y="2011680"/>
            <a:ext cx="7772400" cy="4206240"/>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681557" y="6422855"/>
            <a:ext cx="2595043" cy="365125"/>
          </a:xfrm>
          <a:prstGeom prst="rect">
            <a:avLst/>
          </a:prstGeom>
        </p:spPr>
        <p:txBody>
          <a:bodyPr vert="horz" lIns="91440" tIns="45720" rIns="45720" bIns="45720" rtlCol="0" anchor="ctr"/>
          <a:lstStyle>
            <a:lvl1pPr algn="l">
              <a:defRPr sz="1050">
                <a:solidFill>
                  <a:schemeClr val="tx1"/>
                </a:solidFill>
              </a:defRPr>
            </a:lvl1pPr>
          </a:lstStyle>
          <a:p>
            <a:fld id="{3C1F3FD7-E481-48A1-A43F-6C00220ABB47}" type="datetimeFigureOut">
              <a:rPr lang="en-US" smtClean="0"/>
              <a:t>3/23/2020</a:t>
            </a:fld>
            <a:endParaRPr lang="en-US"/>
          </a:p>
        </p:txBody>
      </p:sp>
      <p:sp>
        <p:nvSpPr>
          <p:cNvPr id="5" name="Footer Placeholder 4"/>
          <p:cNvSpPr>
            <a:spLocks noGrp="1"/>
          </p:cNvSpPr>
          <p:nvPr>
            <p:ph type="ftr" sz="quarter" idx="3"/>
          </p:nvPr>
        </p:nvSpPr>
        <p:spPr>
          <a:xfrm>
            <a:off x="4191000" y="6422855"/>
            <a:ext cx="4060627" cy="365125"/>
          </a:xfrm>
          <a:prstGeom prst="rect">
            <a:avLst/>
          </a:prstGeom>
        </p:spPr>
        <p:txBody>
          <a:bodyPr vert="horz" lIns="91440" tIns="45720" rIns="91440" bIns="45720" rtlCol="0" anchor="ctr"/>
          <a:lstStyle>
            <a:lvl1pPr algn="r">
              <a:defRPr sz="1050">
                <a:solidFill>
                  <a:schemeClr val="tx1"/>
                </a:solidFill>
              </a:defRPr>
            </a:lvl1pPr>
          </a:lstStyle>
          <a:p>
            <a:endParaRPr lang="en-US"/>
          </a:p>
        </p:txBody>
      </p:sp>
      <p:sp>
        <p:nvSpPr>
          <p:cNvPr id="6" name="Slide Number Placeholder 5"/>
          <p:cNvSpPr>
            <a:spLocks noGrp="1"/>
          </p:cNvSpPr>
          <p:nvPr>
            <p:ph type="sldNum" sz="quarter" idx="4"/>
          </p:nvPr>
        </p:nvSpPr>
        <p:spPr>
          <a:xfrm>
            <a:off x="8265139" y="6422855"/>
            <a:ext cx="709698" cy="365125"/>
          </a:xfrm>
          <a:prstGeom prst="rect">
            <a:avLst/>
          </a:prstGeom>
        </p:spPr>
        <p:txBody>
          <a:bodyPr vert="horz" lIns="45720" tIns="45720" rIns="91440" bIns="45720" rtlCol="0" anchor="ctr"/>
          <a:lstStyle>
            <a:lvl1pPr algn="l">
              <a:defRPr sz="1200" b="0">
                <a:solidFill>
                  <a:schemeClr val="tx1"/>
                </a:solidFill>
              </a:defRPr>
            </a:lvl1pPr>
          </a:lstStyle>
          <a:p>
            <a:fld id="{343D4FE9-3229-4022-AFC0-C0446DB352A7}" type="slidenum">
              <a:rPr lang="en-US" smtClean="0"/>
              <a:t>‹#›</a:t>
            </a:fld>
            <a:endParaRPr lang="en-US"/>
          </a:p>
        </p:txBody>
      </p:sp>
    </p:spTree>
    <p:extLst>
      <p:ext uri="{BB962C8B-B14F-4D97-AF65-F5344CB8AC3E}">
        <p14:creationId xmlns:p14="http://schemas.microsoft.com/office/powerpoint/2010/main" val="2575909265"/>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000" kern="1200" cap="all"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hyperlink" Target="https://www.youtube.com/watch?v=QA_TRNFf5tU&amp;feature=youtu.be" TargetMode="External"/><Relationship Id="rId7"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www.youtube.com/watch?v=sKFUOlyTJVg&amp;feature=youtu.be" TargetMode="External"/><Relationship Id="rId5" Type="http://schemas.openxmlformats.org/officeDocument/2006/relationships/hyperlink" Target="https://www.youtube.com/watch?v=D9M57hycc7A&amp;feature=youtu.be" TargetMode="External"/><Relationship Id="rId10" Type="http://schemas.openxmlformats.org/officeDocument/2006/relationships/image" Target="../media/image14.png"/><Relationship Id="rId4" Type="http://schemas.openxmlformats.org/officeDocument/2006/relationships/hyperlink" Target="https://www.youtube.com/watch?v=gggtXTuhJek&amp;feature=youtu.be" TargetMode="External"/><Relationship Id="rId9" Type="http://schemas.openxmlformats.org/officeDocument/2006/relationships/image" Target="../media/image1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hyperlink" Target="http://www.nhc.gov.cn/" TargetMode="External"/><Relationship Id="rId7" Type="http://schemas.openxmlformats.org/officeDocument/2006/relationships/image" Target="../media/image10.png"/><Relationship Id="rId2" Type="http://schemas.openxmlformats.org/officeDocument/2006/relationships/hyperlink" Target="https://www.chp.gov.hk/en/index.html" TargetMode="Externa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hyperlink" Target="https://www.who.int/emergencies/diseases/novel-coronavirus-201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en-US" altLang="zh-TW" dirty="0" smtClean="0"/>
              <a:t>Infectious diseases</a:t>
            </a:r>
            <a:endParaRPr lang="en-US" dirty="0"/>
          </a:p>
        </p:txBody>
      </p:sp>
      <p:sp>
        <p:nvSpPr>
          <p:cNvPr id="3" name="副標題 2"/>
          <p:cNvSpPr>
            <a:spLocks noGrp="1"/>
          </p:cNvSpPr>
          <p:nvPr>
            <p:ph type="subTitle" idx="1"/>
          </p:nvPr>
        </p:nvSpPr>
        <p:spPr/>
        <p:txBody>
          <a:bodyPr/>
          <a:lstStyle/>
          <a:p>
            <a:r>
              <a:rPr lang="en-US" altLang="zh-TW" dirty="0" smtClean="0"/>
              <a:t>Biology (S4-6) curriculum </a:t>
            </a:r>
            <a:endParaRPr lang="en-US" dirty="0"/>
          </a:p>
        </p:txBody>
      </p:sp>
      <p:pic>
        <p:nvPicPr>
          <p:cNvPr id="5" name="圖片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32512" y="5238044"/>
            <a:ext cx="1461910" cy="1461910"/>
          </a:xfrm>
          <a:prstGeom prst="rect">
            <a:avLst/>
          </a:prstGeom>
        </p:spPr>
      </p:pic>
    </p:spTree>
    <p:extLst>
      <p:ext uri="{BB962C8B-B14F-4D97-AF65-F5344CB8AC3E}">
        <p14:creationId xmlns:p14="http://schemas.microsoft.com/office/powerpoint/2010/main" val="26607894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2285" y="537954"/>
            <a:ext cx="7772400" cy="1508760"/>
          </a:xfrm>
        </p:spPr>
        <p:txBody>
          <a:bodyPr>
            <a:normAutofit/>
          </a:bodyPr>
          <a:lstStyle/>
          <a:p>
            <a:r>
              <a:rPr lang="en-US" altLang="zh-TW" sz="3200" dirty="0" smtClean="0"/>
              <a:t>Other reference videos</a:t>
            </a:r>
            <a:r>
              <a:rPr lang="zh-TW" altLang="en-US" sz="3200" dirty="0" smtClean="0"/>
              <a:t>：</a:t>
            </a:r>
            <a:endParaRPr lang="zh-TW" altLang="en-US" sz="3200" dirty="0"/>
          </a:p>
        </p:txBody>
      </p:sp>
      <p:sp>
        <p:nvSpPr>
          <p:cNvPr id="3" name="Content Placeholder 2"/>
          <p:cNvSpPr>
            <a:spLocks noGrp="1"/>
          </p:cNvSpPr>
          <p:nvPr>
            <p:ph idx="1"/>
          </p:nvPr>
        </p:nvSpPr>
        <p:spPr>
          <a:xfrm>
            <a:off x="572285" y="1946302"/>
            <a:ext cx="8375772" cy="4885150"/>
          </a:xfrm>
        </p:spPr>
        <p:txBody>
          <a:bodyPr>
            <a:normAutofit/>
          </a:bodyPr>
          <a:lstStyle/>
          <a:p>
            <a:r>
              <a:rPr lang="en-US" altLang="zh-TW" dirty="0"/>
              <a:t>Prevention of pneumonia and respiratory tract infection</a:t>
            </a:r>
          </a:p>
          <a:p>
            <a:pPr marL="0" indent="0">
              <a:buNone/>
            </a:pPr>
            <a:r>
              <a:rPr lang="en-US" altLang="zh-TW" sz="1800" u="sng" dirty="0" smtClean="0">
                <a:hlinkClick r:id="rId3"/>
              </a:rPr>
              <a:t>https</a:t>
            </a:r>
            <a:r>
              <a:rPr lang="en-US" altLang="zh-TW" sz="1800" u="sng" dirty="0">
                <a:hlinkClick r:id="rId3"/>
              </a:rPr>
              <a:t>://</a:t>
            </a:r>
            <a:r>
              <a:rPr lang="en-US" altLang="zh-TW" sz="1800" u="sng" dirty="0" smtClean="0">
                <a:hlinkClick r:id="rId3"/>
              </a:rPr>
              <a:t>www.youtube.com/watch?v=QA_TRNFf5tU&amp;feature=youtu.be</a:t>
            </a:r>
            <a:endParaRPr lang="en-US" altLang="zh-TW" sz="1800" u="sng" dirty="0" smtClean="0"/>
          </a:p>
          <a:p>
            <a:pPr marL="0" indent="0">
              <a:spcBef>
                <a:spcPts val="0"/>
              </a:spcBef>
              <a:buNone/>
            </a:pPr>
            <a:endParaRPr lang="en-US" altLang="zh-TW" dirty="0" smtClean="0"/>
          </a:p>
          <a:p>
            <a:r>
              <a:rPr lang="en-US" altLang="zh-TW" dirty="0" smtClean="0"/>
              <a:t>How to wear a surgical mask properly</a:t>
            </a:r>
            <a:endParaRPr lang="zh-TW" altLang="zh-TW" dirty="0"/>
          </a:p>
          <a:p>
            <a:pPr marL="0" indent="0">
              <a:buNone/>
            </a:pPr>
            <a:r>
              <a:rPr lang="en-US" altLang="zh-TW" sz="1800" u="sng" dirty="0">
                <a:hlinkClick r:id="rId4"/>
              </a:rPr>
              <a:t>https://</a:t>
            </a:r>
            <a:r>
              <a:rPr lang="en-US" altLang="zh-TW" sz="1800" u="sng" dirty="0" smtClean="0">
                <a:hlinkClick r:id="rId4"/>
              </a:rPr>
              <a:t>www.youtube.com/watch?v=gggtXTuhJek&amp;feature=youtu.be</a:t>
            </a:r>
            <a:endParaRPr lang="en-US" altLang="zh-TW" sz="1800" u="sng" dirty="0" smtClean="0"/>
          </a:p>
          <a:p>
            <a:pPr marL="0" indent="0">
              <a:spcBef>
                <a:spcPts val="0"/>
              </a:spcBef>
              <a:buNone/>
            </a:pPr>
            <a:endParaRPr lang="en-US" altLang="zh-TW" sz="1200" dirty="0"/>
          </a:p>
          <a:p>
            <a:r>
              <a:rPr lang="en-US" altLang="zh-TW" dirty="0" smtClean="0"/>
              <a:t>How to take off a surgical mask properly</a:t>
            </a:r>
            <a:endParaRPr lang="zh-TW" altLang="zh-TW" dirty="0"/>
          </a:p>
          <a:p>
            <a:pPr marL="0" indent="0">
              <a:buNone/>
            </a:pPr>
            <a:r>
              <a:rPr lang="en-US" altLang="zh-TW" sz="1800" u="sng" dirty="0">
                <a:hlinkClick r:id="rId5"/>
              </a:rPr>
              <a:t>https://</a:t>
            </a:r>
            <a:r>
              <a:rPr lang="en-US" altLang="zh-TW" sz="1800" u="sng" dirty="0" smtClean="0">
                <a:hlinkClick r:id="rId5"/>
              </a:rPr>
              <a:t>www.youtube.com/watch?v=D9M57hycc7A&amp;feature=youtu.be</a:t>
            </a:r>
            <a:endParaRPr lang="en-US" altLang="zh-TW" sz="1800" u="sng" dirty="0" smtClean="0"/>
          </a:p>
          <a:p>
            <a:pPr marL="0" indent="0">
              <a:spcBef>
                <a:spcPts val="0"/>
              </a:spcBef>
              <a:buNone/>
            </a:pPr>
            <a:endParaRPr lang="en-US" altLang="zh-TW" dirty="0" smtClean="0"/>
          </a:p>
          <a:p>
            <a:r>
              <a:rPr lang="en-US" altLang="zh-TW" dirty="0" smtClean="0"/>
              <a:t>How to clean our hands properly</a:t>
            </a:r>
            <a:endParaRPr lang="zh-TW" altLang="zh-TW" dirty="0"/>
          </a:p>
          <a:p>
            <a:pPr marL="0" indent="0">
              <a:buNone/>
            </a:pPr>
            <a:r>
              <a:rPr lang="en-US" altLang="zh-TW" sz="1800" dirty="0">
                <a:hlinkClick r:id="rId6"/>
              </a:rPr>
              <a:t>https://</a:t>
            </a:r>
            <a:r>
              <a:rPr lang="en-US" altLang="zh-TW" sz="1800" dirty="0" smtClean="0">
                <a:hlinkClick r:id="rId6"/>
              </a:rPr>
              <a:t>www.youtube.com/watch?v=sKFUOlyTJVg&amp;feature=youtu.be</a:t>
            </a:r>
            <a:endParaRPr lang="en-US" altLang="zh-TW" sz="1800" dirty="0" smtClean="0"/>
          </a:p>
          <a:p>
            <a:pPr marL="0" indent="0">
              <a:buNone/>
            </a:pPr>
            <a:endParaRPr lang="zh-TW" altLang="en-US" sz="1600" dirty="0"/>
          </a:p>
        </p:txBody>
      </p:sp>
      <p:pic>
        <p:nvPicPr>
          <p:cNvPr id="8" name="Picture 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522315" y="1822870"/>
            <a:ext cx="1101283" cy="1101283"/>
          </a:xfrm>
          <a:prstGeom prst="rect">
            <a:avLst/>
          </a:prstGeom>
        </p:spPr>
      </p:pic>
      <p:pic>
        <p:nvPicPr>
          <p:cNvPr id="12" name="Picture 1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480719" y="5445575"/>
            <a:ext cx="1179952" cy="1179952"/>
          </a:xfrm>
          <a:prstGeom prst="rect">
            <a:avLst/>
          </a:prstGeom>
        </p:spPr>
      </p:pic>
      <p:pic>
        <p:nvPicPr>
          <p:cNvPr id="13" name="Picture 12"/>
          <p:cNvPicPr>
            <a:picLocks noChangeAspect="1"/>
          </p:cNvPicPr>
          <p:nvPr/>
        </p:nvPicPr>
        <p:blipFill>
          <a:blip r:embed="rId9"/>
          <a:stretch>
            <a:fillRect/>
          </a:stretch>
        </p:blipFill>
        <p:spPr>
          <a:xfrm>
            <a:off x="7509034" y="2924153"/>
            <a:ext cx="1151636" cy="1151636"/>
          </a:xfrm>
          <a:prstGeom prst="rect">
            <a:avLst/>
          </a:prstGeom>
        </p:spPr>
      </p:pic>
      <p:pic>
        <p:nvPicPr>
          <p:cNvPr id="14" name="Picture 13"/>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480718" y="4075789"/>
            <a:ext cx="1179952" cy="1179952"/>
          </a:xfrm>
          <a:prstGeom prst="rect">
            <a:avLst/>
          </a:prstGeom>
        </p:spPr>
      </p:pic>
    </p:spTree>
    <p:extLst>
      <p:ext uri="{BB962C8B-B14F-4D97-AF65-F5344CB8AC3E}">
        <p14:creationId xmlns:p14="http://schemas.microsoft.com/office/powerpoint/2010/main" val="29430667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85019" y="812799"/>
            <a:ext cx="7772400" cy="585025"/>
          </a:xfrm>
        </p:spPr>
        <p:txBody>
          <a:bodyPr>
            <a:noAutofit/>
          </a:bodyPr>
          <a:lstStyle/>
          <a:p>
            <a:r>
              <a:rPr lang="en-US" altLang="zh-TW" dirty="0" smtClean="0"/>
              <a:t>Key Learning Points</a:t>
            </a:r>
            <a:endParaRPr lang="en-US" dirty="0"/>
          </a:p>
        </p:txBody>
      </p:sp>
      <p:sp>
        <p:nvSpPr>
          <p:cNvPr id="3" name="內容版面配置區 2"/>
          <p:cNvSpPr>
            <a:spLocks noGrp="1"/>
          </p:cNvSpPr>
          <p:nvPr>
            <p:ph idx="1"/>
          </p:nvPr>
        </p:nvSpPr>
        <p:spPr>
          <a:xfrm>
            <a:off x="448574" y="2011680"/>
            <a:ext cx="8419381" cy="4547164"/>
          </a:xfrm>
        </p:spPr>
        <p:txBody>
          <a:bodyPr>
            <a:normAutofit/>
          </a:bodyPr>
          <a:lstStyle/>
          <a:p>
            <a:pPr lvl="1">
              <a:lnSpc>
                <a:spcPct val="110000"/>
              </a:lnSpc>
              <a:buFont typeface="Wingdings" panose="05000000000000000000" pitchFamily="2" charset="2"/>
              <a:buChar char="Ø"/>
            </a:pPr>
            <a:r>
              <a:rPr lang="en-US" altLang="zh-TW" sz="2200" dirty="0" smtClean="0"/>
              <a:t>Let </a:t>
            </a:r>
            <a:r>
              <a:rPr lang="en-US" altLang="zh-TW" sz="2200" dirty="0"/>
              <a:t>students </a:t>
            </a:r>
            <a:r>
              <a:rPr lang="en-US" altLang="zh-TW" sz="2200" dirty="0" smtClean="0"/>
              <a:t>know about the infectious disease -  coronavirus </a:t>
            </a:r>
            <a:r>
              <a:rPr lang="en-US" altLang="zh-TW" sz="2200" dirty="0"/>
              <a:t>disease </a:t>
            </a:r>
            <a:r>
              <a:rPr lang="en-US" altLang="zh-TW" sz="2200" dirty="0" smtClean="0"/>
              <a:t>2019 (COVID-19</a:t>
            </a:r>
            <a:r>
              <a:rPr lang="en-US" altLang="zh-TW" sz="2200" dirty="0"/>
              <a:t>) </a:t>
            </a:r>
            <a:endParaRPr lang="en-US" altLang="zh-TW" sz="2200" dirty="0" smtClean="0"/>
          </a:p>
          <a:p>
            <a:pPr lvl="1">
              <a:lnSpc>
                <a:spcPct val="110000"/>
              </a:lnSpc>
              <a:buFont typeface="Wingdings" panose="05000000000000000000" pitchFamily="2" charset="2"/>
              <a:buChar char="Ø"/>
            </a:pPr>
            <a:r>
              <a:rPr lang="en-US" altLang="zh-TW" sz="2200" dirty="0" smtClean="0"/>
              <a:t>Let </a:t>
            </a:r>
            <a:r>
              <a:rPr lang="en-US" altLang="zh-TW" sz="2200" dirty="0"/>
              <a:t>students </a:t>
            </a:r>
            <a:r>
              <a:rPr lang="en-US" altLang="zh-TW" sz="2200" dirty="0" smtClean="0"/>
              <a:t>know </a:t>
            </a:r>
            <a:r>
              <a:rPr lang="en-US" altLang="zh-TW" sz="2200" dirty="0"/>
              <a:t>about how </a:t>
            </a:r>
            <a:r>
              <a:rPr lang="en-US" altLang="zh-TW" sz="2200" dirty="0" smtClean="0"/>
              <a:t>to prevent pneumonia and respiratory tract </a:t>
            </a:r>
            <a:r>
              <a:rPr lang="en-US" altLang="zh-TW" sz="2200" dirty="0"/>
              <a:t>infections </a:t>
            </a:r>
            <a:r>
              <a:rPr lang="en-US" altLang="zh-TW" sz="2200" dirty="0" smtClean="0"/>
              <a:t>(coronavirus disease 2019 </a:t>
            </a:r>
            <a:r>
              <a:rPr lang="en-US" altLang="zh-TW" sz="2200" dirty="0"/>
              <a:t>(COVID-19) </a:t>
            </a:r>
            <a:r>
              <a:rPr lang="en-US" altLang="zh-TW" sz="2200" dirty="0" smtClean="0"/>
              <a:t>)</a:t>
            </a:r>
          </a:p>
          <a:p>
            <a:pPr lvl="1">
              <a:lnSpc>
                <a:spcPct val="110000"/>
              </a:lnSpc>
              <a:buFont typeface="Wingdings" panose="05000000000000000000" pitchFamily="2" charset="2"/>
              <a:buChar char="Ø"/>
            </a:pPr>
            <a:r>
              <a:rPr lang="en-US" altLang="zh-TW" sz="2200" dirty="0"/>
              <a:t>Let students </a:t>
            </a:r>
            <a:r>
              <a:rPr lang="en-US" altLang="zh-TW" sz="2200" dirty="0" smtClean="0"/>
              <a:t>know </a:t>
            </a:r>
            <a:r>
              <a:rPr lang="en-US" altLang="zh-TW" sz="2200" dirty="0"/>
              <a:t>about how </a:t>
            </a:r>
            <a:r>
              <a:rPr lang="en-US" altLang="zh-TW" sz="2200" dirty="0" smtClean="0"/>
              <a:t>to clean our hands properly</a:t>
            </a:r>
            <a:endParaRPr lang="en-US" altLang="zh-TW" sz="2200" dirty="0"/>
          </a:p>
          <a:p>
            <a:pPr lvl="1">
              <a:lnSpc>
                <a:spcPct val="110000"/>
              </a:lnSpc>
              <a:buFont typeface="Wingdings" panose="05000000000000000000" pitchFamily="2" charset="2"/>
              <a:buChar char="Ø"/>
            </a:pPr>
            <a:r>
              <a:rPr lang="en-US" altLang="zh-TW" sz="2200" dirty="0"/>
              <a:t>Let students </a:t>
            </a:r>
            <a:r>
              <a:rPr lang="en-US" altLang="zh-TW" sz="2200" dirty="0" smtClean="0"/>
              <a:t>know </a:t>
            </a:r>
            <a:r>
              <a:rPr lang="en-US" altLang="zh-TW" sz="2200" dirty="0"/>
              <a:t>about how </a:t>
            </a:r>
            <a:r>
              <a:rPr lang="en-US" altLang="zh-TW" sz="2200" dirty="0" smtClean="0"/>
              <a:t>to wear a surgical mask properly</a:t>
            </a:r>
          </a:p>
          <a:p>
            <a:pPr lvl="1">
              <a:lnSpc>
                <a:spcPct val="110000"/>
              </a:lnSpc>
              <a:buFont typeface="Wingdings" panose="05000000000000000000" pitchFamily="2" charset="2"/>
              <a:buChar char="Ø"/>
            </a:pPr>
            <a:r>
              <a:rPr lang="en-US" altLang="zh-TW" sz="2200" dirty="0" smtClean="0"/>
              <a:t>To cultivate a sense of responsibility for community health in students</a:t>
            </a:r>
            <a:endParaRPr lang="en-US" altLang="zh-TW" sz="2200" strike="sngStrike" dirty="0">
              <a:solidFill>
                <a:srgbClr val="7030A0"/>
              </a:solidFill>
            </a:endParaRPr>
          </a:p>
          <a:p>
            <a:pPr lvl="1">
              <a:lnSpc>
                <a:spcPct val="110000"/>
              </a:lnSpc>
              <a:buFont typeface="Wingdings" panose="05000000000000000000" pitchFamily="2" charset="2"/>
              <a:buChar char="Ø"/>
            </a:pPr>
            <a:r>
              <a:rPr lang="en-US" altLang="zh-TW" sz="2200" dirty="0" smtClean="0"/>
              <a:t>To nurture students’ care for patients and elderly</a:t>
            </a:r>
            <a:endParaRPr lang="en-US" altLang="zh-TW" sz="2200" strike="sngStrike" dirty="0">
              <a:solidFill>
                <a:srgbClr val="7030A0"/>
              </a:solidFill>
            </a:endParaRPr>
          </a:p>
          <a:p>
            <a:pPr lvl="1">
              <a:lnSpc>
                <a:spcPct val="110000"/>
              </a:lnSpc>
              <a:buFont typeface="Wingdings" panose="05000000000000000000" pitchFamily="2" charset="2"/>
              <a:buChar char="Ø"/>
            </a:pPr>
            <a:r>
              <a:rPr lang="en-US" altLang="zh-TW" sz="2200" dirty="0" smtClean="0"/>
              <a:t>To cultivate appreciation and gratitude in students </a:t>
            </a:r>
            <a:endParaRPr lang="en-US" dirty="0"/>
          </a:p>
        </p:txBody>
      </p:sp>
    </p:spTree>
    <p:extLst>
      <p:ext uri="{BB962C8B-B14F-4D97-AF65-F5344CB8AC3E}">
        <p14:creationId xmlns:p14="http://schemas.microsoft.com/office/powerpoint/2010/main" val="19382883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85019" y="284176"/>
            <a:ext cx="8096672" cy="1508760"/>
          </a:xfrm>
        </p:spPr>
        <p:txBody>
          <a:bodyPr/>
          <a:lstStyle/>
          <a:p>
            <a:r>
              <a:rPr lang="en-US" altLang="zh-TW" dirty="0" smtClean="0"/>
              <a:t>Causes of infectious diseases</a:t>
            </a:r>
            <a:endParaRPr lang="en-US" dirty="0"/>
          </a:p>
        </p:txBody>
      </p:sp>
      <p:sp>
        <p:nvSpPr>
          <p:cNvPr id="3" name="內容版面配置區 2"/>
          <p:cNvSpPr>
            <a:spLocks noGrp="1"/>
          </p:cNvSpPr>
          <p:nvPr>
            <p:ph idx="1"/>
          </p:nvPr>
        </p:nvSpPr>
        <p:spPr>
          <a:xfrm>
            <a:off x="336430" y="1880558"/>
            <a:ext cx="8609161" cy="4337362"/>
          </a:xfrm>
        </p:spPr>
        <p:txBody>
          <a:bodyPr>
            <a:normAutofit/>
          </a:bodyPr>
          <a:lstStyle/>
          <a:p>
            <a:pPr>
              <a:buFont typeface="Arial" panose="020B0604020202020204" pitchFamily="34" charset="0"/>
              <a:buChar char="•"/>
            </a:pPr>
            <a:r>
              <a:rPr lang="en-US" altLang="zh-TW" dirty="0"/>
              <a:t>Infectious diseases are diseases caused by pathogens, which can be transmitted through </a:t>
            </a:r>
            <a:r>
              <a:rPr lang="en-US" altLang="zh-TW" dirty="0">
                <a:solidFill>
                  <a:srgbClr val="FF0000"/>
                </a:solidFill>
              </a:rPr>
              <a:t>direct contact </a:t>
            </a:r>
            <a:r>
              <a:rPr lang="en-US" altLang="zh-TW" dirty="0"/>
              <a:t>or </a:t>
            </a:r>
            <a:r>
              <a:rPr lang="en-US" altLang="zh-TW" dirty="0">
                <a:solidFill>
                  <a:srgbClr val="FF0000"/>
                </a:solidFill>
              </a:rPr>
              <a:t>indirect means </a:t>
            </a:r>
            <a:r>
              <a:rPr lang="en-US" altLang="zh-TW" dirty="0"/>
              <a:t>(such as </a:t>
            </a:r>
            <a:r>
              <a:rPr lang="en-US" altLang="zh-TW" dirty="0" smtClean="0"/>
              <a:t>droplets</a:t>
            </a:r>
            <a:r>
              <a:rPr lang="en-US" altLang="zh-TW" dirty="0"/>
              <a:t>, air, body fluids, water, food, </a:t>
            </a:r>
            <a:r>
              <a:rPr lang="en-US" altLang="zh-TW" dirty="0" smtClean="0"/>
              <a:t>vectors</a:t>
            </a:r>
            <a:r>
              <a:rPr lang="en-US" altLang="zh-TW" dirty="0"/>
              <a:t>)</a:t>
            </a:r>
          </a:p>
          <a:p>
            <a:pPr>
              <a:buFont typeface="Arial" panose="020B0604020202020204" pitchFamily="34" charset="0"/>
              <a:buChar char="•"/>
            </a:pPr>
            <a:r>
              <a:rPr lang="en-US" altLang="zh-TW" dirty="0" smtClean="0"/>
              <a:t>Types of pathogens include </a:t>
            </a:r>
            <a:r>
              <a:rPr lang="en-US" altLang="zh-TW" dirty="0" smtClean="0">
                <a:solidFill>
                  <a:srgbClr val="FF0000"/>
                </a:solidFill>
              </a:rPr>
              <a:t>viruses</a:t>
            </a:r>
            <a:r>
              <a:rPr lang="en-US" altLang="zh-TW" dirty="0" smtClean="0"/>
              <a:t>, </a:t>
            </a:r>
            <a:r>
              <a:rPr lang="en-US" altLang="zh-TW" dirty="0" smtClean="0">
                <a:solidFill>
                  <a:srgbClr val="FF0000"/>
                </a:solidFill>
              </a:rPr>
              <a:t>bacteria</a:t>
            </a:r>
            <a:r>
              <a:rPr lang="en-US" altLang="zh-TW" dirty="0" smtClean="0"/>
              <a:t>, </a:t>
            </a:r>
            <a:r>
              <a:rPr lang="en-US" altLang="zh-TW" dirty="0" smtClean="0">
                <a:solidFill>
                  <a:srgbClr val="FF0000"/>
                </a:solidFill>
              </a:rPr>
              <a:t>fungi</a:t>
            </a:r>
            <a:r>
              <a:rPr lang="en-US" altLang="zh-TW" dirty="0" smtClean="0"/>
              <a:t> and </a:t>
            </a:r>
            <a:r>
              <a:rPr lang="en-US" altLang="zh-TW" dirty="0" smtClean="0">
                <a:solidFill>
                  <a:srgbClr val="FF0000"/>
                </a:solidFill>
              </a:rPr>
              <a:t>parasites</a:t>
            </a:r>
            <a:endParaRPr lang="en-US" altLang="zh-TW" b="1" dirty="0">
              <a:solidFill>
                <a:srgbClr val="FF0000"/>
              </a:solidFill>
            </a:endParaRPr>
          </a:p>
          <a:p>
            <a:pPr>
              <a:buFont typeface="Arial" panose="020B0604020202020204" pitchFamily="34" charset="0"/>
              <a:buChar char="•"/>
            </a:pPr>
            <a:r>
              <a:rPr lang="en-US" altLang="zh-TW" dirty="0"/>
              <a:t>Pathogens can enter </a:t>
            </a:r>
            <a:r>
              <a:rPr lang="en-US" altLang="zh-TW" dirty="0" smtClean="0"/>
              <a:t>our </a:t>
            </a:r>
            <a:r>
              <a:rPr lang="en-US" altLang="zh-TW" dirty="0"/>
              <a:t>body through </a:t>
            </a:r>
            <a:r>
              <a:rPr lang="en-US" altLang="zh-TW" dirty="0" smtClean="0"/>
              <a:t>our eyes</a:t>
            </a:r>
            <a:r>
              <a:rPr lang="en-US" altLang="zh-TW" dirty="0"/>
              <a:t>, mouth, respiratory tract, reproductive tract or </a:t>
            </a:r>
            <a:r>
              <a:rPr lang="en-US" altLang="zh-TW" dirty="0" smtClean="0"/>
              <a:t>wounds in our skin</a:t>
            </a:r>
          </a:p>
          <a:p>
            <a:pPr>
              <a:buFont typeface="Arial" panose="020B0604020202020204" pitchFamily="34" charset="0"/>
              <a:buChar char="•"/>
            </a:pPr>
            <a:r>
              <a:rPr lang="en-US" altLang="zh-TW" dirty="0" smtClean="0"/>
              <a:t>When </a:t>
            </a:r>
            <a:r>
              <a:rPr lang="en-US" altLang="zh-TW" dirty="0"/>
              <a:t>pathogens enter </a:t>
            </a:r>
            <a:r>
              <a:rPr lang="en-US" altLang="zh-TW" dirty="0" smtClean="0"/>
              <a:t>our </a:t>
            </a:r>
            <a:r>
              <a:rPr lang="en-US" altLang="zh-TW" dirty="0"/>
              <a:t>body, they </a:t>
            </a:r>
            <a:r>
              <a:rPr lang="en-US" altLang="zh-TW" dirty="0" smtClean="0">
                <a:solidFill>
                  <a:srgbClr val="FF0000"/>
                </a:solidFill>
              </a:rPr>
              <a:t>multiply</a:t>
            </a:r>
            <a:r>
              <a:rPr lang="en-US" altLang="zh-TW" dirty="0" smtClean="0"/>
              <a:t> </a:t>
            </a:r>
            <a:r>
              <a:rPr lang="en-US" altLang="zh-TW" dirty="0"/>
              <a:t>in </a:t>
            </a:r>
            <a:r>
              <a:rPr lang="en-US" altLang="zh-TW" dirty="0" smtClean="0"/>
              <a:t>our body cells</a:t>
            </a:r>
          </a:p>
          <a:p>
            <a:pPr>
              <a:buFont typeface="Arial" panose="020B0604020202020204" pitchFamily="34" charset="0"/>
              <a:buChar char="•"/>
            </a:pPr>
            <a:r>
              <a:rPr lang="en-US" altLang="zh-TW" b="1" dirty="0"/>
              <a:t>Pathogens can </a:t>
            </a:r>
            <a:r>
              <a:rPr lang="en-US" altLang="zh-TW" b="1" dirty="0" smtClean="0"/>
              <a:t>damage our body </a:t>
            </a:r>
            <a:r>
              <a:rPr lang="en-US" altLang="zh-TW" b="1" dirty="0"/>
              <a:t>cells </a:t>
            </a:r>
            <a:r>
              <a:rPr lang="en-US" altLang="zh-TW" b="1" dirty="0" smtClean="0"/>
              <a:t>directly or by releasing </a:t>
            </a:r>
            <a:r>
              <a:rPr lang="en-US" altLang="zh-TW" b="1" dirty="0"/>
              <a:t>toxins, causing </a:t>
            </a:r>
            <a:r>
              <a:rPr lang="en-US" altLang="zh-TW" b="1" dirty="0" smtClean="0"/>
              <a:t>diseases </a:t>
            </a:r>
            <a:r>
              <a:rPr lang="en-US" altLang="zh-TW" b="1" dirty="0"/>
              <a:t>and even death</a:t>
            </a:r>
            <a:endParaRPr lang="en-US" b="1" dirty="0"/>
          </a:p>
        </p:txBody>
      </p:sp>
    </p:spTree>
    <p:extLst>
      <p:ext uri="{BB962C8B-B14F-4D97-AF65-F5344CB8AC3E}">
        <p14:creationId xmlns:p14="http://schemas.microsoft.com/office/powerpoint/2010/main" val="9732182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Ways of Transmission of infectious diseases</a:t>
            </a:r>
            <a:endParaRPr lang="en-US" dirty="0"/>
          </a:p>
        </p:txBody>
      </p:sp>
      <p:sp>
        <p:nvSpPr>
          <p:cNvPr id="3" name="內容版面配置區 2"/>
          <p:cNvSpPr>
            <a:spLocks noGrp="1"/>
          </p:cNvSpPr>
          <p:nvPr>
            <p:ph idx="1"/>
          </p:nvPr>
        </p:nvSpPr>
        <p:spPr>
          <a:xfrm>
            <a:off x="685019" y="1876212"/>
            <a:ext cx="7772400" cy="4861017"/>
          </a:xfrm>
        </p:spPr>
        <p:txBody>
          <a:bodyPr>
            <a:normAutofit fontScale="92500" lnSpcReduction="10000"/>
          </a:bodyPr>
          <a:lstStyle/>
          <a:p>
            <a:pPr>
              <a:buFont typeface="Arial" panose="020B0604020202020204" pitchFamily="34" charset="0"/>
              <a:buChar char="•"/>
            </a:pPr>
            <a:r>
              <a:rPr lang="en-US" altLang="zh-TW" sz="2000" dirty="0" smtClean="0"/>
              <a:t>Pathogens can be transmitted from one host to another in the following ways:</a:t>
            </a:r>
            <a:endParaRPr lang="en-US" altLang="zh-TW" sz="2000" dirty="0"/>
          </a:p>
          <a:p>
            <a:pPr marL="228600" lvl="1" indent="0">
              <a:spcBef>
                <a:spcPts val="600"/>
              </a:spcBef>
              <a:buNone/>
            </a:pPr>
            <a:r>
              <a:rPr lang="en-US" altLang="zh-TW" dirty="0"/>
              <a:t>1. </a:t>
            </a:r>
            <a:r>
              <a:rPr lang="en-US" altLang="zh-TW" dirty="0" smtClean="0">
                <a:solidFill>
                  <a:srgbClr val="FF0000"/>
                </a:solidFill>
              </a:rPr>
              <a:t>By droplets</a:t>
            </a:r>
            <a:endParaRPr lang="en-US" altLang="zh-TW" dirty="0">
              <a:solidFill>
                <a:srgbClr val="FF0000"/>
              </a:solidFill>
            </a:endParaRPr>
          </a:p>
          <a:p>
            <a:pPr lvl="3"/>
            <a:r>
              <a:rPr lang="en-US" altLang="zh-TW" sz="2000" dirty="0" smtClean="0"/>
              <a:t>Droplets are expelled from our mouth or respiratory tract into the air when we talk, cough or sneeze.  When droplets with pathogens fall onto the mucous membranes of the eyes, nose or mouth of another person, he/she may contract the disease.</a:t>
            </a:r>
            <a:endParaRPr lang="en-US" altLang="zh-TW" sz="2000" dirty="0"/>
          </a:p>
          <a:p>
            <a:pPr lvl="3"/>
            <a:r>
              <a:rPr lang="en-US" altLang="zh-TW" sz="2000" dirty="0" smtClean="0"/>
              <a:t>Example: Influenza</a:t>
            </a:r>
            <a:endParaRPr lang="en-US" altLang="zh-TW" sz="2000" dirty="0"/>
          </a:p>
          <a:p>
            <a:pPr marL="228600" lvl="1" indent="0">
              <a:buNone/>
            </a:pPr>
            <a:r>
              <a:rPr lang="en-US" altLang="zh-TW" dirty="0"/>
              <a:t>2. </a:t>
            </a:r>
            <a:r>
              <a:rPr lang="en-US" altLang="zh-TW" dirty="0" smtClean="0">
                <a:solidFill>
                  <a:srgbClr val="FF0000"/>
                </a:solidFill>
              </a:rPr>
              <a:t>By air</a:t>
            </a:r>
            <a:endParaRPr lang="en-US" altLang="zh-TW" dirty="0">
              <a:solidFill>
                <a:srgbClr val="FF0000"/>
              </a:solidFill>
            </a:endParaRPr>
          </a:p>
          <a:p>
            <a:pPr lvl="3"/>
            <a:r>
              <a:rPr lang="en-US" altLang="zh-TW" sz="2000" dirty="0"/>
              <a:t>The pathogens of some diseases can form tiny particles, suspend in the air for several hours, and drift away with the airflow. </a:t>
            </a:r>
            <a:r>
              <a:rPr lang="en-US" altLang="zh-TW" sz="2000" dirty="0" smtClean="0"/>
              <a:t> People may </a:t>
            </a:r>
            <a:r>
              <a:rPr lang="en-US" altLang="zh-TW" sz="2000" dirty="0"/>
              <a:t>become ill when inhaling suspended particles with </a:t>
            </a:r>
            <a:r>
              <a:rPr lang="en-US" altLang="zh-TW" sz="2000" dirty="0" smtClean="0"/>
              <a:t>pathogens.</a:t>
            </a:r>
          </a:p>
          <a:p>
            <a:pPr lvl="3"/>
            <a:r>
              <a:rPr lang="en-US" altLang="zh-TW" sz="2000" dirty="0" smtClean="0"/>
              <a:t>Example: Tuberculosis</a:t>
            </a:r>
          </a:p>
          <a:p>
            <a:pPr marL="228600" lvl="1" indent="0">
              <a:buNone/>
            </a:pPr>
            <a:r>
              <a:rPr lang="en-US" altLang="zh-TW" dirty="0" smtClean="0"/>
              <a:t>3.</a:t>
            </a:r>
            <a:r>
              <a:rPr lang="en-US" altLang="zh-TW" dirty="0" smtClean="0">
                <a:solidFill>
                  <a:srgbClr val="FF0000"/>
                </a:solidFill>
              </a:rPr>
              <a:t> By water</a:t>
            </a:r>
          </a:p>
          <a:p>
            <a:pPr lvl="3"/>
            <a:r>
              <a:rPr lang="en-US" altLang="zh-TW" sz="2000" dirty="0"/>
              <a:t>Some diseases can be transmitted by water contaminated by </a:t>
            </a:r>
            <a:r>
              <a:rPr lang="en-US" altLang="zh-TW" sz="2000" dirty="0" smtClean="0"/>
              <a:t>pathogens.</a:t>
            </a:r>
          </a:p>
          <a:p>
            <a:pPr lvl="3"/>
            <a:r>
              <a:rPr lang="en-US" altLang="zh-TW" sz="2000" dirty="0" smtClean="0"/>
              <a:t>Example: Cholera</a:t>
            </a:r>
            <a:endParaRPr lang="en-US" altLang="zh-TW" sz="2000" dirty="0"/>
          </a:p>
          <a:p>
            <a:pPr marL="685800" lvl="1" indent="-457200">
              <a:buFont typeface="+mj-lt"/>
              <a:buAutoNum type="arabicPeriod"/>
            </a:pPr>
            <a:endParaRPr lang="en-US" altLang="zh-TW" sz="1600" dirty="0"/>
          </a:p>
        </p:txBody>
      </p:sp>
    </p:spTree>
    <p:extLst>
      <p:ext uri="{BB962C8B-B14F-4D97-AF65-F5344CB8AC3E}">
        <p14:creationId xmlns:p14="http://schemas.microsoft.com/office/powerpoint/2010/main" val="6407342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Ways of Transmission of infectious diseases</a:t>
            </a:r>
            <a:endParaRPr lang="en-US" dirty="0"/>
          </a:p>
        </p:txBody>
      </p:sp>
      <p:sp>
        <p:nvSpPr>
          <p:cNvPr id="3" name="內容版面配置區 2"/>
          <p:cNvSpPr>
            <a:spLocks noGrp="1"/>
          </p:cNvSpPr>
          <p:nvPr>
            <p:ph idx="1"/>
          </p:nvPr>
        </p:nvSpPr>
        <p:spPr>
          <a:xfrm>
            <a:off x="685019" y="1945336"/>
            <a:ext cx="7772400" cy="4912664"/>
          </a:xfrm>
        </p:spPr>
        <p:txBody>
          <a:bodyPr>
            <a:normAutofit/>
          </a:bodyPr>
          <a:lstStyle/>
          <a:p>
            <a:pPr marL="228600" lvl="1" indent="0">
              <a:spcAft>
                <a:spcPts val="200"/>
              </a:spcAft>
              <a:buNone/>
            </a:pPr>
            <a:r>
              <a:rPr lang="en-US" altLang="zh-TW" sz="1800" dirty="0"/>
              <a:t>4. </a:t>
            </a:r>
            <a:r>
              <a:rPr lang="en-US" altLang="zh-TW" dirty="0" smtClean="0">
                <a:solidFill>
                  <a:srgbClr val="FF0000"/>
                </a:solidFill>
              </a:rPr>
              <a:t>By food</a:t>
            </a:r>
            <a:endParaRPr lang="en-US" altLang="zh-TW" dirty="0">
              <a:solidFill>
                <a:srgbClr val="FF0000"/>
              </a:solidFill>
            </a:endParaRPr>
          </a:p>
          <a:p>
            <a:pPr lvl="3">
              <a:buClr>
                <a:srgbClr val="061C28"/>
              </a:buClr>
            </a:pPr>
            <a:r>
              <a:rPr lang="en-US" altLang="zh-TW" sz="1900" dirty="0">
                <a:solidFill>
                  <a:srgbClr val="061C28"/>
                </a:solidFill>
              </a:rPr>
              <a:t>Some diseases can be transmitted by water contaminated by pathogens.</a:t>
            </a:r>
          </a:p>
          <a:p>
            <a:pPr lvl="3">
              <a:lnSpc>
                <a:spcPct val="100000"/>
              </a:lnSpc>
              <a:spcAft>
                <a:spcPts val="200"/>
              </a:spcAft>
            </a:pPr>
            <a:r>
              <a:rPr lang="en-US" altLang="zh-TW" sz="2000" dirty="0" smtClean="0"/>
              <a:t>Example</a:t>
            </a:r>
            <a:r>
              <a:rPr lang="en-US" altLang="zh-TW" sz="2000" dirty="0"/>
              <a:t>: Typhoid </a:t>
            </a:r>
            <a:r>
              <a:rPr lang="en-US" altLang="zh-TW" sz="2000" dirty="0" smtClean="0"/>
              <a:t>fever </a:t>
            </a:r>
            <a:r>
              <a:rPr lang="en-US" altLang="zh-TW" sz="2000" dirty="0"/>
              <a:t>and </a:t>
            </a:r>
            <a:r>
              <a:rPr lang="en-US" altLang="zh-TW" sz="2000" dirty="0" smtClean="0"/>
              <a:t>paratyphoid fever</a:t>
            </a:r>
            <a:endParaRPr lang="en-US" altLang="zh-TW" dirty="0"/>
          </a:p>
          <a:p>
            <a:pPr marL="228600" lvl="1" indent="0">
              <a:spcAft>
                <a:spcPts val="200"/>
              </a:spcAft>
              <a:buNone/>
            </a:pPr>
            <a:r>
              <a:rPr lang="en-US" altLang="zh-TW" dirty="0"/>
              <a:t>  5. </a:t>
            </a:r>
            <a:r>
              <a:rPr lang="en-US" altLang="zh-TW" dirty="0" smtClean="0">
                <a:solidFill>
                  <a:srgbClr val="FF0000"/>
                </a:solidFill>
              </a:rPr>
              <a:t>By body fluids</a:t>
            </a:r>
            <a:endParaRPr lang="en-US" altLang="zh-TW" dirty="0">
              <a:solidFill>
                <a:srgbClr val="FF0000"/>
              </a:solidFill>
            </a:endParaRPr>
          </a:p>
          <a:p>
            <a:pPr lvl="3">
              <a:spcAft>
                <a:spcPts val="200"/>
              </a:spcAft>
            </a:pPr>
            <a:r>
              <a:rPr lang="en-US" altLang="zh-TW" sz="2000" dirty="0" smtClean="0"/>
              <a:t>Some diseases can be transmitted through body fluids</a:t>
            </a:r>
            <a:r>
              <a:rPr lang="en-US" altLang="zh-TW" sz="2000" dirty="0"/>
              <a:t>. Blood </a:t>
            </a:r>
            <a:r>
              <a:rPr lang="en-US" altLang="zh-TW" sz="2000" dirty="0" smtClean="0"/>
              <a:t>may </a:t>
            </a:r>
            <a:r>
              <a:rPr lang="en-US" altLang="zh-TW" sz="2000" dirty="0"/>
              <a:t>enter other people through wounds, shared syringes, or blood transfusions. During </a:t>
            </a:r>
            <a:r>
              <a:rPr lang="en-US" altLang="zh-TW" sz="2000" dirty="0" smtClean="0"/>
              <a:t>sexual intercourse, </a:t>
            </a:r>
            <a:r>
              <a:rPr lang="en-US" altLang="zh-TW" sz="2000" dirty="0"/>
              <a:t>both men and women are exposed to semen or vaginal discharge. </a:t>
            </a:r>
            <a:r>
              <a:rPr lang="en-US" altLang="zh-TW" sz="2000" dirty="0" smtClean="0"/>
              <a:t>If </a:t>
            </a:r>
            <a:r>
              <a:rPr lang="en-US" altLang="zh-TW" sz="2000" dirty="0"/>
              <a:t>these body fluids </a:t>
            </a:r>
            <a:r>
              <a:rPr lang="en-US" altLang="zh-TW" sz="2000" dirty="0" smtClean="0"/>
              <a:t>contain </a:t>
            </a:r>
            <a:r>
              <a:rPr lang="en-US" altLang="zh-TW" sz="2000" dirty="0"/>
              <a:t>pathogens, </a:t>
            </a:r>
            <a:r>
              <a:rPr lang="en-US" altLang="zh-TW" sz="2000" dirty="0" smtClean="0"/>
              <a:t>they can cause diseases.</a:t>
            </a:r>
            <a:endParaRPr lang="en-US" altLang="zh-TW" sz="2000" dirty="0"/>
          </a:p>
          <a:p>
            <a:pPr lvl="3">
              <a:spcAft>
                <a:spcPts val="200"/>
              </a:spcAft>
            </a:pPr>
            <a:r>
              <a:rPr lang="en-US" altLang="zh-TW" sz="2000" dirty="0" smtClean="0"/>
              <a:t>Example: AIDS</a:t>
            </a:r>
            <a:endParaRPr lang="en-US" altLang="zh-TW" sz="2000" dirty="0"/>
          </a:p>
          <a:p>
            <a:pPr marL="228600" lvl="1" indent="0">
              <a:spcAft>
                <a:spcPts val="200"/>
              </a:spcAft>
              <a:buNone/>
            </a:pPr>
            <a:r>
              <a:rPr lang="en-US" altLang="zh-TW" dirty="0" smtClean="0"/>
              <a:t>  </a:t>
            </a:r>
            <a:r>
              <a:rPr lang="en-US" altLang="zh-TW" dirty="0"/>
              <a:t>6. </a:t>
            </a:r>
            <a:r>
              <a:rPr lang="en-US" altLang="zh-TW" dirty="0" smtClean="0">
                <a:solidFill>
                  <a:srgbClr val="FF0000"/>
                </a:solidFill>
              </a:rPr>
              <a:t>By vectors</a:t>
            </a:r>
            <a:endParaRPr lang="en-US" altLang="zh-TW" dirty="0">
              <a:solidFill>
                <a:srgbClr val="FF0000"/>
              </a:solidFill>
            </a:endParaRPr>
          </a:p>
          <a:p>
            <a:pPr lvl="3">
              <a:spcAft>
                <a:spcPts val="200"/>
              </a:spcAft>
            </a:pPr>
            <a:r>
              <a:rPr lang="en-US" altLang="zh-TW" sz="2000" dirty="0"/>
              <a:t>Vectors are insects or animals that carry pathogens to other </a:t>
            </a:r>
            <a:r>
              <a:rPr lang="en-US" altLang="zh-TW" sz="2000" dirty="0" smtClean="0"/>
              <a:t>people.</a:t>
            </a:r>
            <a:endParaRPr lang="en-US" altLang="zh-TW" sz="2000" dirty="0"/>
          </a:p>
          <a:p>
            <a:pPr lvl="3">
              <a:spcAft>
                <a:spcPts val="200"/>
              </a:spcAft>
            </a:pPr>
            <a:r>
              <a:rPr lang="en-US" altLang="zh-TW" sz="2000" dirty="0" smtClean="0"/>
              <a:t>Example: Dengue fever can be transmitted by mosquitoes</a:t>
            </a:r>
            <a:endParaRPr lang="en-US" altLang="zh-TW" sz="2000" dirty="0"/>
          </a:p>
        </p:txBody>
      </p:sp>
    </p:spTree>
    <p:extLst>
      <p:ext uri="{BB962C8B-B14F-4D97-AF65-F5344CB8AC3E}">
        <p14:creationId xmlns:p14="http://schemas.microsoft.com/office/powerpoint/2010/main" val="40580642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3600" dirty="0"/>
              <a:t>Coronavirus disease 2019 </a:t>
            </a:r>
            <a:r>
              <a:rPr lang="en-US" altLang="zh-TW" sz="3600" dirty="0" smtClean="0"/>
              <a:t/>
            </a:r>
            <a:br>
              <a:rPr lang="en-US" altLang="zh-TW" sz="3600" dirty="0" smtClean="0"/>
            </a:br>
            <a:r>
              <a:rPr lang="en-US" altLang="zh-TW" sz="3600" dirty="0" smtClean="0"/>
              <a:t>(</a:t>
            </a:r>
            <a:r>
              <a:rPr lang="en-US" altLang="zh-TW" sz="3600" dirty="0"/>
              <a:t>COVID-19) </a:t>
            </a:r>
            <a:endParaRPr lang="en-US" sz="3600" dirty="0"/>
          </a:p>
        </p:txBody>
      </p:sp>
      <p:sp>
        <p:nvSpPr>
          <p:cNvPr id="3" name="內容版面配置區 2"/>
          <p:cNvSpPr>
            <a:spLocks noGrp="1"/>
          </p:cNvSpPr>
          <p:nvPr>
            <p:ph idx="1"/>
          </p:nvPr>
        </p:nvSpPr>
        <p:spPr>
          <a:xfrm>
            <a:off x="0" y="1792936"/>
            <a:ext cx="9144000" cy="5065064"/>
          </a:xfrm>
        </p:spPr>
        <p:txBody>
          <a:bodyPr>
            <a:noAutofit/>
          </a:bodyPr>
          <a:lstStyle/>
          <a:p>
            <a:pPr>
              <a:lnSpc>
                <a:spcPct val="100000"/>
              </a:lnSpc>
              <a:spcBef>
                <a:spcPts val="600"/>
              </a:spcBef>
              <a:spcAft>
                <a:spcPts val="0"/>
              </a:spcAft>
              <a:buFont typeface="Arial" panose="020B0604020202020204" pitchFamily="34" charset="0"/>
              <a:buChar char="•"/>
            </a:pPr>
            <a:r>
              <a:rPr lang="en-US" altLang="zh-TW" sz="2000" dirty="0" smtClean="0"/>
              <a:t>It refers </a:t>
            </a:r>
            <a:r>
              <a:rPr lang="en-US" altLang="zh-TW" sz="2000" dirty="0"/>
              <a:t>to the cluster of viral pneumonia cases occurring in Wuhan, Hubei Province, since December 2019. According to investigation by the Mainland health authorities, a novel coronavirus is found to be the </a:t>
            </a:r>
            <a:r>
              <a:rPr lang="en-US" altLang="zh-TW" sz="2000" dirty="0" smtClean="0"/>
              <a:t>pathogen.</a:t>
            </a:r>
          </a:p>
          <a:p>
            <a:pPr>
              <a:lnSpc>
                <a:spcPct val="100000"/>
              </a:lnSpc>
              <a:spcBef>
                <a:spcPts val="600"/>
              </a:spcBef>
              <a:spcAft>
                <a:spcPts val="0"/>
              </a:spcAft>
              <a:buFont typeface="Arial" panose="020B0604020202020204" pitchFamily="34" charset="0"/>
              <a:buChar char="•"/>
            </a:pPr>
            <a:r>
              <a:rPr lang="en-US" altLang="zh-TW" sz="2000" dirty="0" smtClean="0"/>
              <a:t>Pathogen: COVID-19 Coronavirus </a:t>
            </a:r>
            <a:r>
              <a:rPr lang="en-US" altLang="zh-TW" sz="2000" dirty="0" smtClean="0">
                <a:solidFill>
                  <a:srgbClr val="006600"/>
                </a:solidFill>
              </a:rPr>
              <a:t> </a:t>
            </a:r>
          </a:p>
          <a:p>
            <a:pPr>
              <a:lnSpc>
                <a:spcPct val="100000"/>
              </a:lnSpc>
              <a:spcBef>
                <a:spcPts val="600"/>
              </a:spcBef>
              <a:spcAft>
                <a:spcPts val="0"/>
              </a:spcAft>
              <a:buFont typeface="Arial" panose="020B0604020202020204" pitchFamily="34" charset="0"/>
              <a:buChar char="•"/>
            </a:pPr>
            <a:r>
              <a:rPr lang="en-US" altLang="zh-TW" sz="2000" dirty="0" smtClean="0"/>
              <a:t>Ways of transmission: Mainly through respiratory droplets, the virus can also be transmitted through contact.</a:t>
            </a:r>
          </a:p>
          <a:p>
            <a:pPr>
              <a:lnSpc>
                <a:spcPct val="100000"/>
              </a:lnSpc>
              <a:spcBef>
                <a:spcPts val="600"/>
              </a:spcBef>
              <a:spcAft>
                <a:spcPts val="0"/>
              </a:spcAft>
              <a:buFont typeface="Arial" panose="020B0604020202020204" pitchFamily="34" charset="0"/>
              <a:buChar char="•"/>
            </a:pPr>
            <a:r>
              <a:rPr lang="en-US" altLang="zh-TW" sz="2000" dirty="0" smtClean="0"/>
              <a:t>The current information shows that the incubation </a:t>
            </a:r>
            <a:r>
              <a:rPr lang="en-US" altLang="zh-TW" sz="2000" dirty="0"/>
              <a:t>period for COVID-19 range from 1 to 14 days, most commonly around 5 days</a:t>
            </a:r>
            <a:r>
              <a:rPr lang="en-US" altLang="zh-TW" sz="2000" dirty="0" smtClean="0"/>
              <a:t>.</a:t>
            </a:r>
            <a:endParaRPr lang="en-US" altLang="zh-TW" sz="2000" dirty="0"/>
          </a:p>
          <a:p>
            <a:pPr>
              <a:lnSpc>
                <a:spcPct val="100000"/>
              </a:lnSpc>
              <a:spcBef>
                <a:spcPts val="600"/>
              </a:spcBef>
              <a:spcAft>
                <a:spcPts val="0"/>
              </a:spcAft>
              <a:buFont typeface="Arial" panose="020B0604020202020204" pitchFamily="34" charset="0"/>
              <a:buChar char="•"/>
            </a:pPr>
            <a:r>
              <a:rPr lang="en-US" altLang="zh-TW" sz="2000" dirty="0" smtClean="0"/>
              <a:t>Vaccine availability: Not yet</a:t>
            </a:r>
            <a:endParaRPr lang="en-US" altLang="zh-TW" sz="2000" dirty="0"/>
          </a:p>
          <a:p>
            <a:pPr>
              <a:lnSpc>
                <a:spcPct val="100000"/>
              </a:lnSpc>
              <a:spcBef>
                <a:spcPts val="600"/>
              </a:spcBef>
              <a:spcAft>
                <a:spcPts val="0"/>
              </a:spcAft>
              <a:buFont typeface="Arial" panose="020B0604020202020204" pitchFamily="34" charset="0"/>
              <a:buChar char="•"/>
            </a:pPr>
            <a:r>
              <a:rPr lang="en-US" altLang="zh-TW" sz="2000" dirty="0" smtClean="0"/>
              <a:t>Preventive measures: Maintain personal hygiene, perform hand hygiene frequently</a:t>
            </a:r>
            <a:r>
              <a:rPr lang="en-US" altLang="zh-TW" sz="2000" dirty="0"/>
              <a:t>. </a:t>
            </a:r>
            <a:r>
              <a:rPr lang="en-US" altLang="zh-TW" sz="2000" dirty="0" smtClean="0"/>
              <a:t>When travel </a:t>
            </a:r>
            <a:r>
              <a:rPr lang="en-US" altLang="zh-TW" sz="2000" dirty="0"/>
              <a:t>outside Hong </a:t>
            </a:r>
            <a:r>
              <a:rPr lang="en-US" altLang="zh-TW" sz="2000" dirty="0" smtClean="0"/>
              <a:t>Kong, avoid touching animal, do not consume game meat; avoid visiting wet markets, live poultry markets or farms. </a:t>
            </a:r>
            <a:r>
              <a:rPr lang="en-US" altLang="zh-TW" sz="2000" dirty="0"/>
              <a:t>After returning to Hong Kong, </a:t>
            </a:r>
            <a:r>
              <a:rPr lang="en-US" altLang="zh-TW" sz="2000" dirty="0" smtClean="0"/>
              <a:t>wear a mask and seek medical advice promptly </a:t>
            </a:r>
            <a:r>
              <a:rPr lang="en-US" altLang="zh-TW" sz="2000" dirty="0"/>
              <a:t>if experiencing a fever or other symptoms, take the initiative to inform the doctor of any recent </a:t>
            </a:r>
            <a:r>
              <a:rPr lang="en-US" altLang="zh-TW" sz="2000" dirty="0" smtClean="0"/>
              <a:t>travel. </a:t>
            </a:r>
          </a:p>
          <a:p>
            <a:pPr>
              <a:lnSpc>
                <a:spcPct val="100000"/>
              </a:lnSpc>
              <a:spcBef>
                <a:spcPts val="600"/>
              </a:spcBef>
              <a:spcAft>
                <a:spcPts val="600"/>
              </a:spcAft>
              <a:buFont typeface="Arial" panose="020B0604020202020204" pitchFamily="34" charset="0"/>
              <a:buChar char="•"/>
            </a:pPr>
            <a:r>
              <a:rPr lang="en-US" altLang="zh-TW" sz="1400" dirty="0" smtClean="0"/>
              <a:t>Reference</a:t>
            </a:r>
            <a:r>
              <a:rPr lang="zh-TW" altLang="en-US" sz="1400" dirty="0" smtClean="0"/>
              <a:t>：</a:t>
            </a:r>
            <a:r>
              <a:rPr lang="en-US" altLang="zh-TW" sz="1400" dirty="0" smtClean="0"/>
              <a:t>Centre for Health Protection, Department of Health (https</a:t>
            </a:r>
            <a:r>
              <a:rPr lang="en-US" altLang="zh-TW" sz="1400" dirty="0"/>
              <a:t>://</a:t>
            </a:r>
            <a:r>
              <a:rPr lang="en-US" altLang="zh-TW" sz="1400" dirty="0" smtClean="0"/>
              <a:t>www.chp.gov.hk/en/index.html)</a:t>
            </a:r>
            <a:endParaRPr lang="en-US" sz="1400" dirty="0"/>
          </a:p>
        </p:txBody>
      </p:sp>
    </p:spTree>
    <p:extLst>
      <p:ext uri="{BB962C8B-B14F-4D97-AF65-F5344CB8AC3E}">
        <p14:creationId xmlns:p14="http://schemas.microsoft.com/office/powerpoint/2010/main" val="38132936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2800" dirty="0" smtClean="0"/>
              <a:t>Project learning</a:t>
            </a:r>
            <a:r>
              <a:rPr lang="en-US" altLang="zh-TW" sz="2800" dirty="0"/>
              <a:t/>
            </a:r>
            <a:br>
              <a:rPr lang="en-US" altLang="zh-TW" sz="2800" dirty="0"/>
            </a:br>
            <a:r>
              <a:rPr lang="en-US" altLang="zh-TW" sz="2800" dirty="0"/>
              <a:t/>
            </a:r>
            <a:br>
              <a:rPr lang="en-US" altLang="zh-TW" sz="2800" dirty="0"/>
            </a:br>
            <a:r>
              <a:rPr lang="en-US" altLang="zh-TW" sz="2800" dirty="0"/>
              <a:t>Coronavirus disease 2019 </a:t>
            </a:r>
            <a:endParaRPr lang="en-US" sz="2800" dirty="0"/>
          </a:p>
        </p:txBody>
      </p:sp>
      <p:sp>
        <p:nvSpPr>
          <p:cNvPr id="3" name="內容版面配置區 2"/>
          <p:cNvSpPr>
            <a:spLocks noGrp="1"/>
          </p:cNvSpPr>
          <p:nvPr>
            <p:ph idx="1"/>
          </p:nvPr>
        </p:nvSpPr>
        <p:spPr>
          <a:xfrm>
            <a:off x="685019" y="2011680"/>
            <a:ext cx="7772400" cy="4716498"/>
          </a:xfrm>
        </p:spPr>
        <p:txBody>
          <a:bodyPr>
            <a:normAutofit/>
          </a:bodyPr>
          <a:lstStyle/>
          <a:p>
            <a:pPr>
              <a:lnSpc>
                <a:spcPct val="100000"/>
              </a:lnSpc>
              <a:buFont typeface="Arial" panose="020B0604020202020204" pitchFamily="34" charset="0"/>
              <a:buChar char="•"/>
            </a:pPr>
            <a:r>
              <a:rPr lang="en-US" altLang="zh-TW" dirty="0" smtClean="0"/>
              <a:t>Conduct a </a:t>
            </a:r>
            <a:r>
              <a:rPr lang="en-US" altLang="zh-TW" dirty="0"/>
              <a:t>project </a:t>
            </a:r>
            <a:r>
              <a:rPr lang="en-US" altLang="zh-TW" dirty="0" smtClean="0"/>
              <a:t>on ‘Coronavirus </a:t>
            </a:r>
            <a:r>
              <a:rPr lang="en-US" altLang="zh-TW" dirty="0"/>
              <a:t>disease </a:t>
            </a:r>
            <a:r>
              <a:rPr lang="en-US" altLang="zh-TW" dirty="0" smtClean="0"/>
              <a:t>2019’ </a:t>
            </a:r>
          </a:p>
          <a:p>
            <a:pPr>
              <a:lnSpc>
                <a:spcPct val="100000"/>
              </a:lnSpc>
              <a:buFont typeface="Arial" panose="020B0604020202020204" pitchFamily="34" charset="0"/>
              <a:buChar char="•"/>
            </a:pPr>
            <a:r>
              <a:rPr lang="en-US" altLang="zh-TW" dirty="0"/>
              <a:t>Let students search for the following information via the Internet</a:t>
            </a:r>
            <a:r>
              <a:rPr lang="en-US" altLang="zh-TW" dirty="0" smtClean="0"/>
              <a:t>:</a:t>
            </a:r>
          </a:p>
          <a:p>
            <a:pPr lvl="1">
              <a:lnSpc>
                <a:spcPct val="100000"/>
              </a:lnSpc>
              <a:buFont typeface="Wingdings" panose="05000000000000000000" pitchFamily="2" charset="2"/>
              <a:buChar char="Ø"/>
            </a:pPr>
            <a:r>
              <a:rPr lang="en-US" altLang="zh-TW" dirty="0">
                <a:latin typeface="Times New Roman" panose="02020603050405020304" pitchFamily="18" charset="0"/>
                <a:cs typeface="Times New Roman" panose="02020603050405020304" pitchFamily="18" charset="0"/>
              </a:rPr>
              <a:t> </a:t>
            </a:r>
            <a:r>
              <a:rPr lang="en-US" altLang="zh-TW" dirty="0"/>
              <a:t>the way of transmission of Coronavirus disease 2019 (COVID-19) </a:t>
            </a:r>
          </a:p>
          <a:p>
            <a:pPr lvl="1">
              <a:lnSpc>
                <a:spcPct val="100000"/>
              </a:lnSpc>
              <a:buFont typeface="Wingdings" panose="05000000000000000000" pitchFamily="2" charset="2"/>
              <a:buChar char="Ø"/>
            </a:pPr>
            <a:r>
              <a:rPr lang="zh-TW" altLang="en-US" dirty="0"/>
              <a:t> </a:t>
            </a:r>
            <a:r>
              <a:rPr lang="en-US" altLang="zh-TW" dirty="0" smtClean="0"/>
              <a:t>what is transmission by droplets?</a:t>
            </a:r>
            <a:endParaRPr lang="en-US" altLang="zh-TW" dirty="0"/>
          </a:p>
          <a:p>
            <a:pPr lvl="1">
              <a:lnSpc>
                <a:spcPct val="100000"/>
              </a:lnSpc>
              <a:buFont typeface="Wingdings" panose="05000000000000000000" pitchFamily="2" charset="2"/>
              <a:buChar char="Ø"/>
            </a:pPr>
            <a:r>
              <a:rPr lang="zh-TW" altLang="en-US" dirty="0"/>
              <a:t> </a:t>
            </a:r>
            <a:r>
              <a:rPr lang="en-US" altLang="zh-TW" dirty="0" smtClean="0"/>
              <a:t>symptoms</a:t>
            </a:r>
            <a:endParaRPr lang="en-US" altLang="zh-TW" dirty="0"/>
          </a:p>
          <a:p>
            <a:pPr lvl="1">
              <a:lnSpc>
                <a:spcPct val="100000"/>
              </a:lnSpc>
              <a:buFont typeface="Wingdings" panose="05000000000000000000" pitchFamily="2" charset="2"/>
              <a:buChar char="Ø"/>
            </a:pPr>
            <a:r>
              <a:rPr lang="zh-TW" altLang="en-US" dirty="0"/>
              <a:t> </a:t>
            </a:r>
            <a:r>
              <a:rPr lang="en-US" altLang="zh-TW" dirty="0" smtClean="0"/>
              <a:t>what is the incubation period?</a:t>
            </a:r>
            <a:endParaRPr lang="en-US" altLang="zh-TW" dirty="0"/>
          </a:p>
          <a:p>
            <a:pPr lvl="1">
              <a:lnSpc>
                <a:spcPct val="100000"/>
              </a:lnSpc>
              <a:buFont typeface="Wingdings" panose="05000000000000000000" pitchFamily="2" charset="2"/>
              <a:buChar char="Ø"/>
            </a:pPr>
            <a:r>
              <a:rPr lang="en-US" altLang="zh-TW" dirty="0" smtClean="0"/>
              <a:t> preventive measures </a:t>
            </a:r>
            <a:endParaRPr lang="en-US" altLang="zh-TW" dirty="0"/>
          </a:p>
          <a:p>
            <a:pPr lvl="1">
              <a:lnSpc>
                <a:spcPct val="100000"/>
              </a:lnSpc>
              <a:buFont typeface="Wingdings" panose="05000000000000000000" pitchFamily="2" charset="2"/>
              <a:buChar char="Ø"/>
            </a:pPr>
            <a:r>
              <a:rPr lang="zh-TW" altLang="en-US" dirty="0"/>
              <a:t> </a:t>
            </a:r>
            <a:r>
              <a:rPr lang="en-US" altLang="zh-TW" dirty="0" smtClean="0"/>
              <a:t>treatments</a:t>
            </a:r>
            <a:endParaRPr lang="en-US" altLang="zh-TW" dirty="0"/>
          </a:p>
          <a:p>
            <a:pPr marL="182880" lvl="1">
              <a:lnSpc>
                <a:spcPct val="100000"/>
              </a:lnSpc>
              <a:spcBef>
                <a:spcPts val="1200"/>
              </a:spcBef>
              <a:spcAft>
                <a:spcPts val="200"/>
              </a:spcAft>
              <a:buFont typeface="Arial" panose="020B0604020202020204" pitchFamily="34" charset="0"/>
              <a:buChar char="•"/>
            </a:pPr>
            <a:endParaRPr lang="en-US" altLang="zh-TW" sz="2000" dirty="0" smtClean="0"/>
          </a:p>
        </p:txBody>
      </p:sp>
      <p:pic>
        <p:nvPicPr>
          <p:cNvPr id="5" name="圖片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55284" y="4789326"/>
            <a:ext cx="1801694" cy="1801694"/>
          </a:xfrm>
          <a:prstGeom prst="rect">
            <a:avLst/>
          </a:prstGeom>
        </p:spPr>
      </p:pic>
      <p:pic>
        <p:nvPicPr>
          <p:cNvPr id="3074" name="Picture 2" descr="https://www.edb.gov.hk/attachment/tc/curriculum-development/4-key-tasks/moral-civic/mpd2019/We_shall_overcom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21027" y="4870057"/>
            <a:ext cx="1547996" cy="15479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91186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dirty="0" smtClean="0"/>
              <a:t>Group discussion</a:t>
            </a:r>
            <a:endParaRPr lang="en-US" dirty="0"/>
          </a:p>
        </p:txBody>
      </p:sp>
      <p:sp>
        <p:nvSpPr>
          <p:cNvPr id="3" name="內容版面配置區 2"/>
          <p:cNvSpPr>
            <a:spLocks noGrp="1"/>
          </p:cNvSpPr>
          <p:nvPr>
            <p:ph idx="1"/>
          </p:nvPr>
        </p:nvSpPr>
        <p:spPr>
          <a:xfrm>
            <a:off x="685019" y="1792936"/>
            <a:ext cx="7772400" cy="4206240"/>
          </a:xfrm>
        </p:spPr>
        <p:txBody>
          <a:bodyPr>
            <a:normAutofit/>
          </a:bodyPr>
          <a:lstStyle/>
          <a:p>
            <a:pPr>
              <a:lnSpc>
                <a:spcPct val="100000"/>
              </a:lnSpc>
              <a:buFont typeface="Arial" panose="020B0604020202020204" pitchFamily="34" charset="0"/>
              <a:buChar char="•"/>
            </a:pPr>
            <a:r>
              <a:rPr lang="en-US" altLang="zh-TW" sz="2000" dirty="0"/>
              <a:t>Ask students to discuss </a:t>
            </a:r>
            <a:r>
              <a:rPr lang="en-US" altLang="zh-TW" sz="2000" dirty="0" smtClean="0"/>
              <a:t>about how </a:t>
            </a:r>
            <a:r>
              <a:rPr lang="en-US" altLang="zh-TW" sz="2000" dirty="0"/>
              <a:t>to </a:t>
            </a:r>
            <a:r>
              <a:rPr lang="en-US" altLang="zh-TW" sz="2000" dirty="0" smtClean="0"/>
              <a:t>fight against the coronavirus disease 2019 (Covid-19) epidemic </a:t>
            </a:r>
            <a:r>
              <a:rPr lang="en-US" altLang="zh-TW" sz="2000" dirty="0"/>
              <a:t>and the attitudes </a:t>
            </a:r>
            <a:r>
              <a:rPr lang="en-US" altLang="zh-TW" sz="2000" dirty="0" smtClean="0"/>
              <a:t>they should hold</a:t>
            </a:r>
          </a:p>
          <a:p>
            <a:pPr>
              <a:lnSpc>
                <a:spcPct val="100000"/>
              </a:lnSpc>
              <a:buFont typeface="Arial" panose="020B0604020202020204" pitchFamily="34" charset="0"/>
              <a:buChar char="•"/>
            </a:pPr>
            <a:r>
              <a:rPr lang="en-US" altLang="zh-TW" sz="2000" dirty="0" smtClean="0"/>
              <a:t>For example: </a:t>
            </a:r>
            <a:endParaRPr lang="en-US" altLang="zh-TW" sz="2000" dirty="0"/>
          </a:p>
          <a:p>
            <a:pPr lvl="1">
              <a:lnSpc>
                <a:spcPct val="100000"/>
              </a:lnSpc>
              <a:buFont typeface="Wingdings" panose="05000000000000000000" pitchFamily="2" charset="2"/>
              <a:buChar char="Ø"/>
            </a:pPr>
            <a:r>
              <a:rPr lang="en-US" altLang="zh-TW" dirty="0" smtClean="0"/>
              <a:t> </a:t>
            </a:r>
            <a:r>
              <a:rPr lang="en-US" altLang="zh-TW" sz="1800" dirty="0" smtClean="0"/>
              <a:t>The appropriate attitude that citizens should hold towards the </a:t>
            </a:r>
            <a:r>
              <a:rPr lang="en-US" altLang="zh-TW" sz="1800" dirty="0"/>
              <a:t>fight </a:t>
            </a:r>
            <a:r>
              <a:rPr lang="en-US" altLang="zh-TW" sz="1800" dirty="0" smtClean="0"/>
              <a:t>of the  epidemic </a:t>
            </a:r>
            <a:r>
              <a:rPr lang="en-US" altLang="zh-TW" sz="1800" dirty="0"/>
              <a:t>(with morality and responsibility)</a:t>
            </a:r>
            <a:r>
              <a:rPr lang="zh-TW" altLang="en-US" sz="1800" dirty="0" smtClean="0">
                <a:latin typeface="Times New Roman" panose="02020603050405020304" pitchFamily="18" charset="0"/>
                <a:cs typeface="Times New Roman" panose="02020603050405020304" pitchFamily="18" charset="0"/>
              </a:rPr>
              <a:t> </a:t>
            </a:r>
            <a:endParaRPr lang="en-US" altLang="zh-TW" sz="1800" dirty="0" smtClean="0">
              <a:latin typeface="Times New Roman" panose="02020603050405020304" pitchFamily="18" charset="0"/>
              <a:cs typeface="Times New Roman" panose="02020603050405020304" pitchFamily="18" charset="0"/>
            </a:endParaRPr>
          </a:p>
          <a:p>
            <a:pPr lvl="1">
              <a:lnSpc>
                <a:spcPct val="100000"/>
              </a:lnSpc>
              <a:buFont typeface="Wingdings" panose="05000000000000000000" pitchFamily="2" charset="2"/>
              <a:buChar char="Ø"/>
            </a:pPr>
            <a:r>
              <a:rPr lang="en-US" altLang="zh-TW" sz="1800" dirty="0"/>
              <a:t>The </a:t>
            </a:r>
            <a:r>
              <a:rPr lang="en-US" altLang="zh-TW" sz="1800" dirty="0" smtClean="0"/>
              <a:t>appropriate attitude </a:t>
            </a:r>
            <a:r>
              <a:rPr lang="en-US" altLang="zh-TW" sz="1800" dirty="0"/>
              <a:t>towards patients, </a:t>
            </a:r>
            <a:r>
              <a:rPr lang="en-US" altLang="zh-TW" sz="1800" dirty="0" smtClean="0"/>
              <a:t>persons under quarantine, </a:t>
            </a:r>
            <a:r>
              <a:rPr lang="en-US" altLang="zh-TW" sz="1800" dirty="0"/>
              <a:t>and others affected by the epidemic</a:t>
            </a:r>
          </a:p>
          <a:p>
            <a:pPr lvl="1">
              <a:lnSpc>
                <a:spcPct val="100000"/>
              </a:lnSpc>
              <a:buFont typeface="Wingdings" panose="05000000000000000000" pitchFamily="2" charset="2"/>
              <a:buChar char="Ø"/>
            </a:pPr>
            <a:r>
              <a:rPr lang="en-US" altLang="zh-TW" sz="1800" dirty="0" smtClean="0"/>
              <a:t>The appropriate attitudes </a:t>
            </a:r>
            <a:r>
              <a:rPr lang="en-US" altLang="zh-TW" sz="1800" dirty="0"/>
              <a:t>towards medical personnel, </a:t>
            </a:r>
            <a:r>
              <a:rPr lang="en-US" altLang="zh-TW" sz="1800" dirty="0" smtClean="0"/>
              <a:t>officers in charge of enforcing compulsory quarantine, </a:t>
            </a:r>
            <a:r>
              <a:rPr lang="en-US" altLang="zh-TW" sz="1800" dirty="0"/>
              <a:t>and other related </a:t>
            </a:r>
            <a:r>
              <a:rPr lang="en-US" altLang="zh-TW" sz="1800" dirty="0" smtClean="0"/>
              <a:t>personnel</a:t>
            </a:r>
            <a:r>
              <a:rPr lang="zh-TW" altLang="en-US" dirty="0"/>
              <a:t/>
            </a:r>
            <a:br>
              <a:rPr lang="zh-TW" altLang="en-US" dirty="0"/>
            </a:br>
            <a:endParaRPr lang="en-US" dirty="0"/>
          </a:p>
        </p:txBody>
      </p:sp>
      <p:pic>
        <p:nvPicPr>
          <p:cNvPr id="4" name="圖片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57737" y="4824448"/>
            <a:ext cx="1940983" cy="1940983"/>
          </a:xfrm>
          <a:prstGeom prst="rect">
            <a:avLst/>
          </a:prstGeom>
        </p:spPr>
      </p:pic>
      <p:pic>
        <p:nvPicPr>
          <p:cNvPr id="5" name="圖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3381" y="4780225"/>
            <a:ext cx="2167467" cy="1952978"/>
          </a:xfrm>
          <a:prstGeom prst="rect">
            <a:avLst/>
          </a:prstGeom>
        </p:spPr>
      </p:pic>
      <p:pic>
        <p:nvPicPr>
          <p:cNvPr id="4098" name="Picture 2" descr="https://www.edb.gov.hk/attachment/tc/curriculum-development/4-key-tasks/moral-civic/mpd2019/Take_Car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9907" y="4726661"/>
            <a:ext cx="2038770" cy="20387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69373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85019" y="816555"/>
            <a:ext cx="7772400" cy="1508760"/>
          </a:xfrm>
        </p:spPr>
        <p:txBody>
          <a:bodyPr>
            <a:normAutofit/>
          </a:bodyPr>
          <a:lstStyle/>
          <a:p>
            <a:r>
              <a:rPr lang="en-US" altLang="zh-TW" sz="2800" dirty="0" smtClean="0"/>
              <a:t>Reference websites:</a:t>
            </a:r>
            <a:br>
              <a:rPr lang="en-US" altLang="zh-TW" sz="2800" dirty="0" smtClean="0"/>
            </a:br>
            <a:endParaRPr lang="en-US" sz="2800" dirty="0"/>
          </a:p>
        </p:txBody>
      </p:sp>
      <p:sp>
        <p:nvSpPr>
          <p:cNvPr id="3" name="內容版面配置區 2"/>
          <p:cNvSpPr>
            <a:spLocks noGrp="1"/>
          </p:cNvSpPr>
          <p:nvPr>
            <p:ph idx="1"/>
          </p:nvPr>
        </p:nvSpPr>
        <p:spPr>
          <a:xfrm>
            <a:off x="155575" y="1991638"/>
            <a:ext cx="8212048" cy="4734839"/>
          </a:xfrm>
        </p:spPr>
        <p:txBody>
          <a:bodyPr>
            <a:normAutofit/>
          </a:bodyPr>
          <a:lstStyle/>
          <a:p>
            <a:pPr marL="228600" lvl="1" indent="0">
              <a:buNone/>
            </a:pPr>
            <a:r>
              <a:rPr lang="en-US" altLang="zh-TW" dirty="0"/>
              <a:t>1. Centre for Health Protection, Department of </a:t>
            </a:r>
            <a:r>
              <a:rPr lang="en-US" altLang="zh-TW" dirty="0" smtClean="0"/>
              <a:t>Health</a:t>
            </a:r>
            <a:endParaRPr lang="zh-TW" altLang="en-US" dirty="0"/>
          </a:p>
          <a:p>
            <a:pPr marL="228600" lvl="1" indent="0">
              <a:buNone/>
            </a:pPr>
            <a:r>
              <a:rPr lang="en-HK" dirty="0">
                <a:hlinkClick r:id="rId2"/>
              </a:rPr>
              <a:t>https://</a:t>
            </a:r>
            <a:r>
              <a:rPr lang="en-HK" dirty="0" smtClean="0">
                <a:hlinkClick r:id="rId2"/>
              </a:rPr>
              <a:t>www.chp.gov.hk/en/index.html</a:t>
            </a:r>
            <a:endParaRPr lang="en-HK" dirty="0" smtClean="0"/>
          </a:p>
          <a:p>
            <a:pPr marL="228600" lvl="1" indent="0">
              <a:buNone/>
            </a:pPr>
            <a:endParaRPr lang="en-US" altLang="zh-TW" dirty="0"/>
          </a:p>
          <a:p>
            <a:pPr marL="228600" lvl="1" indent="0">
              <a:buNone/>
            </a:pPr>
            <a:endParaRPr lang="en-US" altLang="zh-TW" dirty="0"/>
          </a:p>
          <a:p>
            <a:pPr marL="228600" lvl="1" indent="0">
              <a:buNone/>
            </a:pPr>
            <a:r>
              <a:rPr lang="en-US" altLang="zh-TW" dirty="0"/>
              <a:t>2. </a:t>
            </a:r>
            <a:r>
              <a:rPr lang="en-US" altLang="zh-TW" dirty="0" smtClean="0"/>
              <a:t>National Health Commission of the People’s Republic of China</a:t>
            </a:r>
            <a:endParaRPr lang="en-US" altLang="zh-TW" dirty="0"/>
          </a:p>
          <a:p>
            <a:pPr marL="228600" lvl="1" indent="0">
              <a:buNone/>
            </a:pPr>
            <a:r>
              <a:rPr lang="en-US" altLang="zh-TW" dirty="0">
                <a:hlinkClick r:id="rId3"/>
              </a:rPr>
              <a:t>http://www.nhc.gov.cn/</a:t>
            </a:r>
            <a:endParaRPr lang="en-US" altLang="zh-TW" dirty="0"/>
          </a:p>
          <a:p>
            <a:pPr marL="228600" lvl="1" indent="0">
              <a:buNone/>
            </a:pPr>
            <a:endParaRPr lang="en-US" dirty="0"/>
          </a:p>
          <a:p>
            <a:pPr marL="228600" lvl="1" indent="0">
              <a:buNone/>
            </a:pPr>
            <a:endParaRPr lang="en-US" dirty="0"/>
          </a:p>
          <a:p>
            <a:pPr marL="228600" lvl="1" indent="0">
              <a:buNone/>
            </a:pPr>
            <a:r>
              <a:rPr lang="en-US" dirty="0"/>
              <a:t>3. </a:t>
            </a:r>
            <a:r>
              <a:rPr lang="en-US" dirty="0" smtClean="0"/>
              <a:t>World Health </a:t>
            </a:r>
            <a:r>
              <a:rPr lang="en-US" dirty="0" err="1" smtClean="0"/>
              <a:t>Organisation</a:t>
            </a:r>
            <a:r>
              <a:rPr lang="en-US" altLang="zh-TW" dirty="0" smtClean="0"/>
              <a:t> – </a:t>
            </a:r>
            <a:r>
              <a:rPr lang="en-US" altLang="zh-TW" dirty="0" err="1" smtClean="0"/>
              <a:t>Coronovirus</a:t>
            </a:r>
            <a:r>
              <a:rPr lang="en-US" altLang="zh-TW" dirty="0" smtClean="0"/>
              <a:t> disease (COVID-19) Outbreak</a:t>
            </a:r>
            <a:endParaRPr lang="en-US" dirty="0"/>
          </a:p>
          <a:p>
            <a:pPr marL="228600" lvl="1" indent="0">
              <a:buNone/>
            </a:pPr>
            <a:r>
              <a:rPr lang="en-US" dirty="0">
                <a:hlinkClick r:id="rId4"/>
              </a:rPr>
              <a:t>https://</a:t>
            </a:r>
            <a:r>
              <a:rPr lang="en-US" dirty="0" smtClean="0">
                <a:hlinkClick r:id="rId4"/>
              </a:rPr>
              <a:t>www.who.int/emergencies/diseases/novel-coronavirus-2019</a:t>
            </a:r>
            <a:endParaRPr lang="en-US" dirty="0" smtClean="0"/>
          </a:p>
          <a:p>
            <a:pPr marL="228600" lvl="1" indent="0">
              <a:buNone/>
            </a:pPr>
            <a:endParaRPr lang="en-US" dirty="0"/>
          </a:p>
        </p:txBody>
      </p:sp>
      <p:pic>
        <p:nvPicPr>
          <p:cNvPr id="5" name="Picture 4" descr="C:\Users\ralfwmtong\AppData\Local\Microsoft\Windows\INetCache\Content.MSO\1F8CE146.tmp"/>
          <p:cNvPicPr/>
          <p:nvPr/>
        </p:nvPicPr>
        <p:blipFill>
          <a:blip r:embed="rId5">
            <a:extLst>
              <a:ext uri="{28A0092B-C50C-407E-A947-70E740481C1C}">
                <a14:useLocalDpi xmlns:a14="http://schemas.microsoft.com/office/drawing/2010/main" val="0"/>
              </a:ext>
            </a:extLst>
          </a:blip>
          <a:srcRect/>
          <a:stretch>
            <a:fillRect/>
          </a:stretch>
        </p:blipFill>
        <p:spPr bwMode="auto">
          <a:xfrm>
            <a:off x="7787690" y="3711023"/>
            <a:ext cx="1023012" cy="977483"/>
          </a:xfrm>
          <a:prstGeom prst="rect">
            <a:avLst/>
          </a:prstGeom>
          <a:noFill/>
          <a:ln>
            <a:noFill/>
          </a:ln>
        </p:spPr>
      </p:pic>
      <p:sp>
        <p:nvSpPr>
          <p:cNvPr id="4" name="AutoShape 2" descr="data:image/png;base64,iVBORw0KGgoAAAANSUhEUgAAAMgAAADICAYAAACtWK6eAAANRklEQVR4Xu2d7Xbbug5Eb97/oXtX6rMSx5VpbGpgStE+fw8EgoMZfDBN+/Hnz58///M/ERCBTQQ+FIjMEIHnCCgQ2SECAwQUiPQQAQUiB0RgDgE7yBxufnURBBTIRRLtNecQUCBzuPnVRRBQIBdJtNecQ0CBzOHmVxdBQIFcJNFecw4BBTKHm19dBAEFcpFEe805BKYE8vHxMXfam7+ifw7z2b1Sfuj1n527Cv+jxZPCc+RHgdyho0DGlFMgRUmuqmDF8L7MUpU/5ScV/yr8FUgxg6sSVAxPgVCgivYKpAiUAhkDlcLnaIQ8WjxFuk4XzM8P3UHcQco8UyBFqFLLbPG4l2bd8RytI5xlJ6Jxvkx00SDJh2gH+Q2AbOVAgdxQoR3kN/BBgRSqkgJRIAWafJskWxg6+IlxdzwKRIEgnnYTEgXz+dLw5Cf7qRavQBQI4mQ3IVEwCuQlXKsEnipQLy/4YJDk51t2kKMlaFU8NNHdBKM4pJZ0eu4z3FLxjPKiQChr7+xpguhRCmSMGMV/Bk8FQlmrQP5BjI40dpDiTEi5maoYqxKUui/188ye4nB2/O0gD0ygCaXEW+WfxqlAxq9w7iAH6WiU2DMVj5xhB3mN1iV3kFRFTb2uUD+v0/rTgu4I3f6pMCk+yfsqkDv0VyWOEqCbwN3+V+E805EViAKhevAV6xVitIWdpWKsitMO8opx2/+fPpLYQYqvWO4g8686W9j91oL5eVdHLEesufJdwI1WeBoI9W8H2dlBaGeZAZxU4NToRUdHei87yEOmfjMghMCUSFSACmTcU+wgxY5ABUtb+Sr/CkSBIK6+o2LYQZ7/7jntgDRfiAxv+h15l/RCVuwgY5AoPnQnop2UxjO6nQJRIP8gQHcrSkgFUiBd0oQmKDUq0DvQOFNEonF2C4TGQ+0pzss7CL0gtU8BkvKTEqACoUy42Sfz+JYRa+6a9a9SgKT8KJAbArQT1TOe3YnsIEXkFcgcsbtxK6bvyywZjx3kDv0ksFtJpf4dsag0HLE2EaPES41ANH00TgVCET64QOau0/cV/UGV9nMEWyVkypyZnSg6YtGAu+0lfJbwFM/u/FL/CuQBMZpQ7bOCogTutlcgCiSyo51lV6KCUiAKRIEMVKNAFIgCOYJAaGs7mn3q1YXuLEfD4Vk8M5X2LHejcU69YtFDjmavQMYZUSDf+CiQHeq1g+wA7ySfKpAdiVIgO8A7yacKZEeiFMgO8E7yqQLZkSgFsgO8k3w6JZDfuuSmCE+X3BSe9FVq1blUG/QHl9T/yF6B3KGjQJLUyv3ClAJ5yEt3ZeuutHaQG8IUh2d5USAKJFu6H7ylOiMNUoFQxA6SODvIDYHuTq1AFMgmApQYq4i66lxKm9ONWN0XTAHS7Yd2otSMnboXjYfmPVUoVvn522X/0NMpShN/T1GKAN1+FMiYDJRa3fmi8SiQotjpKEITQYlB7YvX/DKj911VKGgHpHlRIEXmUMLQRFDCU/viNRXIBlCOWAX2KJACSBsm3YXCDlJ8Fu4GSoEokDkEil/RkYASshjGlxn9wRmthAr2hkA3bqm8j/ycasSigNDlkQqZxpPyTwsIJSqNk9qncKN+KA6nW9IpIApkrpJTwlN7mkdaEGje7SDFXWZVomllo4RJ+T/aaEqFRnGwgzwgrEBugFAcqD0lNi0IdhCKsB0EIUYJT+1RMME/VPm2DkIVTVszBXDm4vSMLfvfSgx6r277Z7mi587kfOoVS4HMjSI0QRTn1GhBiddtr0Aoc4oj0063Lz+nxHjpsLgTUT+0w9J7ddsrEJpxBYIQUyAIrh/Gjljz2OHXHnqUI9YYMdq5KP6f9gpkBrX/vulOkAJRIIieZ3kN6xYOnckRyEHjVaNd6rHidB1EgcxV1CDnkSsFUoQrReyUn2SF2fJlB7mhokAUyCYCCkSBFKUxBoouoXYQR6x7BFL8GaF6qlcsBaJALiUQ+hqTmmlR+xvM0rSCpXafs49wtNCl8k79LH/FUiDvmdVpQaB5of4VyANiVLmpCtld4bv9U6JSnCmxu+/bnfcZfJbuIN0EWJVQSjyauBSRaJyr8FyJjwIpsISOBAWXP0xWEoDEqkCKaFGgVhGAxkmX6G7/3R22mO4vs+77pjpjyk98SaeVltrThFL77niof2pPBd4tQErUlH0KBwVSfEw4WuWk8Rytg1PhU3sFQltD0T6VCJqgo1VOGk+qE9FzuwuFHcQOssltSlQF8oAABTBlX2wE02Z2kBt0NF8KRIFMi+7+QypAak9HuxSxU36oMA87YqUAoX6ORoBU/FR93cJ5B/G27pwSCH2UGOE/9YNCSgwacHeCaCIogWn81L8CyY6CCmTniEgJrEAoYnOE7y50f/ex5L9ymwqYEizVoagf2knnaPPvV3aQOUHN4K9A7lBTIGPipXZAWlhoQUjl0Q7ykKkUsLQD0spGCUOJTePvxo3eNxXP2wTSnSDq/2gVjBIyJSjqJxVnivA0nhnhvGXEogSmF6f+FQiVxtzoRfNCd1jKEwWyc2RKJYgmgiaa0pvGQwtIKp4U/lSYo/jtIHfopBJECalA5l6lKG40L+4gD6VDgYx7ASUkreQp/Om5dpDiDJBKEK1UKeIlibHlKxXnZZf0Ig+/zLoJmUoovVdKICki0fi785Lacd6BT3QHOVoiFAjNSHYXSBUK2hmpwN82YtF00Iuk7Gmc1D5FjHdUSDJKdcdDC1p3PPElnRIpRXgKFI2T2iuQG2IpHOwgDwhQwlN7SnhqnyIGvRc9l+4C3fHYQR4yYgdZO/MrkNelb2pJTxH7dXg/LWgFo/5pK6f+KW5HIzCNZxWeyXMVSIHlq0YXSkhaQLrvlSQqeUxInqtAFEgBgbFJaneggbzjXAVSyEp3paX+6ahG7QuQ/DB5B1HtIIWs0BGi4LJkQgmcGo1SfhTIDcmZPNpBChKZAZZUPOqfEp7aFyCxg1CQPu27Wy1NdCqelJ8ZTInQqP9UR6YCP0tn/Mvpd/ytJqlXBQVyQ5IKluJP/SuQYmnqBlaBKJB7KlI+FGn8c3y0g3zjcbSRg44ilABHuy8lPLWn+DhiPSB2NMIokPHrkwJ5YAgFJDXypfzMVDCX9OfPs5QPM/hPLek0MEqw7qWS+qfAUnzO0ikoDtQ+tezTc0f2CuQOnVSCFMgcRVP4z52+/ZUCUSBJPu3ypUB2wcdnUXpcKkF2EIr8eBmf85b5yg5iB8kwKeAlVaACoXy5UCAKJMmnXb5+jUB2oXCAj+kIlHqF6349o9DSe6UIvAr/mfinOghNxNHsVyVIgdwQWIW/AikqcVWCFIgCKVJ0rZkCGRO1W8ir8LeDFHW3KkHdxCte//uF5uMDfTJDsK0DVuE/E787SOEViy6ziHWTvwpKzyBE7RbyrxdIN2ESyf/00f2ncykONB5qT4lt/K+ZNtVBKLCvw+ixkGA3XFfhsOpcWihG7FMgBW2uSvSqcynBukembhwUyAMCtAN2J+jsBDt7/ApEgWxyoLtQrCostAMqEAWiQCZfC6M7yMw7c2EFeGmSavG04lH7lxcpGtBzaV4onsWwv8xWdS4a56e9ArlDLUU8SgCauFScz85VIN/IKBAF8o9OFIgC2SyeqcpsBxn3RIpPKi+0UztiPSCWSgQlAE1cKk5HrNfIO2I5YjliDXTyFoGkKmqqctJ4UufSik3f81O7A8XndR2uWaRe2yhuo+gUSCF3CqQAUsBEgewEMUVUWiFT59pBxgRQIApkE4GzC3ZnWr8+VyA7kUxV8rMTMoVDqqPtTKsCoYSkSxZdTmk8RyPk0eJRIA8IdBOyWyA0oSlB0YpNhUBxo/F0+0/dNxXnp59LvmIpkDECZy8ICmRnR1MgCqTKATtIAamzV9SjvQ4dbUQfUUCBKJB/EDh7QXDEcsQqyPrbxA5yw4LicNklvbtC0tehmcQhhTwx7saB+k9VfjrCOWIVO04qQQrkhoACeWDCqndsWjFo4lIVnsaZ6BLD6tj8d/NSnFMFKonzJZd0mjgFMjfDU5wVyM6SSDsUtU8lyBHLEWuTAylCUqLSlkormx3EDoJqOyUkcj5hTONJCYSeS69G40wVlpQfWjBpIerG/23PvJQY1J4CRYnXnWg6klF8aPwK5BuBtyzpNKHUXoGMEVMglFEKBCFGCUZHBTtIdsdJ4e+IVZSJAhkTONXBKbHpucV0/zBzxCqgpkAUSIEmd3MZ/Aksch40psSmR1P/tEKmRi8aJ13SU3HSc1OPLaO8RzsIJVi3fYoYqcQpkLmMp/I4g78CmcvZ369o4mYStBVeqnKm/NhBHhCgwO7g4K5PKYHpYdS/AqEIz+0+tOM7YjUJXIGMCZ8qpBRnBVIsRClgKeDdz4+UeCkcaAekcaZwpn7iHaTIT81E4PQITC3pp7+1FxCBIgIKpAiUZtdEQIFcM+/euoiAAikCpdk1EVAg18y7ty4ioECKQGl2TQQUyDXz7q2LCCiQIlCaXRMBBXLNvHvrIgIKpAiUZtdEQIFcM+/euoiAAikCpdk1Efg/Y7Dwt/foCGEAAAAASUVORK5CYI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89348" y="1991638"/>
            <a:ext cx="1247951" cy="1247951"/>
          </a:xfrm>
          <a:prstGeom prst="rect">
            <a:avLst/>
          </a:prstGeom>
        </p:spPr>
      </p:pic>
      <p:pic>
        <p:nvPicPr>
          <p:cNvPr id="10" name="Picture 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718682" y="5132078"/>
            <a:ext cx="1156582" cy="1156582"/>
          </a:xfrm>
          <a:prstGeom prst="rect">
            <a:avLst/>
          </a:prstGeom>
        </p:spPr>
      </p:pic>
    </p:spTree>
    <p:extLst>
      <p:ext uri="{BB962C8B-B14F-4D97-AF65-F5344CB8AC3E}">
        <p14:creationId xmlns:p14="http://schemas.microsoft.com/office/powerpoint/2010/main" val="193510056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帶狀">
  <a:themeElements>
    <a:clrScheme name="自訂 2">
      <a:dk1>
        <a:srgbClr val="FFFFFF"/>
      </a:dk1>
      <a:lt1>
        <a:srgbClr val="061C28"/>
      </a:lt1>
      <a:dk2>
        <a:srgbClr val="FFFFFF"/>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帶狀">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帶狀">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B1D2DA32-AC8B-4194-BF85-FF4A5B40EB50}"/>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帶狀</Template>
  <TotalTime>808</TotalTime>
  <Words>858</Words>
  <Application>Microsoft Office PowerPoint</Application>
  <PresentationFormat>如螢幕大小 (4:3)</PresentationFormat>
  <Paragraphs>88</Paragraphs>
  <Slides>10</Slides>
  <Notes>4</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10</vt:i4>
      </vt:variant>
    </vt:vector>
  </HeadingPairs>
  <TitlesOfParts>
    <vt:vector size="17" baseType="lpstr">
      <vt:lpstr>新細明體</vt:lpstr>
      <vt:lpstr>Arial</vt:lpstr>
      <vt:lpstr>Calibri</vt:lpstr>
      <vt:lpstr>Corbel</vt:lpstr>
      <vt:lpstr>Times New Roman</vt:lpstr>
      <vt:lpstr>Wingdings</vt:lpstr>
      <vt:lpstr>帶狀</vt:lpstr>
      <vt:lpstr>Infectious diseases</vt:lpstr>
      <vt:lpstr>Key Learning Points</vt:lpstr>
      <vt:lpstr>Causes of infectious diseases</vt:lpstr>
      <vt:lpstr>Ways of Transmission of infectious diseases</vt:lpstr>
      <vt:lpstr>Ways of Transmission of infectious diseases</vt:lpstr>
      <vt:lpstr>Coronavirus disease 2019  (COVID-19) </vt:lpstr>
      <vt:lpstr>Project learning  Coronavirus disease 2019 </vt:lpstr>
      <vt:lpstr>Group discussion</vt:lpstr>
      <vt:lpstr>Reference websites: </vt:lpstr>
      <vt:lpstr>Other reference videos：</vt:lpstr>
    </vt:vector>
  </TitlesOfParts>
  <Company>EDB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傳染病</dc:title>
  <dc:creator>SO, Chi-shing</dc:creator>
  <cp:lastModifiedBy>LAW, Kit-ling</cp:lastModifiedBy>
  <cp:revision>93</cp:revision>
  <dcterms:created xsi:type="dcterms:W3CDTF">2020-02-06T00:53:28Z</dcterms:created>
  <dcterms:modified xsi:type="dcterms:W3CDTF">2020-03-23T01:35:18Z</dcterms:modified>
</cp:coreProperties>
</file>