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7" r:id="rId9"/>
    <p:sldId id="268" r:id="rId10"/>
    <p:sldId id="269" r:id="rId11"/>
    <p:sldId id="270"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18" autoAdjust="0"/>
    <p:restoredTop sz="94660"/>
  </p:normalViewPr>
  <p:slideViewPr>
    <p:cSldViewPr snapToGrid="0">
      <p:cViewPr varScale="1">
        <p:scale>
          <a:sx n="98" d="100"/>
          <a:sy n="98" d="100"/>
        </p:scale>
        <p:origin x="43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2063115" y="630937"/>
            <a:ext cx="5230368"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808892" y="1098388"/>
            <a:ext cx="7738814" cy="4394988"/>
          </a:xfrm>
        </p:spPr>
        <p:txBody>
          <a:bodyPr anchor="ctr">
            <a:noAutofit/>
          </a:bodyPr>
          <a:lstStyle>
            <a:lvl1pPr algn="ctr">
              <a:defRPr sz="7500" spc="600" baseline="0"/>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1661284" y="5979197"/>
            <a:ext cx="6034030" cy="742279"/>
          </a:xfrm>
        </p:spPr>
        <p:txBody>
          <a:bodyPr anchor="t">
            <a:normAutofit/>
          </a:bodyPr>
          <a:lstStyle>
            <a:lvl1pPr marL="0" indent="0" algn="ctr">
              <a:lnSpc>
                <a:spcPct val="100000"/>
              </a:lnSpc>
              <a:buNone/>
              <a:defRPr sz="1500" b="1" i="0" cap="all" spc="300"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a:xfrm>
            <a:off x="808892" y="6375679"/>
            <a:ext cx="1747292" cy="348462"/>
          </a:xfrm>
        </p:spPr>
        <p:txBody>
          <a:bodyPr/>
          <a:lstStyle>
            <a:lvl1pPr>
              <a:defRPr baseline="0">
                <a:solidFill>
                  <a:schemeClr val="accent1">
                    <a:lumMod val="50000"/>
                  </a:schemeClr>
                </a:solidFill>
              </a:defRPr>
            </a:lvl1pPr>
          </a:lstStyle>
          <a:p>
            <a:fld id="{E76BAAF1-B5AF-46A8-91BE-822DA35CA062}" type="datetimeFigureOut">
              <a:rPr lang="en-HK" smtClean="0"/>
              <a:t>23/3/2020</a:t>
            </a:fld>
            <a:endParaRPr lang="en-HK"/>
          </a:p>
        </p:txBody>
      </p:sp>
      <p:sp>
        <p:nvSpPr>
          <p:cNvPr id="5" name="Footer Placeholder 4"/>
          <p:cNvSpPr>
            <a:spLocks noGrp="1"/>
          </p:cNvSpPr>
          <p:nvPr>
            <p:ph type="ftr" sz="quarter" idx="11"/>
          </p:nvPr>
        </p:nvSpPr>
        <p:spPr>
          <a:xfrm>
            <a:off x="3135249" y="6375679"/>
            <a:ext cx="3086100" cy="345796"/>
          </a:xfrm>
        </p:spPr>
        <p:txBody>
          <a:bodyPr/>
          <a:lstStyle>
            <a:lvl1pPr>
              <a:defRPr baseline="0">
                <a:solidFill>
                  <a:schemeClr val="accent1">
                    <a:lumMod val="50000"/>
                  </a:schemeClr>
                </a:solidFill>
              </a:defRPr>
            </a:lvl1pPr>
          </a:lstStyle>
          <a:p>
            <a:endParaRPr lang="en-HK"/>
          </a:p>
        </p:txBody>
      </p:sp>
      <p:sp>
        <p:nvSpPr>
          <p:cNvPr id="6" name="Slide Number Placeholder 5"/>
          <p:cNvSpPr>
            <a:spLocks noGrp="1"/>
          </p:cNvSpPr>
          <p:nvPr>
            <p:ph type="sldNum" sz="quarter" idx="12"/>
          </p:nvPr>
        </p:nvSpPr>
        <p:spPr>
          <a:xfrm>
            <a:off x="6800414" y="6375679"/>
            <a:ext cx="1747292" cy="345796"/>
          </a:xfrm>
        </p:spPr>
        <p:txBody>
          <a:bodyPr/>
          <a:lstStyle>
            <a:lvl1pPr>
              <a:defRPr baseline="0">
                <a:solidFill>
                  <a:schemeClr val="accent1">
                    <a:lumMod val="50000"/>
                  </a:schemeClr>
                </a:solidFill>
              </a:defRPr>
            </a:lvl1pPr>
          </a:lstStyle>
          <a:p>
            <a:fld id="{729DDF2B-3B63-49F8-857B-E1F940512080}" type="slidenum">
              <a:rPr lang="en-HK" smtClean="0"/>
              <a:t>‹#›</a:t>
            </a:fld>
            <a:endParaRPr lang="en-HK"/>
          </a:p>
        </p:txBody>
      </p:sp>
      <p:sp>
        <p:nvSpPr>
          <p:cNvPr id="13" name="Rectangle 12"/>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left edge border"/>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5849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E76BAAF1-B5AF-46A8-91BE-822DA35CA062}" type="datetimeFigureOut">
              <a:rPr lang="en-HK" smtClean="0"/>
              <a:t>23/3/2020</a:t>
            </a:fld>
            <a:endParaRPr lang="en-HK"/>
          </a:p>
        </p:txBody>
      </p:sp>
      <p:sp>
        <p:nvSpPr>
          <p:cNvPr id="5" name="Footer Placeholder 4"/>
          <p:cNvSpPr>
            <a:spLocks noGrp="1"/>
          </p:cNvSpPr>
          <p:nvPr>
            <p:ph type="ftr" sz="quarter" idx="11"/>
          </p:nvPr>
        </p:nvSpPr>
        <p:spPr/>
        <p:txBody>
          <a:bodyPr/>
          <a:lstStyle/>
          <a:p>
            <a:endParaRPr lang="en-HK"/>
          </a:p>
        </p:txBody>
      </p:sp>
      <p:sp>
        <p:nvSpPr>
          <p:cNvPr id="6" name="Slide Number Placeholder 5"/>
          <p:cNvSpPr>
            <a:spLocks noGrp="1"/>
          </p:cNvSpPr>
          <p:nvPr>
            <p:ph type="sldNum" sz="quarter" idx="12"/>
          </p:nvPr>
        </p:nvSpPr>
        <p:spPr/>
        <p:txBody>
          <a:bodyPr/>
          <a:lstStyle/>
          <a:p>
            <a:fld id="{729DDF2B-3B63-49F8-857B-E1F940512080}" type="slidenum">
              <a:rPr lang="en-HK" smtClean="0"/>
              <a:t>‹#›</a:t>
            </a:fld>
            <a:endParaRPr lang="en-HK"/>
          </a:p>
        </p:txBody>
      </p:sp>
    </p:spTree>
    <p:extLst>
      <p:ext uri="{BB962C8B-B14F-4D97-AF65-F5344CB8AC3E}">
        <p14:creationId xmlns:p14="http://schemas.microsoft.com/office/powerpoint/2010/main" val="1947327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911" y="382386"/>
            <a:ext cx="1771930" cy="5600404"/>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942974" y="382386"/>
            <a:ext cx="5809517" cy="5600404"/>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E76BAAF1-B5AF-46A8-91BE-822DA35CA062}" type="datetimeFigureOut">
              <a:rPr lang="en-HK" smtClean="0"/>
              <a:t>23/3/2020</a:t>
            </a:fld>
            <a:endParaRPr lang="en-HK"/>
          </a:p>
        </p:txBody>
      </p:sp>
      <p:sp>
        <p:nvSpPr>
          <p:cNvPr id="5" name="Footer Placeholder 4"/>
          <p:cNvSpPr>
            <a:spLocks noGrp="1"/>
          </p:cNvSpPr>
          <p:nvPr>
            <p:ph type="ftr" sz="quarter" idx="11"/>
          </p:nvPr>
        </p:nvSpPr>
        <p:spPr/>
        <p:txBody>
          <a:bodyPr/>
          <a:lstStyle/>
          <a:p>
            <a:endParaRPr lang="en-HK"/>
          </a:p>
        </p:txBody>
      </p:sp>
      <p:sp>
        <p:nvSpPr>
          <p:cNvPr id="6" name="Slide Number Placeholder 5"/>
          <p:cNvSpPr>
            <a:spLocks noGrp="1"/>
          </p:cNvSpPr>
          <p:nvPr>
            <p:ph type="sldNum" sz="quarter" idx="12"/>
          </p:nvPr>
        </p:nvSpPr>
        <p:spPr/>
        <p:txBody>
          <a:bodyPr/>
          <a:lstStyle/>
          <a:p>
            <a:fld id="{729DDF2B-3B63-49F8-857B-E1F940512080}" type="slidenum">
              <a:rPr lang="en-HK" smtClean="0"/>
              <a:t>‹#›</a:t>
            </a:fld>
            <a:endParaRPr lang="en-HK"/>
          </a:p>
        </p:txBody>
      </p:sp>
    </p:spTree>
    <p:extLst>
      <p:ext uri="{BB962C8B-B14F-4D97-AF65-F5344CB8AC3E}">
        <p14:creationId xmlns:p14="http://schemas.microsoft.com/office/powerpoint/2010/main" val="1226273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E76BAAF1-B5AF-46A8-91BE-822DA35CA062}" type="datetimeFigureOut">
              <a:rPr lang="en-HK" smtClean="0"/>
              <a:t>23/3/2020</a:t>
            </a:fld>
            <a:endParaRPr lang="en-HK"/>
          </a:p>
        </p:txBody>
      </p:sp>
      <p:sp>
        <p:nvSpPr>
          <p:cNvPr id="5" name="Footer Placeholder 4"/>
          <p:cNvSpPr>
            <a:spLocks noGrp="1"/>
          </p:cNvSpPr>
          <p:nvPr>
            <p:ph type="ftr" sz="quarter" idx="11"/>
          </p:nvPr>
        </p:nvSpPr>
        <p:spPr/>
        <p:txBody>
          <a:bodyPr/>
          <a:lstStyle/>
          <a:p>
            <a:endParaRPr lang="en-HK"/>
          </a:p>
        </p:txBody>
      </p:sp>
      <p:sp>
        <p:nvSpPr>
          <p:cNvPr id="6" name="Slide Number Placeholder 5"/>
          <p:cNvSpPr>
            <a:spLocks noGrp="1"/>
          </p:cNvSpPr>
          <p:nvPr>
            <p:ph type="sldNum" sz="quarter" idx="12"/>
          </p:nvPr>
        </p:nvSpPr>
        <p:spPr/>
        <p:txBody>
          <a:bodyPr/>
          <a:lstStyle/>
          <a:p>
            <a:fld id="{729DDF2B-3B63-49F8-857B-E1F940512080}" type="slidenum">
              <a:rPr lang="en-HK" smtClean="0"/>
              <a:t>‹#›</a:t>
            </a:fld>
            <a:endParaRPr lang="en-HK"/>
          </a:p>
        </p:txBody>
      </p:sp>
    </p:spTree>
    <p:extLst>
      <p:ext uri="{BB962C8B-B14F-4D97-AF65-F5344CB8AC3E}">
        <p14:creationId xmlns:p14="http://schemas.microsoft.com/office/powerpoint/2010/main" val="2801963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Ref idx="1001">
        <a:schemeClr val="bg2"/>
      </p:bgRef>
    </p:bg>
    <p:spTree>
      <p:nvGrpSpPr>
        <p:cNvPr id="1" name=""/>
        <p:cNvGrpSpPr/>
        <p:nvPr/>
      </p:nvGrpSpPr>
      <p:grpSpPr>
        <a:xfrm>
          <a:off x="0" y="0"/>
          <a:ext cx="0" cy="0"/>
          <a:chOff x="0" y="0"/>
          <a:chExt cx="0" cy="0"/>
        </a:xfrm>
      </p:grpSpPr>
      <p:sp>
        <p:nvSpPr>
          <p:cNvPr id="11" name="Freeform 6"/>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bg2"/>
          </a:solidFill>
          <a:ln w="0">
            <a:noFill/>
            <a:prstDash val="solid"/>
            <a:round/>
            <a:headEnd/>
            <a:tailEnd/>
          </a:ln>
        </p:spPr>
      </p:sp>
      <p:sp>
        <p:nvSpPr>
          <p:cNvPr id="2" name="Title 1"/>
          <p:cNvSpPr>
            <a:spLocks noGrp="1"/>
          </p:cNvSpPr>
          <p:nvPr>
            <p:ph type="title"/>
          </p:nvPr>
        </p:nvSpPr>
        <p:spPr>
          <a:xfrm>
            <a:off x="2432197" y="1073889"/>
            <a:ext cx="6140303" cy="4064627"/>
          </a:xfrm>
        </p:spPr>
        <p:txBody>
          <a:bodyPr anchor="b">
            <a:normAutofit/>
          </a:bodyPr>
          <a:lstStyle>
            <a:lvl1pPr>
              <a:defRPr sz="6300" spc="600" baseline="0">
                <a:solidFill>
                  <a:schemeClr val="tx2"/>
                </a:solidFill>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2432198" y="5159782"/>
            <a:ext cx="5263116" cy="951135"/>
          </a:xfrm>
        </p:spPr>
        <p:txBody>
          <a:bodyPr>
            <a:normAutofit/>
          </a:bodyPr>
          <a:lstStyle>
            <a:lvl1pPr marL="0" indent="0">
              <a:lnSpc>
                <a:spcPct val="100000"/>
              </a:lnSpc>
              <a:buNone/>
              <a:defRPr sz="1500" b="1" i="0" cap="all" spc="300" baseline="0">
                <a:solidFill>
                  <a:schemeClr val="accent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a:xfrm>
            <a:off x="2427410" y="6375679"/>
            <a:ext cx="1120460" cy="348462"/>
          </a:xfrm>
        </p:spPr>
        <p:txBody>
          <a:bodyPr/>
          <a:lstStyle>
            <a:lvl1pPr>
              <a:defRPr baseline="0">
                <a:solidFill>
                  <a:schemeClr val="tx2"/>
                </a:solidFill>
              </a:defRPr>
            </a:lvl1pPr>
          </a:lstStyle>
          <a:p>
            <a:fld id="{E76BAAF1-B5AF-46A8-91BE-822DA35CA062}" type="datetimeFigureOut">
              <a:rPr lang="en-HK" smtClean="0"/>
              <a:t>23/3/2020</a:t>
            </a:fld>
            <a:endParaRPr lang="en-HK"/>
          </a:p>
        </p:txBody>
      </p:sp>
      <p:sp>
        <p:nvSpPr>
          <p:cNvPr id="5" name="Footer Placeholder 4"/>
          <p:cNvSpPr>
            <a:spLocks noGrp="1"/>
          </p:cNvSpPr>
          <p:nvPr>
            <p:ph type="ftr" sz="quarter" idx="11"/>
          </p:nvPr>
        </p:nvSpPr>
        <p:spPr>
          <a:xfrm>
            <a:off x="3959298" y="6375679"/>
            <a:ext cx="3086100" cy="345796"/>
          </a:xfrm>
        </p:spPr>
        <p:txBody>
          <a:bodyPr/>
          <a:lstStyle>
            <a:lvl1pPr>
              <a:defRPr baseline="0">
                <a:solidFill>
                  <a:schemeClr val="tx2"/>
                </a:solidFill>
              </a:defRPr>
            </a:lvl1pPr>
          </a:lstStyle>
          <a:p>
            <a:endParaRPr lang="en-HK"/>
          </a:p>
        </p:txBody>
      </p:sp>
      <p:sp>
        <p:nvSpPr>
          <p:cNvPr id="6" name="Slide Number Placeholder 5"/>
          <p:cNvSpPr>
            <a:spLocks noGrp="1"/>
          </p:cNvSpPr>
          <p:nvPr>
            <p:ph type="sldNum" sz="quarter" idx="12"/>
          </p:nvPr>
        </p:nvSpPr>
        <p:spPr>
          <a:xfrm>
            <a:off x="7456825" y="6375679"/>
            <a:ext cx="1115675" cy="345796"/>
          </a:xfrm>
        </p:spPr>
        <p:txBody>
          <a:bodyPr/>
          <a:lstStyle>
            <a:lvl1pPr>
              <a:defRPr baseline="0">
                <a:solidFill>
                  <a:schemeClr val="tx2"/>
                </a:solidFill>
              </a:defRPr>
            </a:lvl1pPr>
          </a:lstStyle>
          <a:p>
            <a:fld id="{729DDF2B-3B63-49F8-857B-E1F940512080}" type="slidenum">
              <a:rPr lang="en-HK" smtClean="0"/>
              <a:t>‹#›</a:t>
            </a:fld>
            <a:endParaRPr lang="en-HK"/>
          </a:p>
        </p:txBody>
      </p:sp>
      <p:sp>
        <p:nvSpPr>
          <p:cNvPr id="16" name="Freeform 11"/>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nvGrpSpPr>
          <p:cNvPr id="7" name="Group 6" title="left scallop shape"/>
          <p:cNvGrpSpPr/>
          <p:nvPr/>
        </p:nvGrpSpPr>
        <p:grpSpPr>
          <a:xfrm>
            <a:off x="0" y="0"/>
            <a:ext cx="2110979" cy="6858000"/>
            <a:chOff x="0" y="0"/>
            <a:chExt cx="2110979" cy="6858000"/>
          </a:xfrm>
        </p:grpSpPr>
        <p:sp>
          <p:nvSpPr>
            <p:cNvPr id="9" name="Freeform 8" title="left scallop shape"/>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0" name="Freeform 11" title="left scallop inline"/>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47713707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942975" y="2286000"/>
            <a:ext cx="3593592" cy="36195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4985846" y="2286000"/>
            <a:ext cx="3593592" cy="36195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E76BAAF1-B5AF-46A8-91BE-822DA35CA062}" type="datetimeFigureOut">
              <a:rPr lang="en-HK" smtClean="0"/>
              <a:t>23/3/2020</a:t>
            </a:fld>
            <a:endParaRPr lang="en-HK"/>
          </a:p>
        </p:txBody>
      </p:sp>
      <p:sp>
        <p:nvSpPr>
          <p:cNvPr id="6" name="Footer Placeholder 5"/>
          <p:cNvSpPr>
            <a:spLocks noGrp="1"/>
          </p:cNvSpPr>
          <p:nvPr>
            <p:ph type="ftr" sz="quarter" idx="11"/>
          </p:nvPr>
        </p:nvSpPr>
        <p:spPr/>
        <p:txBody>
          <a:bodyPr/>
          <a:lstStyle/>
          <a:p>
            <a:endParaRPr lang="en-HK"/>
          </a:p>
        </p:txBody>
      </p:sp>
      <p:sp>
        <p:nvSpPr>
          <p:cNvPr id="7" name="Slide Number Placeholder 6"/>
          <p:cNvSpPr>
            <a:spLocks noGrp="1"/>
          </p:cNvSpPr>
          <p:nvPr>
            <p:ph type="sldNum" sz="quarter" idx="12"/>
          </p:nvPr>
        </p:nvSpPr>
        <p:spPr/>
        <p:txBody>
          <a:bodyPr/>
          <a:lstStyle/>
          <a:p>
            <a:fld id="{729DDF2B-3B63-49F8-857B-E1F940512080}" type="slidenum">
              <a:rPr lang="en-HK" smtClean="0"/>
              <a:t>‹#›</a:t>
            </a:fld>
            <a:endParaRPr lang="en-HK"/>
          </a:p>
        </p:txBody>
      </p:sp>
    </p:spTree>
    <p:extLst>
      <p:ext uri="{BB962C8B-B14F-4D97-AF65-F5344CB8AC3E}">
        <p14:creationId xmlns:p14="http://schemas.microsoft.com/office/powerpoint/2010/main" val="1892074470"/>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942975" y="381001"/>
            <a:ext cx="7629525" cy="1493517"/>
          </a:xfrm>
        </p:spPr>
        <p:txBody>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941832"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smtClean="0"/>
              <a:t>按一下以編輯母片文字樣式</a:t>
            </a:r>
          </a:p>
        </p:txBody>
      </p:sp>
      <p:sp>
        <p:nvSpPr>
          <p:cNvPr id="4" name="Content Placeholder 3"/>
          <p:cNvSpPr>
            <a:spLocks noGrp="1"/>
          </p:cNvSpPr>
          <p:nvPr>
            <p:ph sz="half" idx="2"/>
          </p:nvPr>
        </p:nvSpPr>
        <p:spPr>
          <a:xfrm>
            <a:off x="941832" y="2909102"/>
            <a:ext cx="3611880" cy="299639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4975398"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smtClean="0"/>
              <a:t>按一下以編輯母片文字樣式</a:t>
            </a:r>
          </a:p>
        </p:txBody>
      </p:sp>
      <p:sp>
        <p:nvSpPr>
          <p:cNvPr id="6" name="Content Placeholder 5"/>
          <p:cNvSpPr>
            <a:spLocks noGrp="1"/>
          </p:cNvSpPr>
          <p:nvPr>
            <p:ph sz="quarter" idx="4"/>
          </p:nvPr>
        </p:nvSpPr>
        <p:spPr>
          <a:xfrm>
            <a:off x="4975398" y="2909102"/>
            <a:ext cx="3611880" cy="299639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E76BAAF1-B5AF-46A8-91BE-822DA35CA062}" type="datetimeFigureOut">
              <a:rPr lang="en-HK" smtClean="0"/>
              <a:t>23/3/2020</a:t>
            </a:fld>
            <a:endParaRPr lang="en-HK"/>
          </a:p>
        </p:txBody>
      </p:sp>
      <p:sp>
        <p:nvSpPr>
          <p:cNvPr id="8" name="Footer Placeholder 7"/>
          <p:cNvSpPr>
            <a:spLocks noGrp="1"/>
          </p:cNvSpPr>
          <p:nvPr>
            <p:ph type="ftr" sz="quarter" idx="11"/>
          </p:nvPr>
        </p:nvSpPr>
        <p:spPr/>
        <p:txBody>
          <a:bodyPr/>
          <a:lstStyle/>
          <a:p>
            <a:endParaRPr lang="en-HK"/>
          </a:p>
        </p:txBody>
      </p:sp>
      <p:sp>
        <p:nvSpPr>
          <p:cNvPr id="9" name="Slide Number Placeholder 8"/>
          <p:cNvSpPr>
            <a:spLocks noGrp="1"/>
          </p:cNvSpPr>
          <p:nvPr>
            <p:ph type="sldNum" sz="quarter" idx="12"/>
          </p:nvPr>
        </p:nvSpPr>
        <p:spPr/>
        <p:txBody>
          <a:bodyPr/>
          <a:lstStyle/>
          <a:p>
            <a:fld id="{729DDF2B-3B63-49F8-857B-E1F940512080}" type="slidenum">
              <a:rPr lang="en-HK" smtClean="0"/>
              <a:t>‹#›</a:t>
            </a:fld>
            <a:endParaRPr lang="en-HK"/>
          </a:p>
        </p:txBody>
      </p:sp>
    </p:spTree>
    <p:extLst>
      <p:ext uri="{BB962C8B-B14F-4D97-AF65-F5344CB8AC3E}">
        <p14:creationId xmlns:p14="http://schemas.microsoft.com/office/powerpoint/2010/main" val="233010074"/>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E76BAAF1-B5AF-46A8-91BE-822DA35CA062}" type="datetimeFigureOut">
              <a:rPr lang="en-HK" smtClean="0"/>
              <a:t>23/3/2020</a:t>
            </a:fld>
            <a:endParaRPr lang="en-HK"/>
          </a:p>
        </p:txBody>
      </p:sp>
      <p:sp>
        <p:nvSpPr>
          <p:cNvPr id="4" name="Footer Placeholder 3"/>
          <p:cNvSpPr>
            <a:spLocks noGrp="1"/>
          </p:cNvSpPr>
          <p:nvPr>
            <p:ph type="ftr" sz="quarter" idx="11"/>
          </p:nvPr>
        </p:nvSpPr>
        <p:spPr/>
        <p:txBody>
          <a:bodyPr/>
          <a:lstStyle/>
          <a:p>
            <a:endParaRPr lang="en-HK"/>
          </a:p>
        </p:txBody>
      </p:sp>
      <p:sp>
        <p:nvSpPr>
          <p:cNvPr id="5" name="Slide Number Placeholder 4"/>
          <p:cNvSpPr>
            <a:spLocks noGrp="1"/>
          </p:cNvSpPr>
          <p:nvPr>
            <p:ph type="sldNum" sz="quarter" idx="12"/>
          </p:nvPr>
        </p:nvSpPr>
        <p:spPr/>
        <p:txBody>
          <a:bodyPr/>
          <a:lstStyle/>
          <a:p>
            <a:fld id="{729DDF2B-3B63-49F8-857B-E1F940512080}" type="slidenum">
              <a:rPr lang="en-HK" smtClean="0"/>
              <a:t>‹#›</a:t>
            </a:fld>
            <a:endParaRPr lang="en-HK"/>
          </a:p>
        </p:txBody>
      </p:sp>
    </p:spTree>
    <p:extLst>
      <p:ext uri="{BB962C8B-B14F-4D97-AF65-F5344CB8AC3E}">
        <p14:creationId xmlns:p14="http://schemas.microsoft.com/office/powerpoint/2010/main" val="3292306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6BAAF1-B5AF-46A8-91BE-822DA35CA062}" type="datetimeFigureOut">
              <a:rPr lang="en-HK" smtClean="0"/>
              <a:t>23/3/2020</a:t>
            </a:fld>
            <a:endParaRPr lang="en-HK"/>
          </a:p>
        </p:txBody>
      </p:sp>
      <p:sp>
        <p:nvSpPr>
          <p:cNvPr id="3" name="Footer Placeholder 2"/>
          <p:cNvSpPr>
            <a:spLocks noGrp="1"/>
          </p:cNvSpPr>
          <p:nvPr>
            <p:ph type="ftr" sz="quarter" idx="11"/>
          </p:nvPr>
        </p:nvSpPr>
        <p:spPr/>
        <p:txBody>
          <a:bodyPr/>
          <a:lstStyle/>
          <a:p>
            <a:endParaRPr lang="en-HK"/>
          </a:p>
        </p:txBody>
      </p:sp>
      <p:sp>
        <p:nvSpPr>
          <p:cNvPr id="4" name="Slide Number Placeholder 3"/>
          <p:cNvSpPr>
            <a:spLocks noGrp="1"/>
          </p:cNvSpPr>
          <p:nvPr>
            <p:ph type="sldNum" sz="quarter" idx="12"/>
          </p:nvPr>
        </p:nvSpPr>
        <p:spPr/>
        <p:txBody>
          <a:bodyPr/>
          <a:lstStyle/>
          <a:p>
            <a:fld id="{729DDF2B-3B63-49F8-857B-E1F940512080}" type="slidenum">
              <a:rPr lang="en-HK" smtClean="0"/>
              <a:t>‹#›</a:t>
            </a:fld>
            <a:endParaRPr lang="en-HK"/>
          </a:p>
        </p:txBody>
      </p:sp>
    </p:spTree>
    <p:extLst>
      <p:ext uri="{BB962C8B-B14F-4D97-AF65-F5344CB8AC3E}">
        <p14:creationId xmlns:p14="http://schemas.microsoft.com/office/powerpoint/2010/main" val="2950265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17"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6253414" y="457200"/>
            <a:ext cx="2319086" cy="1196671"/>
          </a:xfrm>
        </p:spPr>
        <p:txBody>
          <a:bodyPr anchor="b">
            <a:normAutofit/>
          </a:bodyPr>
          <a:lstStyle>
            <a:lvl1pPr>
              <a:lnSpc>
                <a:spcPct val="100000"/>
              </a:lnSpc>
              <a:defRPr sz="1800" b="1" i="0" cap="all" spc="225" baseline="0">
                <a:solidFill>
                  <a:schemeClr val="accent1"/>
                </a:solidFill>
                <a:latin typeface="+mn-lt"/>
              </a:defRPr>
            </a:lvl1pPr>
          </a:lstStyle>
          <a:p>
            <a:r>
              <a:rPr lang="zh-TW" altLang="en-US" smtClean="0"/>
              <a:t>按一下以編輯母片標題樣式</a:t>
            </a:r>
            <a:endParaRPr lang="en-US" dirty="0"/>
          </a:p>
        </p:txBody>
      </p:sp>
      <p:sp>
        <p:nvSpPr>
          <p:cNvPr id="3" name="Content Placeholder 2"/>
          <p:cNvSpPr>
            <a:spLocks noGrp="1"/>
          </p:cNvSpPr>
          <p:nvPr>
            <p:ph idx="1"/>
          </p:nvPr>
        </p:nvSpPr>
        <p:spPr>
          <a:xfrm>
            <a:off x="573788" y="920377"/>
            <a:ext cx="4618814" cy="498512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6253414" y="1741336"/>
            <a:ext cx="2319086"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TW" altLang="en-US" smtClean="0"/>
              <a:t>按一下以編輯母片文字樣式</a:t>
            </a:r>
          </a:p>
        </p:txBody>
      </p:sp>
      <p:sp>
        <p:nvSpPr>
          <p:cNvPr id="5" name="Date Placeholder 4"/>
          <p:cNvSpPr>
            <a:spLocks noGrp="1"/>
          </p:cNvSpPr>
          <p:nvPr>
            <p:ph type="dt" sz="half" idx="10"/>
          </p:nvPr>
        </p:nvSpPr>
        <p:spPr>
          <a:xfrm>
            <a:off x="573789" y="6375679"/>
            <a:ext cx="925016" cy="348462"/>
          </a:xfrm>
        </p:spPr>
        <p:txBody>
          <a:bodyPr/>
          <a:lstStyle/>
          <a:p>
            <a:fld id="{E76BAAF1-B5AF-46A8-91BE-822DA35CA062}" type="datetimeFigureOut">
              <a:rPr lang="en-HK" smtClean="0"/>
              <a:t>23/3/2020</a:t>
            </a:fld>
            <a:endParaRPr lang="en-HK"/>
          </a:p>
        </p:txBody>
      </p:sp>
      <p:sp>
        <p:nvSpPr>
          <p:cNvPr id="6" name="Footer Placeholder 5"/>
          <p:cNvSpPr>
            <a:spLocks noGrp="1"/>
          </p:cNvSpPr>
          <p:nvPr>
            <p:ph type="ftr" sz="quarter" idx="11"/>
          </p:nvPr>
        </p:nvSpPr>
        <p:spPr>
          <a:xfrm>
            <a:off x="1577716" y="6375679"/>
            <a:ext cx="2611634" cy="345796"/>
          </a:xfrm>
        </p:spPr>
        <p:txBody>
          <a:bodyPr/>
          <a:lstStyle/>
          <a:p>
            <a:endParaRPr lang="en-HK"/>
          </a:p>
        </p:txBody>
      </p:sp>
      <p:sp>
        <p:nvSpPr>
          <p:cNvPr id="7" name="Slide Number Placeholder 6"/>
          <p:cNvSpPr>
            <a:spLocks noGrp="1"/>
          </p:cNvSpPr>
          <p:nvPr>
            <p:ph type="sldNum" sz="quarter" idx="12"/>
          </p:nvPr>
        </p:nvSpPr>
        <p:spPr>
          <a:xfrm>
            <a:off x="4268261" y="6375679"/>
            <a:ext cx="924342" cy="345796"/>
          </a:xfrm>
        </p:spPr>
        <p:txBody>
          <a:bodyPr/>
          <a:lstStyle/>
          <a:p>
            <a:fld id="{729DDF2B-3B63-49F8-857B-E1F940512080}" type="slidenum">
              <a:rPr lang="en-HK" smtClean="0"/>
              <a:t>‹#›</a:t>
            </a:fld>
            <a:endParaRPr lang="en-HK"/>
          </a:p>
        </p:txBody>
      </p:sp>
      <p:sp>
        <p:nvSpPr>
          <p:cNvPr id="8" name="Rectangle 7"/>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7833173"/>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12598" y="1"/>
            <a:ext cx="5516689" cy="685799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TW" altLang="en-US" smtClean="0"/>
              <a:t>按一下圖示以新增圖片</a:t>
            </a:r>
            <a:endParaRPr lang="en-US" dirty="0"/>
          </a:p>
        </p:txBody>
      </p:sp>
      <p:sp>
        <p:nvSpPr>
          <p:cNvPr id="11"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53413" y="457200"/>
            <a:ext cx="2319088" cy="1196670"/>
          </a:xfrm>
        </p:spPr>
        <p:txBody>
          <a:bodyPr anchor="b">
            <a:normAutofit/>
          </a:bodyPr>
          <a:lstStyle>
            <a:lvl1pPr>
              <a:lnSpc>
                <a:spcPct val="100000"/>
              </a:lnSpc>
              <a:defRPr sz="1800" b="1" i="0" spc="225" baseline="0">
                <a:solidFill>
                  <a:schemeClr val="accent1"/>
                </a:solidFill>
                <a:latin typeface="+mn-lt"/>
              </a:defRPr>
            </a:lvl1pPr>
          </a:lstStyle>
          <a:p>
            <a:r>
              <a:rPr lang="zh-TW" altLang="en-US" smtClean="0"/>
              <a:t>按一下以編輯母片標題樣式</a:t>
            </a:r>
            <a:endParaRPr lang="en-US" dirty="0"/>
          </a:p>
        </p:txBody>
      </p:sp>
      <p:sp>
        <p:nvSpPr>
          <p:cNvPr id="4" name="Text Placeholder 3"/>
          <p:cNvSpPr>
            <a:spLocks noGrp="1"/>
          </p:cNvSpPr>
          <p:nvPr>
            <p:ph type="body" sz="half" idx="2"/>
          </p:nvPr>
        </p:nvSpPr>
        <p:spPr>
          <a:xfrm>
            <a:off x="6253413" y="1741336"/>
            <a:ext cx="2319088"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TW" altLang="en-US" smtClean="0"/>
              <a:t>按一下以編輯母片文字樣式</a:t>
            </a:r>
          </a:p>
        </p:txBody>
      </p:sp>
      <p:sp>
        <p:nvSpPr>
          <p:cNvPr id="5" name="Date Placeholder 4"/>
          <p:cNvSpPr>
            <a:spLocks noGrp="1"/>
          </p:cNvSpPr>
          <p:nvPr>
            <p:ph type="dt" sz="half" idx="10"/>
          </p:nvPr>
        </p:nvSpPr>
        <p:spPr>
          <a:xfrm>
            <a:off x="574463" y="6375679"/>
            <a:ext cx="924342" cy="348462"/>
          </a:xfrm>
        </p:spPr>
        <p:txBody>
          <a:bodyPr/>
          <a:lstStyle/>
          <a:p>
            <a:fld id="{E76BAAF1-B5AF-46A8-91BE-822DA35CA062}" type="datetimeFigureOut">
              <a:rPr lang="en-HK" smtClean="0"/>
              <a:t>23/3/2020</a:t>
            </a:fld>
            <a:endParaRPr lang="en-HK"/>
          </a:p>
        </p:txBody>
      </p:sp>
      <p:sp>
        <p:nvSpPr>
          <p:cNvPr id="6" name="Footer Placeholder 5"/>
          <p:cNvSpPr>
            <a:spLocks noGrp="1"/>
          </p:cNvSpPr>
          <p:nvPr>
            <p:ph type="ftr" sz="quarter" idx="11"/>
          </p:nvPr>
        </p:nvSpPr>
        <p:spPr>
          <a:xfrm>
            <a:off x="1577716" y="6375679"/>
            <a:ext cx="2611634" cy="345796"/>
          </a:xfrm>
        </p:spPr>
        <p:txBody>
          <a:bodyPr/>
          <a:lstStyle/>
          <a:p>
            <a:endParaRPr lang="en-HK"/>
          </a:p>
        </p:txBody>
      </p:sp>
      <p:sp>
        <p:nvSpPr>
          <p:cNvPr id="7" name="Slide Number Placeholder 6"/>
          <p:cNvSpPr>
            <a:spLocks noGrp="1"/>
          </p:cNvSpPr>
          <p:nvPr>
            <p:ph type="sldNum" sz="quarter" idx="12"/>
          </p:nvPr>
        </p:nvSpPr>
        <p:spPr>
          <a:xfrm>
            <a:off x="4256153" y="6375679"/>
            <a:ext cx="947460" cy="345796"/>
          </a:xfrm>
        </p:spPr>
        <p:txBody>
          <a:bodyPr/>
          <a:lstStyle/>
          <a:p>
            <a:fld id="{729DDF2B-3B63-49F8-857B-E1F940512080}" type="slidenum">
              <a:rPr lang="en-HK" smtClean="0"/>
              <a:t>‹#›</a:t>
            </a:fld>
            <a:endParaRPr lang="en-HK"/>
          </a:p>
        </p:txBody>
      </p:sp>
      <p:sp>
        <p:nvSpPr>
          <p:cNvPr id="13" name="Rectangle 12"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90887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38758" y="382385"/>
            <a:ext cx="7633742" cy="1492132"/>
          </a:xfrm>
          <a:prstGeom prst="rect">
            <a:avLst/>
          </a:prstGeom>
        </p:spPr>
        <p:txBody>
          <a:bodyPr vert="horz" lIns="91440" tIns="45720" rIns="91440" bIns="45720" rtlCol="0" anchor="t">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938758" y="2286002"/>
            <a:ext cx="7633742" cy="3593591"/>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938758" y="6375679"/>
            <a:ext cx="1747292" cy="348462"/>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fld id="{E76BAAF1-B5AF-46A8-91BE-822DA35CA062}" type="datetimeFigureOut">
              <a:rPr lang="en-HK" smtClean="0"/>
              <a:t>23/3/2020</a:t>
            </a:fld>
            <a:endParaRPr lang="en-HK"/>
          </a:p>
        </p:txBody>
      </p:sp>
      <p:sp>
        <p:nvSpPr>
          <p:cNvPr id="5" name="Footer Placeholder 4"/>
          <p:cNvSpPr>
            <a:spLocks noGrp="1"/>
          </p:cNvSpPr>
          <p:nvPr>
            <p:ph type="ftr" sz="quarter" idx="3"/>
          </p:nvPr>
        </p:nvSpPr>
        <p:spPr>
          <a:xfrm>
            <a:off x="3028950" y="6375679"/>
            <a:ext cx="3086100" cy="345796"/>
          </a:xfrm>
          <a:prstGeom prst="rect">
            <a:avLst/>
          </a:prstGeom>
        </p:spPr>
        <p:txBody>
          <a:bodyPr vert="horz" lIns="91440" tIns="45720" rIns="91440" bIns="45720" rtlCol="0" anchor="ctr"/>
          <a:lstStyle>
            <a:lvl1pPr algn="ctr">
              <a:defRPr sz="1000">
                <a:solidFill>
                  <a:schemeClr val="tx1">
                    <a:lumMod val="65000"/>
                    <a:lumOff val="35000"/>
                  </a:schemeClr>
                </a:solidFill>
              </a:defRPr>
            </a:lvl1pPr>
          </a:lstStyle>
          <a:p>
            <a:endParaRPr lang="en-HK"/>
          </a:p>
        </p:txBody>
      </p:sp>
      <p:sp>
        <p:nvSpPr>
          <p:cNvPr id="6" name="Slide Number Placeholder 5"/>
          <p:cNvSpPr>
            <a:spLocks noGrp="1"/>
          </p:cNvSpPr>
          <p:nvPr>
            <p:ph type="sldNum" sz="quarter" idx="4"/>
          </p:nvPr>
        </p:nvSpPr>
        <p:spPr>
          <a:xfrm>
            <a:off x="6457951" y="6375679"/>
            <a:ext cx="2114549" cy="345796"/>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729DDF2B-3B63-49F8-857B-E1F940512080}" type="slidenum">
              <a:rPr lang="en-HK" smtClean="0"/>
              <a:t>‹#›</a:t>
            </a:fld>
            <a:endParaRPr lang="en-HK"/>
          </a:p>
        </p:txBody>
      </p:sp>
      <p:sp>
        <p:nvSpPr>
          <p:cNvPr id="12" name="Rectangle 11"/>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right edge border"/>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p:cNvSpPr/>
          <p:nvPr/>
        </p:nvSpPr>
        <p:spPr bwMode="auto">
          <a:xfrm>
            <a:off x="1" y="0"/>
            <a:ext cx="679090" cy="6858000"/>
          </a:xfrm>
          <a:custGeom>
            <a:avLst/>
            <a:gdLst/>
            <a:ahLst/>
            <a:cxnLst/>
            <a:rect l="0" t="0" r="r" b="b"/>
            <a:pathLst>
              <a:path w="211" h="2160">
                <a:moveTo>
                  <a:pt x="155" y="1728"/>
                </a:moveTo>
                <a:cubicBezTo>
                  <a:pt x="155" y="1620"/>
                  <a:pt x="211" y="1620"/>
                  <a:pt x="211" y="1512"/>
                </a:cubicBezTo>
                <a:cubicBezTo>
                  <a:pt x="211" y="1404"/>
                  <a:pt x="155" y="1404"/>
                  <a:pt x="155" y="1296"/>
                </a:cubicBezTo>
                <a:cubicBezTo>
                  <a:pt x="155" y="1188"/>
                  <a:pt x="211" y="1188"/>
                  <a:pt x="211" y="1080"/>
                </a:cubicBezTo>
                <a:cubicBezTo>
                  <a:pt x="211" y="972"/>
                  <a:pt x="155" y="972"/>
                  <a:pt x="155" y="864"/>
                </a:cubicBezTo>
                <a:cubicBezTo>
                  <a:pt x="155" y="756"/>
                  <a:pt x="211" y="756"/>
                  <a:pt x="211" y="648"/>
                </a:cubicBezTo>
                <a:cubicBezTo>
                  <a:pt x="211" y="540"/>
                  <a:pt x="155" y="540"/>
                  <a:pt x="155" y="432"/>
                </a:cubicBezTo>
                <a:cubicBezTo>
                  <a:pt x="155" y="324"/>
                  <a:pt x="211" y="324"/>
                  <a:pt x="211" y="216"/>
                </a:cubicBezTo>
                <a:cubicBezTo>
                  <a:pt x="211" y="108"/>
                  <a:pt x="155" y="108"/>
                  <a:pt x="155" y="0"/>
                </a:cubicBezTo>
                <a:cubicBezTo>
                  <a:pt x="0" y="0"/>
                  <a:pt x="0" y="0"/>
                  <a:pt x="0" y="0"/>
                </a:cubicBezTo>
                <a:cubicBezTo>
                  <a:pt x="0" y="2160"/>
                  <a:pt x="0" y="2160"/>
                  <a:pt x="0" y="2160"/>
                </a:cubicBezTo>
                <a:cubicBezTo>
                  <a:pt x="155" y="2160"/>
                  <a:pt x="155" y="2160"/>
                  <a:pt x="155" y="2160"/>
                </a:cubicBezTo>
                <a:cubicBezTo>
                  <a:pt x="155" y="2052"/>
                  <a:pt x="211" y="2052"/>
                  <a:pt x="211" y="1944"/>
                </a:cubicBezTo>
                <a:cubicBezTo>
                  <a:pt x="211" y="1836"/>
                  <a:pt x="155" y="1836"/>
                  <a:pt x="155" y="1728"/>
                </a:cubicBezTo>
                <a:close/>
              </a:path>
            </a:pathLst>
          </a:custGeom>
          <a:solidFill>
            <a:schemeClr val="tx2"/>
          </a:solidFill>
          <a:ln>
            <a:noFill/>
          </a:ln>
        </p:spPr>
      </p:sp>
    </p:spTree>
    <p:extLst>
      <p:ext uri="{BB962C8B-B14F-4D97-AF65-F5344CB8AC3E}">
        <p14:creationId xmlns:p14="http://schemas.microsoft.com/office/powerpoint/2010/main" val="35623081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5100" kern="1200" cap="all" spc="150" baseline="0">
          <a:solidFill>
            <a:schemeClr val="tx2"/>
          </a:solidFill>
          <a:latin typeface="+mj-lt"/>
          <a:ea typeface="+mj-ea"/>
          <a:cs typeface="+mj-cs"/>
        </a:defRPr>
      </a:lvl1pPr>
    </p:titleStyle>
    <p:bodyStyle>
      <a:lvl1pPr marL="228600" indent="-228600" algn="l" defTabSz="6858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6858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6858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pos="594">
          <p15:clr>
            <a:srgbClr val="F26B43"/>
          </p15:clr>
        </p15:guide>
        <p15:guide id="4" pos="5400">
          <p15:clr>
            <a:srgbClr val="F26B43"/>
          </p15:clr>
        </p15:guide>
        <p15:guide id="5" orient="horz" pos="4008">
          <p15:clr>
            <a:srgbClr val="F26B43"/>
          </p15:clr>
        </p15:guide>
        <p15:guide id="6" orient="horz" pos="1440">
          <p15:clr>
            <a:srgbClr val="F26B43"/>
          </p15:clr>
        </p15:guide>
        <p15:guide id="7" orient="horz" pos="3720">
          <p15:clr>
            <a:srgbClr val="F26B43"/>
          </p15:clr>
        </p15:guide>
        <p15:guide id="8"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consumer.org.hk/ws_en/news/press/20090715-5.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chp.gov.hk/files/pdf/the_use_of_bleach.pdf" TargetMode="External"/><Relationship Id="rId2" Type="http://schemas.openxmlformats.org/officeDocument/2006/relationships/hyperlink" Target="https://www.consumer.org.hk/ws_chi/news/specials/2020/bleach-usage.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6.xml.rels><?xml version="1.0" encoding="UTF-8" standalone="yes"?>
<Relationships xmlns="http://schemas.openxmlformats.org/package/2006/relationships"><Relationship Id="rId2" Type="http://schemas.openxmlformats.org/officeDocument/2006/relationships/hyperlink" Target="https://docs.google.com/document/d/1g2c0nN-OOcyJCzLW2kBbyPS0MI_zWwNTUCnlagMsgek/edit?usp=sharin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minisite.proj.hkedcity.net/chemtech/eng/volumetric_analysis/index.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consumer.org.hk/ws_en/news/press/20090715-5.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DFD76A-2EE9-4B11-8C91-E5D403C548F6}"/>
              </a:ext>
            </a:extLst>
          </p:cNvPr>
          <p:cNvSpPr>
            <a:spLocks noGrp="1"/>
          </p:cNvSpPr>
          <p:nvPr>
            <p:ph type="ctrTitle"/>
          </p:nvPr>
        </p:nvSpPr>
        <p:spPr>
          <a:xfrm>
            <a:off x="2400765" y="1167320"/>
            <a:ext cx="4555067" cy="4202349"/>
          </a:xfrm>
        </p:spPr>
        <p:txBody>
          <a:bodyPr>
            <a:normAutofit/>
          </a:bodyPr>
          <a:lstStyle/>
          <a:p>
            <a:r>
              <a:rPr lang="en-US" altLang="zh-TW" sz="3600" spc="0" dirty="0" smtClean="0">
                <a:latin typeface="Calibri" panose="020F0502020204030204" pitchFamily="34" charset="0"/>
                <a:cs typeface="Calibri" panose="020F0502020204030204" pitchFamily="34" charset="0"/>
              </a:rPr>
              <a:t>Chemistry learning activity in relation to epidemic prevention</a:t>
            </a:r>
            <a:endParaRPr lang="en-HK" sz="3600" spc="0" dirty="0">
              <a:latin typeface="Calibri" panose="020F0502020204030204" pitchFamily="34" charset="0"/>
              <a:cs typeface="Calibri" panose="020F0502020204030204" pitchFamily="34" charset="0"/>
            </a:endParaRPr>
          </a:p>
        </p:txBody>
      </p:sp>
      <p:sp>
        <p:nvSpPr>
          <p:cNvPr id="3" name="Subtitle 2">
            <a:extLst>
              <a:ext uri="{FF2B5EF4-FFF2-40B4-BE49-F238E27FC236}">
                <a16:creationId xmlns:a16="http://schemas.microsoft.com/office/drawing/2014/main" xmlns="" id="{33424E24-EC3D-45D6-BD11-82477D681F2C}"/>
              </a:ext>
            </a:extLst>
          </p:cNvPr>
          <p:cNvSpPr>
            <a:spLocks noGrp="1"/>
          </p:cNvSpPr>
          <p:nvPr>
            <p:ph type="subTitle" idx="1"/>
          </p:nvPr>
        </p:nvSpPr>
        <p:spPr/>
        <p:txBody>
          <a:bodyPr/>
          <a:lstStyle/>
          <a:p>
            <a:endParaRPr lang="en-HK" dirty="0"/>
          </a:p>
          <a:p>
            <a:endParaRPr lang="en-HK" dirty="0"/>
          </a:p>
        </p:txBody>
      </p:sp>
    </p:spTree>
    <p:extLst>
      <p:ext uri="{BB962C8B-B14F-4D97-AF65-F5344CB8AC3E}">
        <p14:creationId xmlns:p14="http://schemas.microsoft.com/office/powerpoint/2010/main" val="354560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28650" y="290630"/>
            <a:ext cx="8193618" cy="691504"/>
          </a:xfrm>
        </p:spPr>
        <p:txBody>
          <a:bodyPr>
            <a:noAutofit/>
          </a:bodyPr>
          <a:lstStyle/>
          <a:p>
            <a:r>
              <a:rPr lang="en-US" altLang="zh-HK" sz="2000" b="1" dirty="0">
                <a:latin typeface="+mn-lt"/>
                <a:cs typeface="Calibri" panose="020F0502020204030204" pitchFamily="34" charset="0"/>
              </a:rPr>
              <a:t>Investigative </a:t>
            </a:r>
            <a:r>
              <a:rPr lang="en-US" altLang="zh-HK" sz="2000" b="1" dirty="0" smtClean="0">
                <a:latin typeface="+mn-lt"/>
                <a:cs typeface="Calibri" panose="020F0502020204030204" pitchFamily="34" charset="0"/>
              </a:rPr>
              <a:t>activity (B)</a:t>
            </a:r>
            <a:r>
              <a:rPr lang="en-US" altLang="zh-TW" sz="2000" b="1" dirty="0">
                <a:latin typeface="+mn-lt"/>
                <a:cs typeface="Calibri" panose="020F0502020204030204" pitchFamily="34" charset="0"/>
              </a:rPr>
              <a:t/>
            </a:r>
            <a:br>
              <a:rPr lang="en-US" altLang="zh-TW" sz="2000" b="1" dirty="0">
                <a:latin typeface="+mn-lt"/>
                <a:cs typeface="Calibri" panose="020F0502020204030204" pitchFamily="34" charset="0"/>
              </a:rPr>
            </a:br>
            <a:r>
              <a:rPr lang="en-US" altLang="zh-HK" sz="2000" b="1" dirty="0">
                <a:latin typeface="+mn-lt"/>
                <a:cs typeface="Calibri" panose="020F0502020204030204" pitchFamily="34" charset="0"/>
              </a:rPr>
              <a:t>How fast </a:t>
            </a:r>
            <a:r>
              <a:rPr lang="en-US" altLang="zh-HK" sz="2000" b="1" dirty="0" smtClean="0">
                <a:latin typeface="+mn-lt"/>
                <a:cs typeface="Calibri" panose="020F0502020204030204" pitchFamily="34" charset="0"/>
              </a:rPr>
              <a:t>does </a:t>
            </a:r>
            <a:r>
              <a:rPr lang="en-US" altLang="zh-HK" sz="2000" b="1" dirty="0">
                <a:latin typeface="+mn-lt"/>
                <a:cs typeface="Calibri" panose="020F0502020204030204" pitchFamily="34" charset="0"/>
              </a:rPr>
              <a:t>chlorine </a:t>
            </a:r>
            <a:r>
              <a:rPr lang="en-US" altLang="zh-HK" sz="2000" b="1" dirty="0" smtClean="0">
                <a:latin typeface="+mn-lt"/>
                <a:cs typeface="Calibri" panose="020F0502020204030204" pitchFamily="34" charset="0"/>
              </a:rPr>
              <a:t>bleach </a:t>
            </a:r>
            <a:r>
              <a:rPr lang="en-US" altLang="zh-HK" sz="2000" b="1" dirty="0">
                <a:latin typeface="+mn-lt"/>
                <a:cs typeface="Calibri" panose="020F0502020204030204" pitchFamily="34" charset="0"/>
              </a:rPr>
              <a:t>deteriorate?</a:t>
            </a:r>
            <a:endParaRPr lang="en-US" altLang="zh-TW" sz="2000" b="1" dirty="0">
              <a:latin typeface="+mn-lt"/>
              <a:cs typeface="Calibri" panose="020F0502020204030204" pitchFamily="34" charset="0"/>
            </a:endParaRPr>
          </a:p>
        </p:txBody>
      </p:sp>
      <p:sp>
        <p:nvSpPr>
          <p:cNvPr id="3" name="內容版面配置區 2"/>
          <p:cNvSpPr>
            <a:spLocks noGrp="1"/>
          </p:cNvSpPr>
          <p:nvPr>
            <p:ph idx="1"/>
          </p:nvPr>
        </p:nvSpPr>
        <p:spPr>
          <a:xfrm>
            <a:off x="750879" y="982134"/>
            <a:ext cx="7886700" cy="5628551"/>
          </a:xfrm>
        </p:spPr>
        <p:txBody>
          <a:bodyPr>
            <a:normAutofit fontScale="85000" lnSpcReduction="20000"/>
          </a:bodyPr>
          <a:lstStyle/>
          <a:p>
            <a:r>
              <a:rPr lang="en-US" altLang="zh-TW" sz="2100" dirty="0"/>
              <a:t>An extract from the passage released by Consumer </a:t>
            </a:r>
            <a:r>
              <a:rPr lang="en-US" altLang="zh-TW" sz="2100" dirty="0" smtClean="0"/>
              <a:t>Council</a:t>
            </a:r>
          </a:p>
          <a:p>
            <a:pPr marL="0" indent="0">
              <a:buNone/>
            </a:pPr>
            <a:r>
              <a:rPr lang="en-US" altLang="zh-HK" sz="2100" u="sng" dirty="0" smtClean="0">
                <a:hlinkClick r:id="rId2"/>
              </a:rPr>
              <a:t>https</a:t>
            </a:r>
            <a:r>
              <a:rPr lang="en-US" altLang="zh-HK" sz="2100" u="sng" dirty="0">
                <a:hlinkClick r:id="rId2"/>
              </a:rPr>
              <a:t>://</a:t>
            </a:r>
            <a:r>
              <a:rPr lang="en-US" altLang="zh-HK" sz="2100" u="sng" dirty="0" smtClean="0">
                <a:hlinkClick r:id="rId2"/>
              </a:rPr>
              <a:t>www.consumer.org.hk/ws_en/news/press/20090715-5.html</a:t>
            </a:r>
            <a:endParaRPr lang="en-US" altLang="zh-TW" sz="2100" dirty="0" smtClean="0"/>
          </a:p>
          <a:p>
            <a:pPr marL="0" indent="0">
              <a:buNone/>
            </a:pPr>
            <a:endParaRPr lang="en-US" altLang="zh-TW" sz="2100" dirty="0"/>
          </a:p>
          <a:p>
            <a:pPr marL="0" indent="0">
              <a:buNone/>
            </a:pPr>
            <a:endParaRPr lang="en-US" altLang="zh-TW" sz="2100" dirty="0" smtClean="0"/>
          </a:p>
          <a:p>
            <a:pPr marL="0" indent="0">
              <a:buNone/>
            </a:pPr>
            <a:endParaRPr lang="en-US" altLang="zh-TW" sz="2100" dirty="0"/>
          </a:p>
          <a:p>
            <a:endParaRPr lang="en-US" altLang="zh-TW" sz="2100" dirty="0" smtClean="0"/>
          </a:p>
          <a:p>
            <a:pPr marL="0" indent="0">
              <a:buNone/>
            </a:pPr>
            <a:endParaRPr lang="en-US" altLang="zh-TW" sz="2100" dirty="0" smtClean="0"/>
          </a:p>
          <a:p>
            <a:pPr marL="0" indent="0">
              <a:buNone/>
            </a:pPr>
            <a:endParaRPr lang="en-US" altLang="zh-TW" sz="2100" dirty="0" smtClean="0"/>
          </a:p>
          <a:p>
            <a:pPr marL="0" indent="0">
              <a:buNone/>
            </a:pPr>
            <a:r>
              <a:rPr lang="en-US" altLang="zh-TW" sz="2100" dirty="0" smtClean="0"/>
              <a:t>Student activities:</a:t>
            </a:r>
          </a:p>
          <a:p>
            <a:pPr algn="just"/>
            <a:r>
              <a:rPr lang="en-US" altLang="zh-HK" sz="2100" dirty="0"/>
              <a:t>Design and conduct experiments to illustrate the decrease in concentration of sodium hypochlorite in </a:t>
            </a:r>
            <a:r>
              <a:rPr lang="en-US" altLang="zh-HK" sz="2100" dirty="0" smtClean="0"/>
              <a:t>bleach over time.</a:t>
            </a:r>
          </a:p>
          <a:p>
            <a:pPr marL="0" indent="0">
              <a:buNone/>
            </a:pPr>
            <a:endParaRPr lang="en-US" altLang="zh-HK" sz="2100" dirty="0"/>
          </a:p>
          <a:p>
            <a:pPr marL="0" indent="0">
              <a:buNone/>
            </a:pPr>
            <a:r>
              <a:rPr lang="en-US" altLang="zh-HK" sz="2100" dirty="0" smtClean="0"/>
              <a:t>Guiding questions:</a:t>
            </a:r>
            <a:endParaRPr lang="en-US" altLang="zh-HK" sz="2100" dirty="0"/>
          </a:p>
          <a:p>
            <a:pPr marL="541338" indent="-541338">
              <a:buNone/>
            </a:pPr>
            <a:r>
              <a:rPr lang="en-US" altLang="zh-HK" sz="2100" dirty="0" smtClean="0"/>
              <a:t>1.	What </a:t>
            </a:r>
            <a:r>
              <a:rPr lang="en-US" altLang="zh-HK" sz="2100" dirty="0"/>
              <a:t>method could be used to monitor the change in concentration of </a:t>
            </a:r>
            <a:r>
              <a:rPr lang="en-US" altLang="zh-HK" sz="2100" dirty="0" smtClean="0"/>
              <a:t>the </a:t>
            </a:r>
            <a:r>
              <a:rPr lang="en-US" altLang="zh-HK" sz="2100" dirty="0"/>
              <a:t>active ingredient in chlorine bleach over time?</a:t>
            </a:r>
            <a:endParaRPr lang="zh-TW" altLang="zh-HK" sz="2100" dirty="0"/>
          </a:p>
          <a:p>
            <a:pPr marL="541338" lvl="0" indent="-541338">
              <a:buNone/>
            </a:pPr>
            <a:r>
              <a:rPr lang="en-US" altLang="zh-HK" sz="2100" dirty="0" smtClean="0"/>
              <a:t>2.	Will different external factors </a:t>
            </a:r>
            <a:r>
              <a:rPr lang="en-US" altLang="zh-HK" sz="2100" dirty="0"/>
              <a:t>(e.g. sunlight, temperature) </a:t>
            </a:r>
            <a:r>
              <a:rPr lang="en-US" altLang="zh-HK" sz="2100" dirty="0" smtClean="0"/>
              <a:t>affect </a:t>
            </a:r>
            <a:r>
              <a:rPr lang="en-US" altLang="zh-HK" sz="2100" dirty="0"/>
              <a:t>the </a:t>
            </a:r>
            <a:r>
              <a:rPr lang="en-US" altLang="zh-HK" sz="2100" dirty="0" smtClean="0"/>
              <a:t>change in hypochlorite </a:t>
            </a:r>
            <a:r>
              <a:rPr lang="en-US" altLang="zh-HK" sz="2100" dirty="0"/>
              <a:t>concentration in bleach?</a:t>
            </a:r>
            <a:endParaRPr lang="zh-TW" altLang="zh-HK" sz="2100" dirty="0"/>
          </a:p>
          <a:p>
            <a:pPr algn="just"/>
            <a:endParaRPr lang="zh-HK" altLang="en-US" dirty="0"/>
          </a:p>
        </p:txBody>
      </p:sp>
      <p:sp>
        <p:nvSpPr>
          <p:cNvPr id="4" name="矩形 3"/>
          <p:cNvSpPr/>
          <p:nvPr/>
        </p:nvSpPr>
        <p:spPr>
          <a:xfrm>
            <a:off x="757498" y="1793904"/>
            <a:ext cx="7935921" cy="1763433"/>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HK" dirty="0">
                <a:solidFill>
                  <a:schemeClr val="tx1"/>
                </a:solidFill>
              </a:rPr>
              <a:t>Consumers are advised also not to purchase household bleaches in excessive quantity as sodium hypochlorite is unstable and will decompose over time.</a:t>
            </a:r>
            <a:endParaRPr lang="zh-TW" altLang="zh-HK" dirty="0">
              <a:solidFill>
                <a:schemeClr val="tx1"/>
              </a:solidFill>
            </a:endParaRPr>
          </a:p>
          <a:p>
            <a:pPr algn="just"/>
            <a:r>
              <a:rPr lang="en-US" altLang="zh-HK" dirty="0">
                <a:solidFill>
                  <a:schemeClr val="tx1"/>
                </a:solidFill>
              </a:rPr>
              <a:t>Precautions in use of household bleach as disinfectant:</a:t>
            </a:r>
            <a:endParaRPr lang="zh-TW" altLang="zh-HK" dirty="0">
              <a:solidFill>
                <a:schemeClr val="tx1"/>
              </a:solidFill>
            </a:endParaRPr>
          </a:p>
          <a:p>
            <a:pPr algn="just"/>
            <a:r>
              <a:rPr lang="en-US" altLang="zh-HK" dirty="0">
                <a:solidFill>
                  <a:schemeClr val="tx1"/>
                </a:solidFill>
              </a:rPr>
              <a:t>…</a:t>
            </a:r>
            <a:endParaRPr lang="zh-TW" altLang="zh-HK" dirty="0">
              <a:solidFill>
                <a:schemeClr val="tx1"/>
              </a:solidFill>
            </a:endParaRPr>
          </a:p>
          <a:p>
            <a:pPr lvl="0" algn="just"/>
            <a:r>
              <a:rPr lang="en-US" altLang="zh-HK" dirty="0">
                <a:solidFill>
                  <a:schemeClr val="tx1"/>
                </a:solidFill>
              </a:rPr>
              <a:t>Diluted solution should be used as soon as possible, and best within 24 hours to achieve effective disinfection.</a:t>
            </a:r>
            <a:endParaRPr lang="zh-TW" altLang="zh-HK" dirty="0">
              <a:solidFill>
                <a:schemeClr val="tx1"/>
              </a:solidFill>
            </a:endParaRPr>
          </a:p>
        </p:txBody>
      </p:sp>
    </p:spTree>
    <p:extLst>
      <p:ext uri="{BB962C8B-B14F-4D97-AF65-F5344CB8AC3E}">
        <p14:creationId xmlns:p14="http://schemas.microsoft.com/office/powerpoint/2010/main" val="25570197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5BFE45-5DF6-4A4B-A4E5-106976EE2AD4}"/>
              </a:ext>
            </a:extLst>
          </p:cNvPr>
          <p:cNvSpPr>
            <a:spLocks noGrp="1"/>
          </p:cNvSpPr>
          <p:nvPr>
            <p:ph type="title"/>
          </p:nvPr>
        </p:nvSpPr>
        <p:spPr>
          <a:xfrm>
            <a:off x="713317" y="533400"/>
            <a:ext cx="8159750" cy="1007533"/>
          </a:xfrm>
        </p:spPr>
        <p:txBody>
          <a:bodyPr>
            <a:noAutofit/>
          </a:bodyPr>
          <a:lstStyle/>
          <a:p>
            <a:r>
              <a:rPr lang="en-US" altLang="zh-TW" sz="2400" b="1" dirty="0" smtClean="0">
                <a:latin typeface="+mn-lt"/>
                <a:cs typeface="Calibri" panose="020F0502020204030204" pitchFamily="34" charset="0"/>
              </a:rPr>
              <a:t>Suggestion for Learning and Teaching</a:t>
            </a:r>
            <a:br>
              <a:rPr lang="en-US" altLang="zh-TW" sz="2400" b="1" dirty="0" smtClean="0">
                <a:latin typeface="+mn-lt"/>
                <a:cs typeface="Calibri" panose="020F0502020204030204" pitchFamily="34" charset="0"/>
              </a:rPr>
            </a:br>
            <a:r>
              <a:rPr lang="en-US" altLang="zh-TW" sz="2400" b="1" dirty="0" smtClean="0">
                <a:latin typeface="+mn-lt"/>
                <a:cs typeface="Calibri" panose="020F0502020204030204" pitchFamily="34" charset="0"/>
              </a:rPr>
              <a:t>(Activity 2)</a:t>
            </a:r>
            <a:endParaRPr lang="en-HK" sz="2400" b="1" dirty="0">
              <a:latin typeface="+mn-lt"/>
              <a:cs typeface="Calibri" panose="020F0502020204030204" pitchFamily="34" charset="0"/>
            </a:endParaRPr>
          </a:p>
        </p:txBody>
      </p:sp>
      <p:sp>
        <p:nvSpPr>
          <p:cNvPr id="3" name="Content Placeholder 2">
            <a:extLst>
              <a:ext uri="{FF2B5EF4-FFF2-40B4-BE49-F238E27FC236}">
                <a16:creationId xmlns:a16="http://schemas.microsoft.com/office/drawing/2014/main" xmlns="" id="{C6A49BFF-D043-4EA2-B467-112B0B4E9C8B}"/>
              </a:ext>
            </a:extLst>
          </p:cNvPr>
          <p:cNvSpPr>
            <a:spLocks noGrp="1"/>
          </p:cNvSpPr>
          <p:nvPr>
            <p:ph idx="1"/>
          </p:nvPr>
        </p:nvSpPr>
        <p:spPr>
          <a:xfrm>
            <a:off x="713317" y="1348838"/>
            <a:ext cx="7886700" cy="5153105"/>
          </a:xfrm>
        </p:spPr>
        <p:txBody>
          <a:bodyPr>
            <a:noAutofit/>
          </a:bodyPr>
          <a:lstStyle/>
          <a:p>
            <a:r>
              <a:rPr lang="en-US" altLang="zh-TW" dirty="0" smtClean="0"/>
              <a:t>The activity involves a number of topics:</a:t>
            </a:r>
            <a:endParaRPr lang="en-HK" altLang="zh-TW" dirty="0"/>
          </a:p>
          <a:p>
            <a:pPr marL="457200" lvl="1" indent="0">
              <a:buNone/>
            </a:pPr>
            <a:r>
              <a:rPr lang="en-US" altLang="zh-TW" sz="2000" dirty="0" smtClean="0"/>
              <a:t>Topic IV</a:t>
            </a:r>
            <a:r>
              <a:rPr lang="en-US" altLang="zh-TW" sz="2000" dirty="0"/>
              <a:t> </a:t>
            </a:r>
            <a:r>
              <a:rPr lang="en-US" altLang="zh-TW" sz="2000" dirty="0" smtClean="0"/>
              <a:t>   Acids and bases</a:t>
            </a:r>
            <a:endParaRPr lang="en-HK" altLang="zh-TW" sz="2000" dirty="0"/>
          </a:p>
          <a:p>
            <a:pPr marL="457200" lvl="1" indent="0">
              <a:buNone/>
            </a:pPr>
            <a:r>
              <a:rPr lang="en-US" altLang="zh-TW" sz="2000" dirty="0" smtClean="0"/>
              <a:t>Topic VII   Redox reactions, chemical cells and electrolysis</a:t>
            </a:r>
            <a:endParaRPr lang="en-HK" altLang="zh-TW" sz="2000" dirty="0"/>
          </a:p>
          <a:p>
            <a:pPr marL="457200" lvl="1" indent="0">
              <a:buNone/>
            </a:pPr>
            <a:r>
              <a:rPr lang="en-US" altLang="zh-TW" sz="2000" dirty="0" smtClean="0"/>
              <a:t>Topic XV  Analytical chemistry</a:t>
            </a:r>
            <a:endParaRPr lang="en-HK" altLang="zh-TW" sz="2000" dirty="0"/>
          </a:p>
          <a:p>
            <a:pPr marL="228600" lvl="1" algn="just">
              <a:buFont typeface="Arial" panose="020B0604020202020204" pitchFamily="34" charset="0"/>
              <a:buChar char="•"/>
            </a:pPr>
            <a:r>
              <a:rPr lang="en-US" altLang="zh-TW" sz="2000" dirty="0"/>
              <a:t>Teachers may </a:t>
            </a:r>
            <a:r>
              <a:rPr lang="en-US" altLang="zh-TW" sz="2000" dirty="0" smtClean="0"/>
              <a:t>select and adapt </a:t>
            </a:r>
            <a:r>
              <a:rPr lang="en-US" altLang="zh-TW" sz="2000" dirty="0"/>
              <a:t>the </a:t>
            </a:r>
            <a:r>
              <a:rPr lang="en-US" altLang="zh-TW" sz="2000" dirty="0" smtClean="0"/>
              <a:t>scope and the related experimental activities of the investigations according </a:t>
            </a:r>
            <a:r>
              <a:rPr lang="en-US" altLang="zh-TW" sz="2000" dirty="0"/>
              <a:t>to learning progress and prior chemical knowledge of students in different levels.</a:t>
            </a:r>
          </a:p>
          <a:p>
            <a:pPr marL="228600" lvl="1" algn="just">
              <a:buFont typeface="Arial" panose="020B0604020202020204" pitchFamily="34" charset="0"/>
              <a:buChar char="•"/>
            </a:pPr>
            <a:r>
              <a:rPr lang="en-US" altLang="zh-TW" sz="2100" dirty="0" smtClean="0"/>
              <a:t>This </a:t>
            </a:r>
            <a:r>
              <a:rPr lang="en-US" altLang="zh-TW" sz="2100" dirty="0"/>
              <a:t>practical activity </a:t>
            </a:r>
            <a:r>
              <a:rPr lang="en-US" altLang="zh-TW" sz="2100" dirty="0" smtClean="0"/>
              <a:t>involves </a:t>
            </a:r>
            <a:r>
              <a:rPr lang="en-US" altLang="zh-TW" sz="2100" dirty="0"/>
              <a:t>the concept and skills in redox </a:t>
            </a:r>
            <a:r>
              <a:rPr lang="en-US" altLang="zh-TW" sz="2100" dirty="0" smtClean="0"/>
              <a:t>titration. For students who are not familiar with this chemical knowledge, teachers </a:t>
            </a:r>
            <a:r>
              <a:rPr lang="en-US" altLang="zh-TW" sz="2100" dirty="0"/>
              <a:t>are advised to </a:t>
            </a:r>
            <a:r>
              <a:rPr lang="en-US" altLang="zh-TW" sz="2100" dirty="0" smtClean="0"/>
              <a:t>elaborate about </a:t>
            </a:r>
            <a:r>
              <a:rPr lang="en-US" altLang="zh-TW" sz="2100" dirty="0"/>
              <a:t>the relevant chemical reactions </a:t>
            </a:r>
            <a:r>
              <a:rPr lang="en-US" altLang="zh-TW" sz="2100" dirty="0" smtClean="0"/>
              <a:t>and principles before </a:t>
            </a:r>
            <a:r>
              <a:rPr lang="en-US" altLang="zh-TW" sz="2100" dirty="0"/>
              <a:t>conducting the investigative </a:t>
            </a:r>
            <a:r>
              <a:rPr lang="en-US" altLang="zh-TW" sz="2100" dirty="0" smtClean="0"/>
              <a:t>activity with students.</a:t>
            </a:r>
            <a:endParaRPr lang="en-US" altLang="zh-TW" sz="2100" dirty="0"/>
          </a:p>
          <a:p>
            <a:pPr marL="0" lvl="1" indent="0">
              <a:buNone/>
            </a:pPr>
            <a:endParaRPr lang="en-HK" altLang="zh-TW" dirty="0"/>
          </a:p>
          <a:p>
            <a:pPr marL="228600" lvl="1">
              <a:buFont typeface="Arial" panose="020B0604020202020204" pitchFamily="34" charset="0"/>
              <a:buChar char="•"/>
            </a:pPr>
            <a:endParaRPr lang="en-HK" altLang="zh-TW" sz="2000" dirty="0"/>
          </a:p>
        </p:txBody>
      </p:sp>
    </p:spTree>
    <p:extLst>
      <p:ext uri="{BB962C8B-B14F-4D97-AF65-F5344CB8AC3E}">
        <p14:creationId xmlns:p14="http://schemas.microsoft.com/office/powerpoint/2010/main" val="11717510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BC0FB2-2D39-4BBC-8BA9-71325DDA04B3}"/>
              </a:ext>
            </a:extLst>
          </p:cNvPr>
          <p:cNvSpPr>
            <a:spLocks noGrp="1"/>
          </p:cNvSpPr>
          <p:nvPr>
            <p:ph type="title"/>
          </p:nvPr>
        </p:nvSpPr>
        <p:spPr>
          <a:xfrm>
            <a:off x="628650" y="542926"/>
            <a:ext cx="7886700" cy="591607"/>
          </a:xfrm>
        </p:spPr>
        <p:txBody>
          <a:bodyPr>
            <a:normAutofit/>
          </a:bodyPr>
          <a:lstStyle/>
          <a:p>
            <a:r>
              <a:rPr lang="en-US" sz="3200" b="1" dirty="0" smtClean="0">
                <a:latin typeface="+mn-lt"/>
                <a:cs typeface="Calibri" panose="020F0502020204030204" pitchFamily="34" charset="0"/>
              </a:rPr>
              <a:t>Introduction</a:t>
            </a:r>
            <a:endParaRPr lang="en-HK" sz="3200" b="1" dirty="0">
              <a:latin typeface="+mn-lt"/>
              <a:cs typeface="Calibri" panose="020F0502020204030204" pitchFamily="34" charset="0"/>
            </a:endParaRPr>
          </a:p>
        </p:txBody>
      </p:sp>
      <p:sp>
        <p:nvSpPr>
          <p:cNvPr id="3" name="Content Placeholder 2">
            <a:extLst>
              <a:ext uri="{FF2B5EF4-FFF2-40B4-BE49-F238E27FC236}">
                <a16:creationId xmlns:a16="http://schemas.microsoft.com/office/drawing/2014/main" xmlns="" id="{A0DF522F-87E3-48B0-B7E3-4AE0CB7CC51B}"/>
              </a:ext>
            </a:extLst>
          </p:cNvPr>
          <p:cNvSpPr>
            <a:spLocks noGrp="1"/>
          </p:cNvSpPr>
          <p:nvPr>
            <p:ph idx="1"/>
          </p:nvPr>
        </p:nvSpPr>
        <p:spPr>
          <a:xfrm>
            <a:off x="628650" y="1445553"/>
            <a:ext cx="7886700" cy="4646743"/>
          </a:xfrm>
        </p:spPr>
        <p:txBody>
          <a:bodyPr>
            <a:normAutofit/>
          </a:bodyPr>
          <a:lstStyle/>
          <a:p>
            <a:r>
              <a:rPr lang="en-US" altLang="zh-TW" dirty="0" smtClean="0"/>
              <a:t>In prevention of spreading bacteria and virus, bleach is often the best choice among the household disinfectants. The recent development of epidemic offers an appropriate occasion for the Chemistry students to explore and learn the chemical knowledge and skills </a:t>
            </a:r>
            <a:r>
              <a:rPr lang="en-US" altLang="zh-TW" dirty="0"/>
              <a:t>in relation to </a:t>
            </a:r>
            <a:r>
              <a:rPr lang="en-US" altLang="zh-TW" dirty="0" smtClean="0"/>
              <a:t>bleach. Learning through daily life related examples and experience will facilitate students to be aware of the relationship of chemistry and society. In addition, students will be encouraged to apply their chemical knowledge as well as the thinking and skills of scientific investigation in making informed judgements and decisions in daily life. </a:t>
            </a:r>
          </a:p>
          <a:p>
            <a:r>
              <a:rPr lang="en-US" altLang="zh-TW" dirty="0" smtClean="0"/>
              <a:t>This resource includes two learning activities:</a:t>
            </a:r>
          </a:p>
          <a:p>
            <a:pPr lvl="1">
              <a:buFont typeface="Wingdings" panose="05000000000000000000" pitchFamily="2" charset="2"/>
              <a:buChar char="Ø"/>
            </a:pPr>
            <a:r>
              <a:rPr lang="en-US" altLang="zh-TW" dirty="0" smtClean="0"/>
              <a:t>Activity 1</a:t>
            </a:r>
            <a:r>
              <a:rPr lang="zh-TW" altLang="en-US" dirty="0" smtClean="0"/>
              <a:t>：</a:t>
            </a:r>
            <a:r>
              <a:rPr lang="en-US" altLang="zh-TW" dirty="0" smtClean="0"/>
              <a:t>Using bleach wisely</a:t>
            </a:r>
            <a:endParaRPr lang="en-HK" altLang="zh-TW" dirty="0"/>
          </a:p>
          <a:p>
            <a:pPr lvl="1">
              <a:buFont typeface="Wingdings" panose="05000000000000000000" pitchFamily="2" charset="2"/>
              <a:buChar char="Ø"/>
            </a:pPr>
            <a:r>
              <a:rPr lang="en-US" altLang="zh-TW" dirty="0" smtClean="0"/>
              <a:t>Activity 2</a:t>
            </a:r>
            <a:r>
              <a:rPr lang="zh-TW" altLang="en-US" dirty="0" smtClean="0"/>
              <a:t>：</a:t>
            </a:r>
            <a:r>
              <a:rPr lang="en-US" altLang="zh-TW" dirty="0" smtClean="0"/>
              <a:t>Experimental investigative activities in relation to bleach</a:t>
            </a:r>
            <a:endParaRPr lang="en-HK" dirty="0"/>
          </a:p>
        </p:txBody>
      </p:sp>
    </p:spTree>
    <p:extLst>
      <p:ext uri="{BB962C8B-B14F-4D97-AF65-F5344CB8AC3E}">
        <p14:creationId xmlns:p14="http://schemas.microsoft.com/office/powerpoint/2010/main" val="1876300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2509609-E19D-4EDB-A593-007DA1028720}"/>
              </a:ext>
            </a:extLst>
          </p:cNvPr>
          <p:cNvSpPr>
            <a:spLocks noGrp="1"/>
          </p:cNvSpPr>
          <p:nvPr>
            <p:ph type="title"/>
          </p:nvPr>
        </p:nvSpPr>
        <p:spPr>
          <a:xfrm>
            <a:off x="628650" y="365127"/>
            <a:ext cx="7886700" cy="885176"/>
          </a:xfrm>
        </p:spPr>
        <p:txBody>
          <a:bodyPr>
            <a:normAutofit/>
          </a:bodyPr>
          <a:lstStyle/>
          <a:p>
            <a:r>
              <a:rPr lang="en-US" altLang="zh-TW" sz="3200" b="1" dirty="0" smtClean="0">
                <a:latin typeface="+mn-lt"/>
              </a:rPr>
              <a:t>Learning objectives</a:t>
            </a:r>
            <a:endParaRPr lang="en-HK" sz="3200" b="1" dirty="0">
              <a:latin typeface="+mn-lt"/>
            </a:endParaRPr>
          </a:p>
        </p:txBody>
      </p:sp>
      <p:sp>
        <p:nvSpPr>
          <p:cNvPr id="3" name="Content Placeholder 2">
            <a:extLst>
              <a:ext uri="{FF2B5EF4-FFF2-40B4-BE49-F238E27FC236}">
                <a16:creationId xmlns:a16="http://schemas.microsoft.com/office/drawing/2014/main" xmlns="" id="{06C7BB9E-87D1-44A9-80FD-4185838A62DD}"/>
              </a:ext>
            </a:extLst>
          </p:cNvPr>
          <p:cNvSpPr>
            <a:spLocks noGrp="1"/>
          </p:cNvSpPr>
          <p:nvPr>
            <p:ph idx="1"/>
          </p:nvPr>
        </p:nvSpPr>
        <p:spPr>
          <a:xfrm>
            <a:off x="628650" y="1156995"/>
            <a:ext cx="7886700" cy="5533053"/>
          </a:xfrm>
        </p:spPr>
        <p:txBody>
          <a:bodyPr>
            <a:normAutofit/>
          </a:bodyPr>
          <a:lstStyle/>
          <a:p>
            <a:pPr marL="0" indent="0">
              <a:buNone/>
            </a:pPr>
            <a:r>
              <a:rPr lang="en-US" altLang="zh-TW" dirty="0" smtClean="0"/>
              <a:t>After completing these learning activities, students should be able to:</a:t>
            </a:r>
            <a:endParaRPr lang="zh-TW" altLang="en-US" dirty="0"/>
          </a:p>
          <a:p>
            <a:r>
              <a:rPr lang="en-US" altLang="zh-TW" dirty="0"/>
              <a:t>d</a:t>
            </a:r>
            <a:r>
              <a:rPr lang="en-US" altLang="zh-TW" dirty="0" smtClean="0"/>
              <a:t>escribe the active ingredient of household bleach</a:t>
            </a:r>
          </a:p>
          <a:p>
            <a:r>
              <a:rPr lang="en-US" altLang="zh-TW" dirty="0"/>
              <a:t>c</a:t>
            </a:r>
            <a:r>
              <a:rPr lang="en-US" altLang="zh-TW" dirty="0" smtClean="0"/>
              <a:t>onvert the unit of concentration in a solution from weight percentage to molarity</a:t>
            </a:r>
          </a:p>
          <a:p>
            <a:r>
              <a:rPr lang="en-US" altLang="zh-TW" dirty="0" smtClean="0"/>
              <a:t>perform calculation on concentrations in relation to dilution of bleach</a:t>
            </a:r>
          </a:p>
          <a:p>
            <a:r>
              <a:rPr lang="en-US" altLang="zh-TW" dirty="0" smtClean="0"/>
              <a:t>understand the potential hazards of bleach</a:t>
            </a:r>
          </a:p>
          <a:p>
            <a:r>
              <a:rPr lang="en-US" altLang="zh-TW" dirty="0" smtClean="0"/>
              <a:t>investigate the active ingredient of bleach by conducting titrimetric analysis</a:t>
            </a:r>
          </a:p>
          <a:p>
            <a:r>
              <a:rPr lang="en-US" altLang="zh-TW" dirty="0"/>
              <a:t>d</a:t>
            </a:r>
            <a:r>
              <a:rPr lang="en-US" altLang="zh-TW" dirty="0" smtClean="0"/>
              <a:t>evelop a positive attitude towards the safe handling, storage and disposal of household chemicals</a:t>
            </a:r>
          </a:p>
          <a:p>
            <a:r>
              <a:rPr lang="en-US" altLang="zh-TW" dirty="0" smtClean="0"/>
              <a:t>make informed decisions and judgements on chemistry-related issues based on scientific methodology and critical thinking</a:t>
            </a:r>
          </a:p>
        </p:txBody>
      </p:sp>
    </p:spTree>
    <p:extLst>
      <p:ext uri="{BB962C8B-B14F-4D97-AF65-F5344CB8AC3E}">
        <p14:creationId xmlns:p14="http://schemas.microsoft.com/office/powerpoint/2010/main" val="41572730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F75048-8A93-4EAF-8AD3-DB116F444936}"/>
              </a:ext>
            </a:extLst>
          </p:cNvPr>
          <p:cNvSpPr>
            <a:spLocks noGrp="1"/>
          </p:cNvSpPr>
          <p:nvPr>
            <p:ph type="title"/>
          </p:nvPr>
        </p:nvSpPr>
        <p:spPr>
          <a:xfrm>
            <a:off x="628650" y="288926"/>
            <a:ext cx="7886700" cy="642407"/>
          </a:xfrm>
        </p:spPr>
        <p:txBody>
          <a:bodyPr>
            <a:normAutofit/>
          </a:bodyPr>
          <a:lstStyle/>
          <a:p>
            <a:r>
              <a:rPr lang="en-US" altLang="zh-TW" sz="2800" b="1" dirty="0" smtClean="0">
                <a:latin typeface="+mn-lt"/>
              </a:rPr>
              <a:t>Activity 1</a:t>
            </a:r>
            <a:r>
              <a:rPr lang="zh-TW" altLang="en-US" sz="2800" b="1" dirty="0" smtClean="0">
                <a:latin typeface="+mn-lt"/>
              </a:rPr>
              <a:t>：</a:t>
            </a:r>
            <a:r>
              <a:rPr lang="en-US" altLang="zh-TW" sz="2800" b="1" dirty="0" smtClean="0">
                <a:latin typeface="+mn-lt"/>
              </a:rPr>
              <a:t>Using Bleach wisely</a:t>
            </a:r>
            <a:endParaRPr lang="en-HK" sz="2800" b="1" dirty="0">
              <a:latin typeface="+mn-lt"/>
              <a:cs typeface="Arial" panose="020B0604020202020204" pitchFamily="34" charset="0"/>
            </a:endParaRPr>
          </a:p>
        </p:txBody>
      </p:sp>
      <p:sp>
        <p:nvSpPr>
          <p:cNvPr id="3" name="Content Placeholder 2">
            <a:extLst>
              <a:ext uri="{FF2B5EF4-FFF2-40B4-BE49-F238E27FC236}">
                <a16:creationId xmlns:a16="http://schemas.microsoft.com/office/drawing/2014/main" xmlns="" id="{C59C771D-DE0A-475D-AF21-8E8923849091}"/>
              </a:ext>
            </a:extLst>
          </p:cNvPr>
          <p:cNvSpPr>
            <a:spLocks noGrp="1"/>
          </p:cNvSpPr>
          <p:nvPr>
            <p:ph idx="1"/>
          </p:nvPr>
        </p:nvSpPr>
        <p:spPr>
          <a:xfrm>
            <a:off x="628650" y="1024468"/>
            <a:ext cx="7886700" cy="5833532"/>
          </a:xfrm>
        </p:spPr>
        <p:txBody>
          <a:bodyPr>
            <a:normAutofit fontScale="85000" lnSpcReduction="10000"/>
          </a:bodyPr>
          <a:lstStyle/>
          <a:p>
            <a:pPr marL="0" indent="0">
              <a:buNone/>
            </a:pPr>
            <a:r>
              <a:rPr lang="en-US" altLang="zh-TW" dirty="0" smtClean="0"/>
              <a:t>Content of the learning activity:</a:t>
            </a:r>
            <a:endParaRPr lang="en-HK" altLang="zh-TW" dirty="0"/>
          </a:p>
          <a:p>
            <a:pPr marL="457200" indent="-457200">
              <a:buAutoNum type="arabicPeriod"/>
            </a:pPr>
            <a:r>
              <a:rPr lang="en-US" altLang="zh-TW" dirty="0" smtClean="0"/>
              <a:t>Ask students to read one of the following articles:</a:t>
            </a:r>
          </a:p>
          <a:p>
            <a:pPr marL="360363" indent="0">
              <a:buNone/>
            </a:pPr>
            <a:r>
              <a:rPr lang="zh-TW" altLang="zh-HK" dirty="0" smtClean="0"/>
              <a:t>「</a:t>
            </a:r>
            <a:r>
              <a:rPr lang="zh-TW" altLang="zh-HK" dirty="0"/>
              <a:t>漂白水必讀</a:t>
            </a:r>
            <a:r>
              <a:rPr lang="en-US" altLang="zh-HK" dirty="0"/>
              <a:t>10</a:t>
            </a:r>
            <a:r>
              <a:rPr lang="zh-TW" altLang="zh-HK" dirty="0"/>
              <a:t>招」</a:t>
            </a:r>
            <a:r>
              <a:rPr lang="en-US" altLang="zh-HK" dirty="0"/>
              <a:t>(Chinese version only)</a:t>
            </a:r>
            <a:endParaRPr lang="zh-TW" altLang="zh-HK" dirty="0"/>
          </a:p>
          <a:p>
            <a:pPr marL="447675" indent="0">
              <a:buNone/>
            </a:pPr>
            <a:r>
              <a:rPr lang="en-HK" altLang="zh-HK" u="sng" dirty="0">
                <a:hlinkClick r:id="rId2"/>
              </a:rPr>
              <a:t>https://www.consumer.org.hk/ws_chi/news/specials/2020/bleach-usage.html</a:t>
            </a:r>
            <a:endParaRPr lang="zh-TW" altLang="zh-HK" dirty="0"/>
          </a:p>
          <a:p>
            <a:pPr marL="447675" indent="0">
              <a:buNone/>
            </a:pPr>
            <a:r>
              <a:rPr lang="en-US" altLang="zh-HK" dirty="0"/>
              <a:t>The Use of Bleach</a:t>
            </a:r>
            <a:endParaRPr lang="zh-TW" altLang="zh-HK" dirty="0"/>
          </a:p>
          <a:p>
            <a:pPr marL="447675" indent="0">
              <a:buNone/>
            </a:pPr>
            <a:r>
              <a:rPr lang="en-US" altLang="zh-HK" u="sng" dirty="0">
                <a:hlinkClick r:id="rId3"/>
              </a:rPr>
              <a:t>https://www.chp.gov.hk/files/pdf/the_use_of_bleach.pdf</a:t>
            </a:r>
            <a:endParaRPr lang="zh-TW" altLang="zh-HK" dirty="0"/>
          </a:p>
          <a:p>
            <a:pPr marL="355600" indent="-355600">
              <a:buNone/>
            </a:pPr>
            <a:r>
              <a:rPr lang="en-US" altLang="zh-TW" dirty="0" smtClean="0"/>
              <a:t>2</a:t>
            </a:r>
            <a:r>
              <a:rPr lang="en-US" altLang="zh-TW" dirty="0"/>
              <a:t>. </a:t>
            </a:r>
            <a:r>
              <a:rPr lang="en-US" altLang="zh-TW" dirty="0" smtClean="0"/>
              <a:t>	</a:t>
            </a:r>
            <a:r>
              <a:rPr lang="en-US" altLang="zh-HK" dirty="0" smtClean="0"/>
              <a:t>After </a:t>
            </a:r>
            <a:r>
              <a:rPr lang="en-US" altLang="zh-HK" dirty="0"/>
              <a:t>reading the article, ask students to answer/discuss the following </a:t>
            </a:r>
            <a:r>
              <a:rPr lang="en-US" altLang="zh-HK" dirty="0" smtClean="0"/>
              <a:t>questions:</a:t>
            </a:r>
          </a:p>
          <a:p>
            <a:pPr marL="719138" indent="-363538">
              <a:buNone/>
            </a:pPr>
            <a:r>
              <a:rPr lang="en-US" altLang="zh-TW" dirty="0" smtClean="0"/>
              <a:t>(a) 	</a:t>
            </a:r>
            <a:r>
              <a:rPr lang="en-US" altLang="zh-HK" dirty="0" smtClean="0"/>
              <a:t>Write </a:t>
            </a:r>
            <a:r>
              <a:rPr lang="en-US" altLang="zh-HK" dirty="0"/>
              <a:t>the chemical formula of the active ingredient of bleach (i.e. sodium hypochlorite), and the chemical formula of its anion and cation</a:t>
            </a:r>
            <a:r>
              <a:rPr lang="en-US" altLang="zh-HK" dirty="0" smtClean="0"/>
              <a:t>.</a:t>
            </a:r>
            <a:endParaRPr lang="en-HK" altLang="zh-TW" dirty="0"/>
          </a:p>
          <a:p>
            <a:pPr marL="719138" indent="-363538">
              <a:buNone/>
            </a:pPr>
            <a:r>
              <a:rPr lang="en-US" altLang="zh-TW" dirty="0" smtClean="0"/>
              <a:t>(b) 	</a:t>
            </a:r>
            <a:r>
              <a:rPr lang="en-US" altLang="zh-HK" dirty="0" smtClean="0"/>
              <a:t>Sodium </a:t>
            </a:r>
            <a:r>
              <a:rPr lang="en-US" altLang="zh-HK" dirty="0"/>
              <a:t>hypochlorite in bleach will decompose gradually with time to form sodium chloride and oxygen</a:t>
            </a:r>
            <a:r>
              <a:rPr lang="en-US" altLang="zh-HK" dirty="0" smtClean="0"/>
              <a:t>.</a:t>
            </a:r>
          </a:p>
          <a:p>
            <a:pPr marL="627063" indent="0">
              <a:buNone/>
            </a:pPr>
            <a:r>
              <a:rPr lang="en-US" altLang="zh-TW" dirty="0" smtClean="0"/>
              <a:t>(</a:t>
            </a:r>
            <a:r>
              <a:rPr lang="en-US" altLang="zh-TW" dirty="0" err="1" smtClean="0"/>
              <a:t>i</a:t>
            </a:r>
            <a:r>
              <a:rPr lang="en-US" altLang="zh-TW" dirty="0" smtClean="0"/>
              <a:t>)  </a:t>
            </a:r>
            <a:r>
              <a:rPr lang="en-US" altLang="zh-HK" dirty="0" smtClean="0"/>
              <a:t>Write </a:t>
            </a:r>
            <a:r>
              <a:rPr lang="en-US" altLang="zh-HK" dirty="0"/>
              <a:t>the chemical equation for the decomposition of sodium hypochlorite</a:t>
            </a:r>
            <a:r>
              <a:rPr lang="en-US" altLang="zh-HK" dirty="0" smtClean="0"/>
              <a:t>;</a:t>
            </a:r>
            <a:endParaRPr lang="en-HK" altLang="zh-HK" dirty="0"/>
          </a:p>
          <a:p>
            <a:pPr marL="627063" indent="0">
              <a:buNone/>
            </a:pPr>
            <a:r>
              <a:rPr lang="en-US" altLang="zh-TW" dirty="0" smtClean="0"/>
              <a:t>(ii) </a:t>
            </a:r>
            <a:r>
              <a:rPr lang="en-US" altLang="zh-HK" dirty="0"/>
              <a:t>Explain if the above decomposition reaction is a redox reaction or </a:t>
            </a:r>
            <a:r>
              <a:rPr lang="en-US" altLang="zh-HK" dirty="0" smtClean="0"/>
              <a:t>not.</a:t>
            </a:r>
            <a:endParaRPr lang="en-HK" altLang="zh-TW" dirty="0"/>
          </a:p>
          <a:p>
            <a:pPr marL="719138" lvl="0" indent="-363538">
              <a:buNone/>
            </a:pPr>
            <a:r>
              <a:rPr lang="en-US" altLang="zh-TW" dirty="0" smtClean="0"/>
              <a:t>(c)	</a:t>
            </a:r>
            <a:r>
              <a:rPr lang="en-US" altLang="zh-HK" dirty="0" smtClean="0"/>
              <a:t>Assuming </a:t>
            </a:r>
            <a:r>
              <a:rPr lang="en-US" altLang="zh-HK" dirty="0"/>
              <a:t>that the concentration of sodium hypochlorite in bleach by weight percentage (w/v) is 5.25%, convert this concentration to </a:t>
            </a:r>
            <a:r>
              <a:rPr lang="en-US" altLang="zh-HK" dirty="0" err="1"/>
              <a:t>mol</a:t>
            </a:r>
            <a:r>
              <a:rPr lang="en-US" altLang="zh-HK" dirty="0"/>
              <a:t> dm</a:t>
            </a:r>
            <a:r>
              <a:rPr lang="en-US" altLang="zh-HK" baseline="30000" dirty="0"/>
              <a:t>-3</a:t>
            </a:r>
            <a:r>
              <a:rPr lang="en-US" altLang="zh-HK" dirty="0"/>
              <a:t>.</a:t>
            </a:r>
            <a:endParaRPr lang="zh-TW" altLang="zh-HK" dirty="0"/>
          </a:p>
          <a:p>
            <a:pPr marL="719138" indent="0">
              <a:buNone/>
            </a:pPr>
            <a:r>
              <a:rPr lang="en-US" altLang="zh-HK" dirty="0"/>
              <a:t>[relative atomic masses: Na = 23.0, Cl = 35.5, O = 16.0</a:t>
            </a:r>
            <a:r>
              <a:rPr lang="en-US" altLang="zh-HK" dirty="0" smtClean="0"/>
              <a:t>]</a:t>
            </a:r>
            <a:endParaRPr lang="en-US" altLang="zh-TW" dirty="0" smtClean="0"/>
          </a:p>
        </p:txBody>
      </p:sp>
    </p:spTree>
    <p:extLst>
      <p:ext uri="{BB962C8B-B14F-4D97-AF65-F5344CB8AC3E}">
        <p14:creationId xmlns:p14="http://schemas.microsoft.com/office/powerpoint/2010/main" val="33043262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135071B-D181-4804-964C-1FB098BAE62F}"/>
              </a:ext>
            </a:extLst>
          </p:cNvPr>
          <p:cNvSpPr>
            <a:spLocks noGrp="1"/>
          </p:cNvSpPr>
          <p:nvPr>
            <p:ph idx="1"/>
          </p:nvPr>
        </p:nvSpPr>
        <p:spPr>
          <a:xfrm>
            <a:off x="696382" y="866613"/>
            <a:ext cx="7886700" cy="5635787"/>
          </a:xfrm>
        </p:spPr>
        <p:txBody>
          <a:bodyPr>
            <a:normAutofit fontScale="92500" lnSpcReduction="10000"/>
          </a:bodyPr>
          <a:lstStyle/>
          <a:p>
            <a:pPr marL="719138" indent="-363538">
              <a:buNone/>
            </a:pPr>
            <a:r>
              <a:rPr lang="en-US" altLang="zh-TW" dirty="0" smtClean="0"/>
              <a:t>(d) 	</a:t>
            </a:r>
            <a:r>
              <a:rPr lang="en-US" altLang="zh-HK" dirty="0" smtClean="0"/>
              <a:t>After </a:t>
            </a:r>
            <a:r>
              <a:rPr lang="en-US" altLang="zh-HK" dirty="0"/>
              <a:t>diluting a bleach of 5.25% sodium hypochlorite with water in the ratio of 1:99, what is the concentration of sodium hypochlorite in the diluted bleach solution?</a:t>
            </a:r>
            <a:endParaRPr lang="en-US" altLang="zh-TW" dirty="0" smtClean="0"/>
          </a:p>
          <a:p>
            <a:pPr marL="541338" indent="-541338">
              <a:buNone/>
            </a:pPr>
            <a:endParaRPr lang="en-HK" altLang="zh-TW" dirty="0"/>
          </a:p>
          <a:p>
            <a:pPr marL="719138" lvl="0" indent="-363538">
              <a:buNone/>
            </a:pPr>
            <a:r>
              <a:rPr lang="en-US" altLang="zh-TW" dirty="0" smtClean="0"/>
              <a:t>(e)	</a:t>
            </a:r>
            <a:r>
              <a:rPr lang="en-US" altLang="zh-HK" dirty="0" smtClean="0"/>
              <a:t>Based </a:t>
            </a:r>
            <a:r>
              <a:rPr lang="en-US" altLang="zh-HK" dirty="0"/>
              <a:t>on the recommendation of the Department of Health, 1:99 diluted household bleach (mixing 10 mL of 5.25% bleach with 1 L of water) can be used for general household cleaning and disinfection. If the household bleach you bought has the concentration lower than 5.25%, is it sufficient to use 10 mL of this bleach for the dilution? Why?</a:t>
            </a:r>
            <a:endParaRPr lang="zh-TW" altLang="zh-HK" dirty="0"/>
          </a:p>
          <a:p>
            <a:pPr marL="541338" indent="-541338">
              <a:buNone/>
            </a:pPr>
            <a:endParaRPr lang="en-HK" altLang="zh-TW" dirty="0"/>
          </a:p>
          <a:p>
            <a:pPr marL="719138" indent="-363538">
              <a:buNone/>
            </a:pPr>
            <a:r>
              <a:rPr lang="en-HK" altLang="zh-TW" dirty="0"/>
              <a:t>(</a:t>
            </a:r>
            <a:r>
              <a:rPr lang="en-HK" altLang="zh-TW" dirty="0" smtClean="0"/>
              <a:t>f)	</a:t>
            </a:r>
            <a:r>
              <a:rPr lang="en-US" altLang="zh-HK" dirty="0" smtClean="0"/>
              <a:t>Toxic </a:t>
            </a:r>
            <a:r>
              <a:rPr lang="en-US" altLang="zh-HK" dirty="0"/>
              <a:t>gas </a:t>
            </a:r>
            <a:r>
              <a:rPr lang="en-US" altLang="zh-HK" dirty="0" smtClean="0"/>
              <a:t>(chlorine gas / Cl</a:t>
            </a:r>
            <a:r>
              <a:rPr lang="en-US" altLang="zh-HK" baseline="-25000" dirty="0" smtClean="0"/>
              <a:t>2</a:t>
            </a:r>
            <a:r>
              <a:rPr lang="en-US" altLang="zh-HK" dirty="0" smtClean="0"/>
              <a:t>(g</a:t>
            </a:r>
            <a:r>
              <a:rPr lang="en-US" altLang="zh-HK" dirty="0"/>
              <a:t>)) may be produced when bleach is mixed with acidic detergents such as those used for toilet cleaning. The related chemical reaction is shown below</a:t>
            </a:r>
            <a:r>
              <a:rPr lang="en-US" altLang="zh-HK" dirty="0" smtClean="0"/>
              <a:t>:</a:t>
            </a:r>
            <a:endParaRPr lang="en-HK" altLang="zh-TW" dirty="0"/>
          </a:p>
          <a:p>
            <a:pPr marL="719138" indent="0">
              <a:buNone/>
            </a:pPr>
            <a:r>
              <a:rPr lang="en-US" altLang="zh-TW" dirty="0" smtClean="0"/>
              <a:t>2H</a:t>
            </a:r>
            <a:r>
              <a:rPr lang="en-US" altLang="zh-TW" baseline="30000" dirty="0"/>
              <a:t>+</a:t>
            </a:r>
            <a:r>
              <a:rPr lang="en-US" altLang="zh-TW" dirty="0"/>
              <a:t>(</a:t>
            </a:r>
            <a:r>
              <a:rPr lang="en-HK" altLang="zh-TW" dirty="0" err="1"/>
              <a:t>aq</a:t>
            </a:r>
            <a:r>
              <a:rPr lang="en-HK" altLang="zh-TW" dirty="0"/>
              <a:t>)  + </a:t>
            </a:r>
            <a:r>
              <a:rPr lang="en-HK" altLang="zh-TW" dirty="0" err="1" smtClean="0"/>
              <a:t>OCl</a:t>
            </a:r>
            <a:r>
              <a:rPr lang="en-HK" altLang="zh-TW" baseline="30000" dirty="0" smtClean="0"/>
              <a:t>-</a:t>
            </a:r>
            <a:r>
              <a:rPr lang="en-HK" altLang="zh-TW" dirty="0"/>
              <a:t>(</a:t>
            </a:r>
            <a:r>
              <a:rPr lang="en-HK" altLang="zh-TW" dirty="0" err="1"/>
              <a:t>aq</a:t>
            </a:r>
            <a:r>
              <a:rPr lang="en-HK" altLang="zh-TW" dirty="0"/>
              <a:t>) + Cl</a:t>
            </a:r>
            <a:r>
              <a:rPr lang="en-HK" altLang="zh-TW" baseline="30000" dirty="0"/>
              <a:t>-</a:t>
            </a:r>
            <a:r>
              <a:rPr lang="en-HK" altLang="zh-TW" dirty="0"/>
              <a:t>(</a:t>
            </a:r>
            <a:r>
              <a:rPr lang="en-HK" altLang="zh-TW" dirty="0" err="1"/>
              <a:t>aq</a:t>
            </a:r>
            <a:r>
              <a:rPr lang="en-HK" altLang="zh-TW" dirty="0"/>
              <a:t>) </a:t>
            </a:r>
            <a:r>
              <a:rPr lang="en-HK" altLang="zh-TW" dirty="0" smtClean="0">
                <a:sym typeface="Wingdings" panose="05000000000000000000" pitchFamily="2" charset="2"/>
              </a:rPr>
              <a:t>        Cl</a:t>
            </a:r>
            <a:r>
              <a:rPr lang="en-HK" altLang="zh-TW" baseline="-25000" dirty="0" smtClean="0">
                <a:sym typeface="Wingdings" panose="05000000000000000000" pitchFamily="2" charset="2"/>
              </a:rPr>
              <a:t>2</a:t>
            </a:r>
            <a:r>
              <a:rPr lang="en-HK" altLang="zh-TW" dirty="0" smtClean="0">
                <a:sym typeface="Wingdings" panose="05000000000000000000" pitchFamily="2" charset="2"/>
              </a:rPr>
              <a:t>(g</a:t>
            </a:r>
            <a:r>
              <a:rPr lang="en-HK" altLang="zh-TW" dirty="0">
                <a:sym typeface="Wingdings" panose="05000000000000000000" pitchFamily="2" charset="2"/>
              </a:rPr>
              <a:t>) + H</a:t>
            </a:r>
            <a:r>
              <a:rPr lang="en-HK" altLang="zh-TW" baseline="-25000" dirty="0">
                <a:sym typeface="Wingdings" panose="05000000000000000000" pitchFamily="2" charset="2"/>
              </a:rPr>
              <a:t>2</a:t>
            </a:r>
            <a:r>
              <a:rPr lang="en-HK" altLang="zh-TW" dirty="0">
                <a:sym typeface="Wingdings" panose="05000000000000000000" pitchFamily="2" charset="2"/>
              </a:rPr>
              <a:t>O(l)</a:t>
            </a:r>
            <a:endParaRPr lang="en-HK" dirty="0"/>
          </a:p>
          <a:p>
            <a:pPr marL="719138" indent="0">
              <a:buNone/>
            </a:pPr>
            <a:r>
              <a:rPr lang="en-US" altLang="zh-HK" dirty="0" smtClean="0"/>
              <a:t>Based </a:t>
            </a:r>
            <a:r>
              <a:rPr lang="en-US" altLang="zh-HK" dirty="0"/>
              <a:t>on the above reversible reaction, explain why the pH value of bleach should be maintained at 11 or above.</a:t>
            </a:r>
            <a:endParaRPr lang="zh-TW" altLang="zh-HK" dirty="0"/>
          </a:p>
          <a:p>
            <a:pPr marL="541338" indent="-541338">
              <a:buNone/>
            </a:pPr>
            <a:endParaRPr lang="en-HK" altLang="zh-TW" dirty="0"/>
          </a:p>
        </p:txBody>
      </p:sp>
      <p:graphicFrame>
        <p:nvGraphicFramePr>
          <p:cNvPr id="4" name="物件 3"/>
          <p:cNvGraphicFramePr>
            <a:graphicFrameLocks noChangeAspect="1"/>
          </p:cNvGraphicFramePr>
          <p:nvPr>
            <p:extLst>
              <p:ext uri="{D42A27DB-BD31-4B8C-83A1-F6EECF244321}">
                <p14:modId xmlns:p14="http://schemas.microsoft.com/office/powerpoint/2010/main" val="346807546"/>
              </p:ext>
            </p:extLst>
          </p:nvPr>
        </p:nvGraphicFramePr>
        <p:xfrm>
          <a:off x="4504061" y="5180509"/>
          <a:ext cx="447675" cy="219075"/>
        </p:xfrm>
        <a:graphic>
          <a:graphicData uri="http://schemas.openxmlformats.org/presentationml/2006/ole">
            <mc:AlternateContent xmlns:mc="http://schemas.openxmlformats.org/markup-compatibility/2006">
              <mc:Choice xmlns:v="urn:schemas-microsoft-com:vml" Requires="v">
                <p:oleObj spid="_x0000_s1075" name="MDLDrawObject Class" r:id="rId3" imgW="447729" imgH="219158" progId="MDLDrawOLE.MDLDrawObject.1">
                  <p:embed/>
                </p:oleObj>
              </mc:Choice>
              <mc:Fallback>
                <p:oleObj name="MDLDrawObject Class" r:id="rId3" imgW="447729" imgH="219158" progId="MDLDrawOLE.MDLDrawObject.1">
                  <p:embed/>
                  <p:pic>
                    <p:nvPicPr>
                      <p:cNvPr id="0" name=""/>
                      <p:cNvPicPr/>
                      <p:nvPr/>
                    </p:nvPicPr>
                    <p:blipFill>
                      <a:blip r:embed="rId4"/>
                      <a:stretch>
                        <a:fillRect/>
                      </a:stretch>
                    </p:blipFill>
                    <p:spPr>
                      <a:xfrm>
                        <a:off x="4504061" y="5180509"/>
                        <a:ext cx="447675" cy="219075"/>
                      </a:xfrm>
                      <a:prstGeom prst="rect">
                        <a:avLst/>
                      </a:prstGeom>
                    </p:spPr>
                  </p:pic>
                </p:oleObj>
              </mc:Fallback>
            </mc:AlternateContent>
          </a:graphicData>
        </a:graphic>
      </p:graphicFrame>
    </p:spTree>
    <p:extLst>
      <p:ext uri="{BB962C8B-B14F-4D97-AF65-F5344CB8AC3E}">
        <p14:creationId xmlns:p14="http://schemas.microsoft.com/office/powerpoint/2010/main" val="3320769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0858FB3-1785-4EFE-B2BE-DA1377E126CD}"/>
              </a:ext>
            </a:extLst>
          </p:cNvPr>
          <p:cNvSpPr>
            <a:spLocks noGrp="1"/>
          </p:cNvSpPr>
          <p:nvPr>
            <p:ph idx="1"/>
          </p:nvPr>
        </p:nvSpPr>
        <p:spPr>
          <a:xfrm>
            <a:off x="628650" y="970384"/>
            <a:ext cx="7886700" cy="5715424"/>
          </a:xfrm>
        </p:spPr>
        <p:txBody>
          <a:bodyPr>
            <a:normAutofit/>
          </a:bodyPr>
          <a:lstStyle/>
          <a:p>
            <a:pPr marL="719138" indent="-363538">
              <a:buNone/>
            </a:pPr>
            <a:r>
              <a:rPr lang="en-US" altLang="zh-TW" dirty="0" smtClean="0"/>
              <a:t>(</a:t>
            </a:r>
            <a:r>
              <a:rPr lang="en-HK" altLang="zh-TW" dirty="0" smtClean="0"/>
              <a:t>g)	</a:t>
            </a:r>
            <a:r>
              <a:rPr lang="en-US" altLang="zh-HK" dirty="0" smtClean="0"/>
              <a:t>On </a:t>
            </a:r>
            <a:r>
              <a:rPr lang="en-US" altLang="zh-HK" dirty="0"/>
              <a:t>the internet, it is claimed that adding vinegar into bleach can greatly enhance its effectiveness of disinfection. It is because </a:t>
            </a:r>
            <a:r>
              <a:rPr lang="en-US" altLang="zh-HK" dirty="0" err="1"/>
              <a:t>hypochlorous</a:t>
            </a:r>
            <a:r>
              <a:rPr lang="en-US" altLang="zh-HK" dirty="0"/>
              <a:t> acid (</a:t>
            </a:r>
            <a:r>
              <a:rPr lang="en-US" altLang="zh-HK" dirty="0" err="1"/>
              <a:t>HOCl</a:t>
            </a:r>
            <a:r>
              <a:rPr lang="en-US" altLang="zh-HK" dirty="0"/>
              <a:t>(</a:t>
            </a:r>
            <a:r>
              <a:rPr lang="en-US" altLang="zh-HK" dirty="0" err="1"/>
              <a:t>aq</a:t>
            </a:r>
            <a:r>
              <a:rPr lang="en-US" altLang="zh-HK" dirty="0"/>
              <a:t>)) has a much higher disinfection power than sodium hypochlorite. Do you believe it? Please state your justifications. </a:t>
            </a:r>
            <a:endParaRPr lang="en-US" altLang="zh-TW" dirty="0" smtClean="0"/>
          </a:p>
          <a:p>
            <a:pPr marL="541338" indent="-541338">
              <a:buNone/>
            </a:pPr>
            <a:endParaRPr lang="en-HK" altLang="zh-TW" dirty="0"/>
          </a:p>
          <a:p>
            <a:pPr marL="719138" indent="-363538">
              <a:buNone/>
            </a:pPr>
            <a:r>
              <a:rPr lang="en-HK" dirty="0" smtClean="0"/>
              <a:t>(h)	</a:t>
            </a:r>
            <a:r>
              <a:rPr lang="en-US" altLang="zh-HK" dirty="0" smtClean="0"/>
              <a:t>Why </a:t>
            </a:r>
            <a:r>
              <a:rPr lang="en-US" altLang="zh-HK" dirty="0"/>
              <a:t>should we avoid over-stocking bleach at home?</a:t>
            </a:r>
            <a:endParaRPr lang="zh-TW" altLang="zh-HK" dirty="0"/>
          </a:p>
          <a:p>
            <a:pPr marL="541338" indent="-541338">
              <a:buNone/>
            </a:pPr>
            <a:endParaRPr lang="en-US" altLang="zh-TW" dirty="0"/>
          </a:p>
          <a:p>
            <a:pPr marL="719138" indent="-363538">
              <a:buNone/>
            </a:pPr>
            <a:r>
              <a:rPr lang="en-US" altLang="zh-TW" dirty="0" smtClean="0"/>
              <a:t>(</a:t>
            </a:r>
            <a:r>
              <a:rPr lang="en-US" altLang="zh-TW" dirty="0" err="1" smtClean="0"/>
              <a:t>i</a:t>
            </a:r>
            <a:r>
              <a:rPr lang="en-US" altLang="zh-TW" dirty="0" smtClean="0"/>
              <a:t>)	</a:t>
            </a:r>
            <a:r>
              <a:rPr lang="en-US" altLang="zh-HK" dirty="0" smtClean="0"/>
              <a:t>State </a:t>
            </a:r>
            <a:r>
              <a:rPr lang="en-US" altLang="zh-HK" dirty="0"/>
              <a:t>the potential hazards </a:t>
            </a:r>
            <a:r>
              <a:rPr lang="en-US" altLang="zh-HK" dirty="0" smtClean="0"/>
              <a:t>in using bleach </a:t>
            </a:r>
            <a:r>
              <a:rPr lang="en-US" altLang="zh-HK" dirty="0"/>
              <a:t>and the corresponding safety </a:t>
            </a:r>
            <a:r>
              <a:rPr lang="en-US" altLang="zh-HK" dirty="0" smtClean="0"/>
              <a:t>precautions.</a:t>
            </a:r>
            <a:endParaRPr lang="en-US" altLang="zh-TW" dirty="0" smtClean="0"/>
          </a:p>
          <a:p>
            <a:pPr marL="541338" indent="-541338">
              <a:buNone/>
            </a:pPr>
            <a:endParaRPr lang="en-HK" dirty="0"/>
          </a:p>
          <a:p>
            <a:pPr marL="541338" indent="-185738">
              <a:buNone/>
            </a:pPr>
            <a:r>
              <a:rPr lang="en-US" altLang="zh-TW" u="sng" dirty="0" smtClean="0"/>
              <a:t>The suggested answers are available in the following link:</a:t>
            </a:r>
            <a:endParaRPr lang="en-HK" u="sng" dirty="0"/>
          </a:p>
          <a:p>
            <a:pPr marL="360363" indent="0">
              <a:buNone/>
            </a:pPr>
            <a:r>
              <a:rPr lang="en-HK" dirty="0">
                <a:hlinkClick r:id="rId2"/>
              </a:rPr>
              <a:t>https://</a:t>
            </a:r>
            <a:r>
              <a:rPr lang="en-HK" dirty="0" smtClean="0">
                <a:hlinkClick r:id="rId2"/>
              </a:rPr>
              <a:t>docs.google.com/document/d/1g2c0nN-OOcyJCzLW2kBbyPS0MI_zWwNTUCnlagMsgek/edit?usp=sharing</a:t>
            </a:r>
            <a:endParaRPr lang="en-HK" dirty="0" smtClean="0"/>
          </a:p>
          <a:p>
            <a:pPr marL="0" indent="0">
              <a:buNone/>
            </a:pPr>
            <a:endParaRPr lang="en-HK" dirty="0"/>
          </a:p>
        </p:txBody>
      </p:sp>
    </p:spTree>
    <p:extLst>
      <p:ext uri="{BB962C8B-B14F-4D97-AF65-F5344CB8AC3E}">
        <p14:creationId xmlns:p14="http://schemas.microsoft.com/office/powerpoint/2010/main" val="24282740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5BFE45-5DF6-4A4B-A4E5-106976EE2AD4}"/>
              </a:ext>
            </a:extLst>
          </p:cNvPr>
          <p:cNvSpPr>
            <a:spLocks noGrp="1"/>
          </p:cNvSpPr>
          <p:nvPr>
            <p:ph type="title"/>
          </p:nvPr>
        </p:nvSpPr>
        <p:spPr>
          <a:xfrm>
            <a:off x="628650" y="321733"/>
            <a:ext cx="7886700" cy="755954"/>
          </a:xfrm>
        </p:spPr>
        <p:txBody>
          <a:bodyPr>
            <a:noAutofit/>
          </a:bodyPr>
          <a:lstStyle/>
          <a:p>
            <a:r>
              <a:rPr lang="en-US" altLang="zh-TW" sz="2600" b="1" dirty="0" smtClean="0">
                <a:latin typeface="+mn-lt"/>
              </a:rPr>
              <a:t>suggestion</a:t>
            </a:r>
            <a:r>
              <a:rPr lang="zh-TW" altLang="en-US" sz="2600" b="1" dirty="0" smtClean="0">
                <a:latin typeface="+mn-lt"/>
              </a:rPr>
              <a:t> </a:t>
            </a:r>
            <a:r>
              <a:rPr lang="en-US" altLang="zh-TW" sz="2600" b="1" dirty="0" smtClean="0">
                <a:latin typeface="+mn-lt"/>
              </a:rPr>
              <a:t>for learning and teaching (activity 1)</a:t>
            </a:r>
            <a:endParaRPr lang="en-HK" sz="2600" b="1" dirty="0">
              <a:latin typeface="+mn-lt"/>
            </a:endParaRPr>
          </a:p>
        </p:txBody>
      </p:sp>
      <p:sp>
        <p:nvSpPr>
          <p:cNvPr id="3" name="Content Placeholder 2">
            <a:extLst>
              <a:ext uri="{FF2B5EF4-FFF2-40B4-BE49-F238E27FC236}">
                <a16:creationId xmlns:a16="http://schemas.microsoft.com/office/drawing/2014/main" xmlns="" id="{C6A49BFF-D043-4EA2-B467-112B0B4E9C8B}"/>
              </a:ext>
            </a:extLst>
          </p:cNvPr>
          <p:cNvSpPr>
            <a:spLocks noGrp="1"/>
          </p:cNvSpPr>
          <p:nvPr>
            <p:ph idx="1"/>
          </p:nvPr>
        </p:nvSpPr>
        <p:spPr>
          <a:xfrm>
            <a:off x="628650" y="1159242"/>
            <a:ext cx="7886700" cy="5698758"/>
          </a:xfrm>
        </p:spPr>
        <p:txBody>
          <a:bodyPr>
            <a:normAutofit fontScale="92500" lnSpcReduction="20000"/>
          </a:bodyPr>
          <a:lstStyle/>
          <a:p>
            <a:r>
              <a:rPr lang="en-US" altLang="zh-TW" sz="1800" dirty="0" smtClean="0"/>
              <a:t>The activity involves a number of topics</a:t>
            </a:r>
            <a:r>
              <a:rPr lang="zh-TW" altLang="en-US" sz="1800" dirty="0" smtClean="0"/>
              <a:t>：</a:t>
            </a:r>
            <a:endParaRPr lang="en-HK" altLang="zh-TW" sz="1800" dirty="0"/>
          </a:p>
          <a:p>
            <a:pPr marL="457200" lvl="1" indent="0">
              <a:buNone/>
            </a:pPr>
            <a:r>
              <a:rPr lang="en-HK" altLang="zh-TW" dirty="0" smtClean="0"/>
              <a:t>Topic II	Microscopic World I</a:t>
            </a:r>
            <a:endParaRPr lang="en-HK" altLang="zh-TW" dirty="0"/>
          </a:p>
          <a:p>
            <a:pPr marL="457200" lvl="1" indent="0">
              <a:buNone/>
            </a:pPr>
            <a:r>
              <a:rPr lang="en-US" altLang="zh-TW" dirty="0" smtClean="0"/>
              <a:t>Topic III 	Metals</a:t>
            </a:r>
            <a:endParaRPr lang="en-HK" altLang="zh-TW" dirty="0"/>
          </a:p>
          <a:p>
            <a:pPr marL="457200" lvl="1" indent="0">
              <a:buNone/>
            </a:pPr>
            <a:r>
              <a:rPr lang="en-US" altLang="zh-TW" dirty="0" smtClean="0"/>
              <a:t>Topic IV 	Acids and bases</a:t>
            </a:r>
            <a:endParaRPr lang="en-HK" altLang="zh-TW" dirty="0"/>
          </a:p>
          <a:p>
            <a:pPr marL="457200" lvl="1" indent="0">
              <a:buNone/>
            </a:pPr>
            <a:r>
              <a:rPr lang="en-US" altLang="zh-TW" dirty="0" smtClean="0"/>
              <a:t>Topic VII 	Redox reactions, chemical cells and electrolysis</a:t>
            </a:r>
            <a:endParaRPr lang="en-HK" altLang="zh-TW" dirty="0"/>
          </a:p>
          <a:p>
            <a:pPr marL="457200" lvl="1" indent="0">
              <a:buNone/>
            </a:pPr>
            <a:r>
              <a:rPr lang="en-US" altLang="zh-TW" dirty="0" smtClean="0"/>
              <a:t>Topic X 	Chemical equilibrium</a:t>
            </a:r>
            <a:endParaRPr lang="en-HK" altLang="zh-TW" dirty="0"/>
          </a:p>
          <a:p>
            <a:pPr marL="271463" lvl="1" indent="0">
              <a:buNone/>
            </a:pPr>
            <a:r>
              <a:rPr lang="en-US" altLang="zh-TW" dirty="0" smtClean="0"/>
              <a:t>Teachers may adapt the discussion questions according to learning progress and prior chemical knowledge of students in different levels.</a:t>
            </a:r>
          </a:p>
          <a:p>
            <a:pPr marL="355600" lvl="1" indent="0">
              <a:spcBef>
                <a:spcPts val="1000"/>
              </a:spcBef>
              <a:buNone/>
            </a:pPr>
            <a:endParaRPr lang="en-HK" altLang="zh-TW" dirty="0"/>
          </a:p>
          <a:p>
            <a:pPr marL="228600" lvl="1">
              <a:buFont typeface="Arial" panose="020B0604020202020204" pitchFamily="34" charset="0"/>
              <a:buChar char="•"/>
            </a:pPr>
            <a:r>
              <a:rPr lang="en-US" altLang="zh-TW" dirty="0" smtClean="0"/>
              <a:t>Teachers may consider to conduct this activity in the form of online learning. For example</a:t>
            </a:r>
            <a:r>
              <a:rPr lang="en-US" altLang="zh-TW" dirty="0"/>
              <a:t>, Google </a:t>
            </a:r>
            <a:r>
              <a:rPr lang="en-US" altLang="zh-TW" dirty="0" smtClean="0"/>
              <a:t>Forms </a:t>
            </a:r>
            <a:r>
              <a:rPr lang="en-US" altLang="zh-TW" dirty="0"/>
              <a:t>or other online platforms / instant communication </a:t>
            </a:r>
            <a:r>
              <a:rPr lang="en-US" altLang="zh-TW" dirty="0" smtClean="0"/>
              <a:t>software can be used to disseminate the related information and questions to students and to collect their answers. For the answers involving calculations, students may submit those by means of photos which captured the solution steps and answers written on a paper. </a:t>
            </a:r>
          </a:p>
          <a:p>
            <a:pPr marL="0" lvl="1" indent="0">
              <a:buNone/>
            </a:pPr>
            <a:endParaRPr lang="en-HK" altLang="zh-TW" dirty="0"/>
          </a:p>
          <a:p>
            <a:pPr marL="228600" lvl="1">
              <a:buFont typeface="Arial" panose="020B0604020202020204" pitchFamily="34" charset="0"/>
              <a:buChar char="•"/>
            </a:pPr>
            <a:r>
              <a:rPr lang="en-US" altLang="zh-TW" dirty="0" smtClean="0"/>
              <a:t>Teachers (or students) can also produce and disseminate videos for demonstrating how to balance chemical equations or calculate the molarity of diluted bleach, etc., in order to foster exchange and discussion between teachers and students. </a:t>
            </a:r>
            <a:endParaRPr lang="en-HK" altLang="zh-TW" dirty="0"/>
          </a:p>
        </p:txBody>
      </p:sp>
    </p:spTree>
    <p:extLst>
      <p:ext uri="{BB962C8B-B14F-4D97-AF65-F5344CB8AC3E}">
        <p14:creationId xmlns:p14="http://schemas.microsoft.com/office/powerpoint/2010/main" val="16590584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28650" y="465668"/>
            <a:ext cx="8134350" cy="864524"/>
          </a:xfrm>
        </p:spPr>
        <p:txBody>
          <a:bodyPr>
            <a:noAutofit/>
          </a:bodyPr>
          <a:lstStyle/>
          <a:p>
            <a:r>
              <a:rPr lang="en-US" altLang="zh-TW" sz="2400" b="1" dirty="0">
                <a:latin typeface="+mn-lt"/>
                <a:cs typeface="Calibri" panose="020F0502020204030204" pitchFamily="34" charset="0"/>
              </a:rPr>
              <a:t>Activity 2 – Experimental investigative activities in relation to bleach</a:t>
            </a:r>
            <a:endParaRPr lang="zh-HK" altLang="en-US" sz="2400" b="1" dirty="0">
              <a:latin typeface="+mn-lt"/>
              <a:cs typeface="Calibri" panose="020F0502020204030204" pitchFamily="34" charset="0"/>
            </a:endParaRPr>
          </a:p>
        </p:txBody>
      </p:sp>
      <p:sp>
        <p:nvSpPr>
          <p:cNvPr id="3" name="內容版面配置區 2"/>
          <p:cNvSpPr>
            <a:spLocks noGrp="1"/>
          </p:cNvSpPr>
          <p:nvPr>
            <p:ph idx="1"/>
          </p:nvPr>
        </p:nvSpPr>
        <p:spPr>
          <a:xfrm>
            <a:off x="628650" y="1330192"/>
            <a:ext cx="7886700" cy="5197608"/>
          </a:xfrm>
        </p:spPr>
        <p:txBody>
          <a:bodyPr>
            <a:normAutofit/>
          </a:bodyPr>
          <a:lstStyle/>
          <a:p>
            <a:r>
              <a:rPr lang="en-US" altLang="zh-TW" dirty="0" smtClean="0"/>
              <a:t>After </a:t>
            </a:r>
            <a:r>
              <a:rPr lang="en-US" altLang="zh-TW" dirty="0"/>
              <a:t>completing Activity 1, teachers could provide more information relating to this </a:t>
            </a:r>
            <a:r>
              <a:rPr lang="en-US" altLang="zh-TW" dirty="0" smtClean="0"/>
              <a:t>topic and assign students to </a:t>
            </a:r>
            <a:r>
              <a:rPr lang="en-US" altLang="zh-TW" dirty="0"/>
              <a:t>design some related experiments at </a:t>
            </a:r>
            <a:r>
              <a:rPr lang="en-US" altLang="zh-TW" dirty="0" smtClean="0"/>
              <a:t>home.  This will prepare for conducting experimental investigative activities later when classes resume.</a:t>
            </a:r>
          </a:p>
          <a:p>
            <a:pPr lvl="0"/>
            <a:r>
              <a:rPr lang="en-US" altLang="zh-HK" dirty="0"/>
              <a:t>The following resources could be provided to students as </a:t>
            </a:r>
            <a:r>
              <a:rPr lang="en-US" altLang="zh-HK" dirty="0" smtClean="0"/>
              <a:t>guidance for designing experimental investigations:</a:t>
            </a:r>
            <a:endParaRPr lang="zh-TW" altLang="zh-HK" dirty="0"/>
          </a:p>
          <a:p>
            <a:pPr marL="271463" indent="0">
              <a:buNone/>
            </a:pPr>
            <a:r>
              <a:rPr lang="en-US" altLang="zh-HK" dirty="0" smtClean="0"/>
              <a:t>(1)	Online resources on chemistry </a:t>
            </a:r>
            <a:r>
              <a:rPr lang="en-US" altLang="zh-HK" dirty="0"/>
              <a:t>e</a:t>
            </a:r>
            <a:r>
              <a:rPr lang="en-US" altLang="zh-HK" dirty="0" smtClean="0"/>
              <a:t>xperimental techniques</a:t>
            </a:r>
          </a:p>
          <a:p>
            <a:pPr marL="719138" indent="0">
              <a:buNone/>
            </a:pPr>
            <a:r>
              <a:rPr lang="en-US" altLang="zh-HK" u="sng" dirty="0" smtClean="0"/>
              <a:t>Volumetric Analysis</a:t>
            </a:r>
            <a:endParaRPr lang="zh-TW" altLang="zh-HK" u="sng" dirty="0" smtClean="0"/>
          </a:p>
          <a:p>
            <a:pPr marL="719138" indent="0">
              <a:buNone/>
            </a:pPr>
            <a:r>
              <a:rPr lang="en-US" altLang="zh-HK" dirty="0" smtClean="0"/>
              <a:t>(</a:t>
            </a:r>
            <a:r>
              <a:rPr lang="en-US" altLang="zh-HK" dirty="0" err="1"/>
              <a:t>i</a:t>
            </a:r>
            <a:r>
              <a:rPr lang="en-US" altLang="zh-HK" dirty="0"/>
              <a:t>)  Preparation of a Standard Solution</a:t>
            </a:r>
            <a:endParaRPr lang="zh-TW" altLang="zh-HK" dirty="0"/>
          </a:p>
          <a:p>
            <a:pPr marL="719138" indent="0">
              <a:buNone/>
            </a:pPr>
            <a:r>
              <a:rPr lang="en-US" altLang="zh-HK" dirty="0" smtClean="0"/>
              <a:t>(ii)  Titration</a:t>
            </a:r>
            <a:endParaRPr lang="zh-TW" altLang="zh-HK" dirty="0" smtClean="0"/>
          </a:p>
          <a:p>
            <a:pPr marL="719138" lvl="1" indent="0">
              <a:buNone/>
            </a:pPr>
            <a:r>
              <a:rPr lang="en-US" altLang="zh-HK" dirty="0" smtClean="0"/>
              <a:t>[</a:t>
            </a:r>
            <a:r>
              <a:rPr lang="en-US" altLang="zh-HK" sz="1600" u="sng" dirty="0" smtClean="0">
                <a:hlinkClick r:id="rId2"/>
              </a:rPr>
              <a:t>http</a:t>
            </a:r>
            <a:r>
              <a:rPr lang="en-US" altLang="zh-HK" sz="1600" u="sng" dirty="0">
                <a:hlinkClick r:id="rId2"/>
              </a:rPr>
              <a:t>://</a:t>
            </a:r>
            <a:r>
              <a:rPr lang="en-US" altLang="zh-HK" sz="1600" u="sng" dirty="0" smtClean="0">
                <a:hlinkClick r:id="rId2"/>
              </a:rPr>
              <a:t>minisite.proj.hkedcity.net/chemtech/eng/volumetric_analysis/index.html</a:t>
            </a:r>
            <a:r>
              <a:rPr lang="en-US" altLang="zh-HK" sz="1600" u="sng" dirty="0" smtClean="0"/>
              <a:t>]</a:t>
            </a:r>
            <a:endParaRPr lang="zh-TW" altLang="zh-HK" dirty="0"/>
          </a:p>
          <a:p>
            <a:pPr marL="271463" indent="0">
              <a:buNone/>
            </a:pPr>
            <a:r>
              <a:rPr lang="en-US" altLang="zh-HK" dirty="0" smtClean="0"/>
              <a:t>(</a:t>
            </a:r>
            <a:r>
              <a:rPr lang="en-US" altLang="zh-HK" dirty="0"/>
              <a:t>2)	Textbook references on titrimetric analysis of bleach samples </a:t>
            </a:r>
            <a:r>
              <a:rPr lang="en-US" altLang="zh-HK" dirty="0" smtClean="0"/>
              <a:t>		(</a:t>
            </a:r>
            <a:r>
              <a:rPr lang="en-US" altLang="zh-HK" dirty="0"/>
              <a:t>Topic XV Analytical Chemistry)</a:t>
            </a:r>
            <a:endParaRPr lang="en-US" altLang="zh-TW" dirty="0" smtClean="0"/>
          </a:p>
        </p:txBody>
      </p:sp>
    </p:spTree>
    <p:extLst>
      <p:ext uri="{BB962C8B-B14F-4D97-AF65-F5344CB8AC3E}">
        <p14:creationId xmlns:p14="http://schemas.microsoft.com/office/powerpoint/2010/main" val="1149701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28649" y="365126"/>
            <a:ext cx="8176683" cy="972607"/>
          </a:xfrm>
        </p:spPr>
        <p:txBody>
          <a:bodyPr>
            <a:normAutofit fontScale="90000"/>
          </a:bodyPr>
          <a:lstStyle/>
          <a:p>
            <a:r>
              <a:rPr lang="en-US" altLang="zh-HK" sz="2400" b="1" dirty="0">
                <a:latin typeface="+mn-lt"/>
                <a:cs typeface="Calibri" panose="020F0502020204030204" pitchFamily="34" charset="0"/>
              </a:rPr>
              <a:t>Investigative </a:t>
            </a:r>
            <a:r>
              <a:rPr lang="en-US" altLang="zh-HK" sz="2400" b="1" dirty="0" smtClean="0">
                <a:latin typeface="+mn-lt"/>
                <a:cs typeface="Calibri" panose="020F0502020204030204" pitchFamily="34" charset="0"/>
              </a:rPr>
              <a:t>activity </a:t>
            </a:r>
            <a:r>
              <a:rPr lang="en-US" altLang="zh-HK" sz="2400" b="1" dirty="0">
                <a:latin typeface="+mn-lt"/>
                <a:cs typeface="Calibri" panose="020F0502020204030204" pitchFamily="34" charset="0"/>
              </a:rPr>
              <a:t>(</a:t>
            </a:r>
            <a:r>
              <a:rPr lang="en-US" altLang="zh-HK" sz="2400" b="1" dirty="0" smtClean="0">
                <a:latin typeface="+mn-lt"/>
                <a:cs typeface="Calibri" panose="020F0502020204030204" pitchFamily="34" charset="0"/>
              </a:rPr>
              <a:t>A)</a:t>
            </a:r>
            <a:r>
              <a:rPr lang="en-US" altLang="zh-TW" sz="2400" b="1" dirty="0">
                <a:latin typeface="+mn-lt"/>
                <a:cs typeface="Calibri" panose="020F0502020204030204" pitchFamily="34" charset="0"/>
              </a:rPr>
              <a:t/>
            </a:r>
            <a:br>
              <a:rPr lang="en-US" altLang="zh-TW" sz="2400" b="1" dirty="0">
                <a:latin typeface="+mn-lt"/>
                <a:cs typeface="Calibri" panose="020F0502020204030204" pitchFamily="34" charset="0"/>
              </a:rPr>
            </a:br>
            <a:r>
              <a:rPr lang="en-US" altLang="zh-HK" sz="2400" b="1" dirty="0">
                <a:latin typeface="+mn-lt"/>
                <a:cs typeface="Calibri" panose="020F0502020204030204" pitchFamily="34" charset="0"/>
              </a:rPr>
              <a:t>Hypochlorite content of bleach samples</a:t>
            </a:r>
            <a:endParaRPr lang="en-US" altLang="zh-TW" sz="2400" b="1" dirty="0">
              <a:latin typeface="+mn-lt"/>
              <a:cs typeface="Calibri" panose="020F0502020204030204" pitchFamily="34" charset="0"/>
            </a:endParaRPr>
          </a:p>
        </p:txBody>
      </p:sp>
      <p:sp>
        <p:nvSpPr>
          <p:cNvPr id="3" name="內容版面配置區 2"/>
          <p:cNvSpPr>
            <a:spLocks noGrp="1"/>
          </p:cNvSpPr>
          <p:nvPr>
            <p:ph idx="1"/>
          </p:nvPr>
        </p:nvSpPr>
        <p:spPr>
          <a:xfrm>
            <a:off x="750879" y="1453621"/>
            <a:ext cx="7886700" cy="4625444"/>
          </a:xfrm>
        </p:spPr>
        <p:txBody>
          <a:bodyPr>
            <a:normAutofit/>
          </a:bodyPr>
          <a:lstStyle/>
          <a:p>
            <a:r>
              <a:rPr lang="en-US" altLang="zh-TW" dirty="0"/>
              <a:t>An extract from the passage released by Consumer </a:t>
            </a:r>
            <a:r>
              <a:rPr lang="en-US" altLang="zh-TW" dirty="0" smtClean="0"/>
              <a:t>Council</a:t>
            </a:r>
          </a:p>
          <a:p>
            <a:pPr marL="0" indent="0">
              <a:buNone/>
            </a:pPr>
            <a:r>
              <a:rPr lang="en-US" altLang="zh-HK" sz="1800" u="sng" dirty="0" smtClean="0">
                <a:hlinkClick r:id="rId2"/>
              </a:rPr>
              <a:t>https</a:t>
            </a:r>
            <a:r>
              <a:rPr lang="en-US" altLang="zh-HK" sz="1800" u="sng" dirty="0">
                <a:hlinkClick r:id="rId2"/>
              </a:rPr>
              <a:t>://</a:t>
            </a:r>
            <a:r>
              <a:rPr lang="en-US" altLang="zh-HK" sz="1800" u="sng" dirty="0" smtClean="0">
                <a:hlinkClick r:id="rId2"/>
              </a:rPr>
              <a:t>www.consumer.org.hk/ws_en/news/press/20090715-5.html</a:t>
            </a:r>
            <a:endParaRPr lang="en-US" altLang="zh-TW" sz="1800" dirty="0" smtClean="0"/>
          </a:p>
          <a:p>
            <a:pPr marL="0" indent="0">
              <a:buNone/>
            </a:pPr>
            <a:endParaRPr lang="en-US" altLang="zh-TW" dirty="0"/>
          </a:p>
          <a:p>
            <a:pPr marL="0" indent="0">
              <a:buNone/>
            </a:pPr>
            <a:endParaRPr lang="en-US" altLang="zh-TW" dirty="0" smtClean="0"/>
          </a:p>
          <a:p>
            <a:pPr marL="0" indent="0">
              <a:buNone/>
            </a:pPr>
            <a:endParaRPr lang="en-US" altLang="zh-TW" dirty="0"/>
          </a:p>
          <a:p>
            <a:endParaRPr lang="en-US" altLang="zh-TW" dirty="0" smtClean="0"/>
          </a:p>
          <a:p>
            <a:pPr marL="0" indent="0">
              <a:buNone/>
            </a:pPr>
            <a:endParaRPr lang="en-US" altLang="zh-TW" dirty="0" smtClean="0"/>
          </a:p>
          <a:p>
            <a:pPr marL="0" indent="0">
              <a:buNone/>
            </a:pPr>
            <a:r>
              <a:rPr lang="en-US" altLang="zh-TW" dirty="0" smtClean="0"/>
              <a:t>Student activities:</a:t>
            </a:r>
          </a:p>
          <a:p>
            <a:pPr algn="just"/>
            <a:r>
              <a:rPr lang="en-US" altLang="zh-TW" dirty="0" smtClean="0"/>
              <a:t>With </a:t>
            </a:r>
            <a:r>
              <a:rPr lang="en-US" altLang="zh-TW" dirty="0"/>
              <a:t>reference to the information of the bleach product samples provided by teacher, design and conduct a titration experiment to find </a:t>
            </a:r>
            <a:r>
              <a:rPr lang="en-US" altLang="zh-TW" dirty="0" smtClean="0"/>
              <a:t>the </a:t>
            </a:r>
            <a:r>
              <a:rPr lang="en-US" altLang="zh-TW" dirty="0"/>
              <a:t>hypochlorite content of the bleach samples.</a:t>
            </a:r>
            <a:endParaRPr lang="zh-HK" altLang="en-US" dirty="0"/>
          </a:p>
        </p:txBody>
      </p:sp>
      <p:sp>
        <p:nvSpPr>
          <p:cNvPr id="4" name="矩形 3"/>
          <p:cNvSpPr/>
          <p:nvPr/>
        </p:nvSpPr>
        <p:spPr>
          <a:xfrm>
            <a:off x="773640" y="2425928"/>
            <a:ext cx="7886700" cy="2000162"/>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zh-HK" sz="2000" dirty="0">
                <a:solidFill>
                  <a:schemeClr val="tx1"/>
                </a:solidFill>
              </a:rPr>
              <a:t>Household bleaches with concentration of active ingredient (sodium hypochlorite) less than 5.25% are not recommended to be used on a dilution ratio of 1:99 as an effective disinfectant…</a:t>
            </a:r>
            <a:endParaRPr lang="zh-TW" altLang="zh-HK" sz="2000" dirty="0">
              <a:solidFill>
                <a:schemeClr val="tx1"/>
              </a:solidFill>
            </a:endParaRPr>
          </a:p>
          <a:p>
            <a:pPr algn="just"/>
            <a:r>
              <a:rPr lang="en-US" altLang="zh-HK" sz="2000" dirty="0">
                <a:solidFill>
                  <a:schemeClr val="tx1"/>
                </a:solidFill>
              </a:rPr>
              <a:t>In a test on 29 models of household bleach, the Consumer Council has found that many of the samples were not up to 5.25% in concentration.</a:t>
            </a:r>
            <a:endParaRPr lang="en-US" altLang="zh-TW" sz="2800" dirty="0" smtClean="0">
              <a:solidFill>
                <a:schemeClr val="tx1"/>
              </a:solidFill>
            </a:endParaRPr>
          </a:p>
        </p:txBody>
      </p:sp>
    </p:spTree>
    <p:extLst>
      <p:ext uri="{BB962C8B-B14F-4D97-AF65-F5344CB8AC3E}">
        <p14:creationId xmlns:p14="http://schemas.microsoft.com/office/powerpoint/2010/main" val="3453250794"/>
      </p:ext>
    </p:extLst>
  </p:cSld>
  <p:clrMapOvr>
    <a:masterClrMapping/>
  </p:clrMapOvr>
  <p:timing>
    <p:tnLst>
      <p:par>
        <p:cTn id="1" dur="indefinite" restart="never" nodeType="tmRoot"/>
      </p:par>
    </p:tn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徽章</Template>
  <TotalTime>1176</TotalTime>
  <Words>670</Words>
  <Application>Microsoft Office PowerPoint</Application>
  <PresentationFormat>如螢幕大小 (4:3)</PresentationFormat>
  <Paragraphs>103</Paragraphs>
  <Slides>11</Slides>
  <Notes>0</Notes>
  <HiddenSlides>0</HiddenSlides>
  <MMClips>0</MMClips>
  <ScaleCrop>false</ScaleCrop>
  <HeadingPairs>
    <vt:vector size="8" baseType="variant">
      <vt:variant>
        <vt:lpstr>使用字型</vt:lpstr>
      </vt:variant>
      <vt:variant>
        <vt:i4>7</vt:i4>
      </vt:variant>
      <vt:variant>
        <vt:lpstr>佈景主題</vt:lpstr>
      </vt:variant>
      <vt:variant>
        <vt:i4>1</vt:i4>
      </vt:variant>
      <vt:variant>
        <vt:lpstr>內嵌 OLE 伺服程式</vt:lpstr>
      </vt:variant>
      <vt:variant>
        <vt:i4>1</vt:i4>
      </vt:variant>
      <vt:variant>
        <vt:lpstr>投影片標題</vt:lpstr>
      </vt:variant>
      <vt:variant>
        <vt:i4>11</vt:i4>
      </vt:variant>
    </vt:vector>
  </HeadingPairs>
  <TitlesOfParts>
    <vt:vector size="20" baseType="lpstr">
      <vt:lpstr>微軟正黑體</vt:lpstr>
      <vt:lpstr>新細明體</vt:lpstr>
      <vt:lpstr>Arial</vt:lpstr>
      <vt:lpstr>Calibri</vt:lpstr>
      <vt:lpstr>Gill Sans MT</vt:lpstr>
      <vt:lpstr>Impact</vt:lpstr>
      <vt:lpstr>Wingdings</vt:lpstr>
      <vt:lpstr>Badge</vt:lpstr>
      <vt:lpstr>MDLDrawObject Class</vt:lpstr>
      <vt:lpstr>Chemistry learning activity in relation to epidemic prevention</vt:lpstr>
      <vt:lpstr>Introduction</vt:lpstr>
      <vt:lpstr>Learning objectives</vt:lpstr>
      <vt:lpstr>Activity 1：Using Bleach wisely</vt:lpstr>
      <vt:lpstr>PowerPoint 簡報</vt:lpstr>
      <vt:lpstr>PowerPoint 簡報</vt:lpstr>
      <vt:lpstr>suggestion for learning and teaching (activity 1)</vt:lpstr>
      <vt:lpstr>Activity 2 – Experimental investigative activities in relation to bleach</vt:lpstr>
      <vt:lpstr>Investigative activity (A) Hypochlorite content of bleach samples</vt:lpstr>
      <vt:lpstr>Investigative activity (B) How fast does chlorine bleach deteriorate?</vt:lpstr>
      <vt:lpstr>Suggestion for Learning and Teaching (Activity 2)</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CHENG, Siu Lin</dc:creator>
  <cp:lastModifiedBy>CHENG, Siu-lin</cp:lastModifiedBy>
  <cp:revision>97</cp:revision>
  <dcterms:created xsi:type="dcterms:W3CDTF">2020-02-04T09:35:35Z</dcterms:created>
  <dcterms:modified xsi:type="dcterms:W3CDTF">2020-03-23T03:13:14Z</dcterms:modified>
</cp:coreProperties>
</file>