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9" r:id="rId2"/>
    <p:sldId id="286" r:id="rId3"/>
    <p:sldId id="259" r:id="rId4"/>
    <p:sldId id="260" r:id="rId5"/>
    <p:sldId id="264" r:id="rId6"/>
    <p:sldId id="262" r:id="rId7"/>
    <p:sldId id="265" r:id="rId8"/>
    <p:sldId id="263" r:id="rId9"/>
    <p:sldId id="267" r:id="rId10"/>
    <p:sldId id="287" r:id="rId11"/>
    <p:sldId id="283" r:id="rId12"/>
    <p:sldId id="274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4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>
        <p:scale>
          <a:sx n="100" d="100"/>
          <a:sy n="100" d="100"/>
        </p:scale>
        <p:origin x="1998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7A416-63ED-4FA6-9788-586B8E4CD6F7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E3FE-0FC3-4CD4-8EDA-B8FC53FEF3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3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8F2FE-8883-43B3-B442-C810B2E52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749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3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4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44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6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TW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47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TW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64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10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1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20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6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18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15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19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16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DF0572-FE1B-493E-BE86-EFD27C6F92A9}" type="datetimeFigureOut">
              <a:rPr lang="zh-TW" altLang="en-US" smtClean="0"/>
              <a:t>2020/3/19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77D93-430B-4B09-B162-0046AB520E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9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hp.gov.hk/en/healthtopics/24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hp-dashboard.geodata.gov.hk/covid-19/en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chp.gov.hk/e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who.int/emergencies/diseases/novel-coronavirus-2019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nhc.gov.cn/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0OxrsgAP2w" TargetMode="External"/><Relationship Id="rId2" Type="http://schemas.openxmlformats.org/officeDocument/2006/relationships/hyperlink" Target="https://www.youtube.com/watch?v=QA_TRNFf5tU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en/healthtopics/content/24/13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onavirus.gov.hk/eng/index.html" TargetMode="External"/><Relationship Id="rId2" Type="http://schemas.openxmlformats.org/officeDocument/2006/relationships/hyperlink" Target="https://www.chp.gov.hk/tc/features/10246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06214" y="2349266"/>
            <a:ext cx="7937786" cy="1835874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t">
            <a:noAutofit/>
          </a:bodyPr>
          <a:lstStyle/>
          <a:p>
            <a:pPr algn="ctr">
              <a:defRPr/>
            </a:pP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Coronavirus disease 2019</a:t>
            </a:r>
            <a:b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(COVID-19)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and </a:t>
            </a:r>
            <a:r>
              <a:rPr lang="en-US" altLang="zh-TW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US" altLang="zh-TW" sz="3600" b="1" dirty="0">
                <a:solidFill>
                  <a:schemeClr val="tx2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/>
            </a:r>
            <a:br>
              <a:rPr lang="en-US" altLang="zh-TW" sz="3600" b="1" dirty="0">
                <a:solidFill>
                  <a:schemeClr val="tx2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</a:br>
            <a:r>
              <a:rPr lang="en-US" altLang="zh-TW" sz="3600" b="1" dirty="0">
                <a:solidFill>
                  <a:schemeClr val="tx2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  <a:t/>
            </a:r>
            <a:br>
              <a:rPr lang="en-US" altLang="zh-TW" sz="3600" b="1" dirty="0">
                <a:solidFill>
                  <a:schemeClr val="tx2"/>
                </a:solidFill>
                <a:latin typeface="Arial" panose="020B0604020202020204" pitchFamily="34" charset="0"/>
                <a:ea typeface="新細明體" pitchFamily="18" charset="-120"/>
                <a:cs typeface="Arial" panose="020B0604020202020204" pitchFamily="34" charset="0"/>
              </a:rPr>
            </a:br>
            <a:endParaRPr lang="en-US" altLang="zh-TW" sz="3600" b="1" dirty="0">
              <a:solidFill>
                <a:schemeClr val="tx2"/>
              </a:solidFill>
              <a:latin typeface="Arial" panose="020B0604020202020204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6148" name="副標題 4"/>
          <p:cNvSpPr>
            <a:spLocks noGrp="1"/>
          </p:cNvSpPr>
          <p:nvPr>
            <p:ph type="subTitle" idx="1"/>
          </p:nvPr>
        </p:nvSpPr>
        <p:spPr>
          <a:xfrm>
            <a:off x="1934307" y="582545"/>
            <a:ext cx="6564924" cy="1364531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 smtClean="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Integrated Science(S4-6)</a:t>
            </a:r>
            <a:endParaRPr lang="en-US" altLang="zh-TW" sz="4000" b="1" dirty="0">
              <a:solidFill>
                <a:schemeClr val="tx2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8005113" cy="1104899"/>
          </a:xfrm>
        </p:spPr>
        <p:txBody>
          <a:bodyPr>
            <a:normAutofit fontScale="90000"/>
          </a:bodyPr>
          <a:lstStyle/>
          <a:p>
            <a:r>
              <a:rPr lang="en-US" altLang="zh-TW" sz="3600" b="1" u="sng" dirty="0" smtClean="0"/>
              <a:t>Activity 2: Group </a:t>
            </a:r>
            <a:r>
              <a:rPr lang="en-US" altLang="zh-TW" sz="3600" b="1" u="sng" dirty="0" smtClean="0"/>
              <a:t>project - </a:t>
            </a:r>
            <a:br>
              <a:rPr lang="en-US" altLang="zh-TW" sz="3600" b="1" u="sng" dirty="0" smtClean="0"/>
            </a:br>
            <a:r>
              <a:rPr lang="en-US" altLang="zh-TW" sz="3600" b="1" u="sng" dirty="0" smtClean="0"/>
              <a:t>Mode </a:t>
            </a:r>
            <a:r>
              <a:rPr lang="en-US" altLang="zh-TW" sz="3600" b="1" u="sng" dirty="0"/>
              <a:t>of transmission of </a:t>
            </a:r>
            <a:r>
              <a:rPr lang="en-US" altLang="zh-TW" sz="3600" b="1" u="sng" dirty="0" smtClean="0"/>
              <a:t>infectious </a:t>
            </a:r>
            <a:r>
              <a:rPr lang="en-US" altLang="zh-TW" sz="3600" b="1" u="sng" dirty="0" smtClean="0"/>
              <a:t>diseases </a:t>
            </a:r>
            <a:r>
              <a:rPr lang="en-US" altLang="zh-TW" sz="3600" b="1" u="sng" dirty="0" smtClean="0"/>
              <a:t/>
            </a:r>
            <a:br>
              <a:rPr lang="en-US" altLang="zh-TW" sz="3600" b="1" u="sng" dirty="0" smtClean="0"/>
            </a:br>
            <a:endParaRPr lang="zh-TW" alt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91" y="1506063"/>
            <a:ext cx="8159750" cy="4190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with 3-4 students is responsible for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information on an infectious disease.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findings should be presented in class in the form of PowerPoint slides or poster, etc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searched 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TW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pathogen that causes the disease</a:t>
            </a:r>
          </a:p>
          <a:p>
            <a:pPr lvl="0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pathogen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 , where it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host , and how it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</a:p>
          <a:p>
            <a:pPr lvl="0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lvl="0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  <a:p>
            <a:pPr lvl="0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or reduce transmission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A14586-C8CD-4851-BCAA-1439957C237B}"/>
              </a:ext>
            </a:extLst>
          </p:cNvPr>
          <p:cNvSpPr/>
          <p:nvPr/>
        </p:nvSpPr>
        <p:spPr>
          <a:xfrm>
            <a:off x="1101969" y="5580069"/>
            <a:ext cx="63158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Please </a:t>
            </a:r>
            <a:r>
              <a:rPr lang="en-US" altLang="zh-TW" dirty="0" smtClean="0"/>
              <a:t>refer to </a:t>
            </a:r>
            <a:r>
              <a:rPr lang="en-US" altLang="zh-TW" dirty="0" smtClean="0"/>
              <a:t>the </a:t>
            </a:r>
            <a:r>
              <a:rPr lang="en-US" altLang="zh-TW" dirty="0"/>
              <a:t>Health Protection Center of the Department of Health (Infectious </a:t>
            </a:r>
            <a:r>
              <a:rPr lang="en-US" altLang="zh-TW" dirty="0" smtClean="0"/>
              <a:t>Diseases Page)</a:t>
            </a:r>
          </a:p>
          <a:p>
            <a:r>
              <a:rPr lang="en-US" altLang="zh-TW" dirty="0">
                <a:hlinkClick r:id="rId2"/>
              </a:rPr>
              <a:t>https://www.chp.gov.hk/en/healthtopics/24/index.html</a:t>
            </a:r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3" y="5099561"/>
            <a:ext cx="1403838" cy="14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623" y="-92391"/>
            <a:ext cx="7772400" cy="761224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Reference websites</a:t>
            </a:r>
            <a:r>
              <a:rPr lang="en-US" altLang="zh-TW" sz="2800" dirty="0" smtClean="0"/>
              <a:t>:</a:t>
            </a:r>
            <a:endParaRPr 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6673" y="828545"/>
            <a:ext cx="6583795" cy="7018250"/>
          </a:xfrm>
        </p:spPr>
        <p:txBody>
          <a:bodyPr>
            <a:normAutofit/>
          </a:bodyPr>
          <a:lstStyle/>
          <a:p>
            <a:pPr marL="539750" lvl="1" indent="-31115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1.	Centre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Health Protection, Department of Health</a:t>
            </a:r>
          </a:p>
          <a:p>
            <a:pPr marL="2286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HK" altLang="zh-TW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HK" altLang="zh-TW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www.chp.gov.hk/en/index.html</a:t>
            </a:r>
            <a:endParaRPr lang="en-HK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31115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2.	Latest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of Coronavirus Disease (COVID-19) in Hong Kong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zh-TW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chp-dashboard.geodata.gov.hk/covid-19/en.html</a:t>
            </a:r>
            <a:endParaRPr lang="en-US" altLang="zh-TW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311150"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3.	National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Commission of the People’s Republic of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2286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://www.nhc.gov.cn/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31115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Coronovirus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isease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(COVID-19)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https://www.who.int/emergencies/diseases/novel-coronavirus-2019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61" y="32580"/>
            <a:ext cx="795965" cy="795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98" y="927587"/>
            <a:ext cx="1247951" cy="1247951"/>
          </a:xfrm>
          <a:prstGeom prst="rect">
            <a:avLst/>
          </a:prstGeom>
        </p:spPr>
      </p:pic>
      <p:pic>
        <p:nvPicPr>
          <p:cNvPr id="11" name="Picture 10" descr="C:\Users\ralfwmtong\AppData\Local\Microsoft\Windows\INetCache\Content.MSO\1F8CE146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08" y="3527836"/>
            <a:ext cx="1116561" cy="107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98" y="4827449"/>
            <a:ext cx="1156582" cy="1156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24" y="2264962"/>
            <a:ext cx="1132839" cy="11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70" y="151646"/>
            <a:ext cx="7772400" cy="150876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Other reference videos</a:t>
            </a:r>
            <a:r>
              <a:rPr lang="zh-TW" altLang="en-US" sz="3200" dirty="0"/>
              <a:t>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370" y="1118550"/>
            <a:ext cx="6711984" cy="48851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Prevention of pneumonia and respiratory tract infection</a:t>
            </a:r>
          </a:p>
          <a:p>
            <a:pPr marL="0" indent="0">
              <a:buNone/>
            </a:pPr>
            <a:r>
              <a:rPr lang="en-US" altLang="zh-TW" u="sng" dirty="0">
                <a:hlinkClick r:id="rId2"/>
              </a:rPr>
              <a:t>https://www.youtube.com/watch?v=QA_TRNFf5tU&amp;feature=youtu.be</a:t>
            </a:r>
            <a:endParaRPr lang="en-US" altLang="zh-TW" u="sng" dirty="0"/>
          </a:p>
          <a:p>
            <a:pPr marL="0" indent="0">
              <a:buNone/>
            </a:pPr>
            <a:endParaRPr lang="en-US" altLang="zh-TW" sz="1200" dirty="0"/>
          </a:p>
          <a:p>
            <a:r>
              <a:rPr lang="en-US" altLang="zh-TW" dirty="0"/>
              <a:t>Prevent diseases · Maintain good </a:t>
            </a:r>
            <a:r>
              <a:rPr lang="en-US" altLang="zh-TW" dirty="0" smtClean="0"/>
              <a:t>hygiene</a:t>
            </a:r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www.youtube.com/watch?v=X0OxrsgAP2w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sz="1200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72" y="5306261"/>
            <a:ext cx="1623201" cy="1623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72" y="1727804"/>
            <a:ext cx="1565233" cy="1565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01" y="3733612"/>
            <a:ext cx="1293773" cy="12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216819"/>
            <a:ext cx="2290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533" y="-261937"/>
            <a:ext cx="7704667" cy="1981200"/>
          </a:xfrm>
        </p:spPr>
        <p:txBody>
          <a:bodyPr>
            <a:normAutofit/>
          </a:bodyPr>
          <a:lstStyle/>
          <a:p>
            <a:r>
              <a:rPr lang="en-US" altLang="zh-TW" sz="3600" b="1" i="1" u="sng" dirty="0" smtClean="0"/>
              <a:t>More </a:t>
            </a:r>
            <a:r>
              <a:rPr lang="en-US" altLang="zh-TW" sz="3600" b="1" i="1" u="sng" dirty="0"/>
              <a:t>to know: </a:t>
            </a:r>
            <a:r>
              <a:rPr lang="en-US" altLang="zh-TW" sz="3600" b="1" i="1" u="sng" dirty="0" smtClean="0"/>
              <a:t> Influenza</a:t>
            </a:r>
            <a:endParaRPr lang="zh-TW" altLang="en-GB" sz="3600" b="1" i="1" u="sng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70646"/>
              </p:ext>
            </p:extLst>
          </p:nvPr>
        </p:nvGraphicFramePr>
        <p:xfrm>
          <a:off x="1593584" y="3797808"/>
          <a:ext cx="6786563" cy="2362199"/>
        </p:xfrm>
        <a:graphic>
          <a:graphicData uri="http://schemas.openxmlformats.org/drawingml/2006/table">
            <a:tbl>
              <a:tblPr/>
              <a:tblGrid>
                <a:gridCol w="1075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9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 protein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 protein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Influenza virus type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Host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1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1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H1N1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Humans, pigs, birds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2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2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H2N2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Humans, pigs, birds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3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2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H3N2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Humans, pigs, birds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5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1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H5N1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Birds (occasionally humans)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7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7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H7N7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Birds (occasionally humans)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9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Type 2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H9N2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Birds (occasionally humans)</a:t>
                      </a:r>
                      <a:endParaRPr kumimoji="0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78" name="文字方塊 7"/>
          <p:cNvSpPr txBox="1">
            <a:spLocks noChangeArrowheads="1"/>
          </p:cNvSpPr>
          <p:nvPr/>
        </p:nvSpPr>
        <p:spPr bwMode="auto">
          <a:xfrm>
            <a:off x="1134533" y="1216819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 b="1" dirty="0">
                <a:latin typeface="新細明體" panose="02020500000000000000" pitchFamily="18" charset="-120"/>
                <a:cs typeface="Times New Roman" panose="02020603050405020304" pitchFamily="18" charset="0"/>
              </a:rPr>
              <a:t>Influenza</a:t>
            </a:r>
            <a:endParaRPr lang="zh-TW" altLang="en-GB" b="1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479" name="矩形 8"/>
          <p:cNvSpPr>
            <a:spLocks noChangeArrowheads="1"/>
          </p:cNvSpPr>
          <p:nvPr/>
        </p:nvSpPr>
        <p:spPr bwMode="auto">
          <a:xfrm>
            <a:off x="1007850" y="1722856"/>
            <a:ext cx="6096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en-US" altLang="zh-TW" sz="2000" dirty="0"/>
              <a:t>caused by the influenza </a:t>
            </a:r>
            <a:r>
              <a:rPr lang="en-US" altLang="zh-TW" sz="2000" dirty="0" smtClean="0"/>
              <a:t>virus</a:t>
            </a: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r>
              <a:rPr lang="en-US" altLang="zh-TW" sz="2000" dirty="0"/>
              <a:t>The various forms of influenza viruses have different types of </a:t>
            </a:r>
            <a:r>
              <a:rPr lang="en-US" altLang="zh-TW" sz="2000" b="1" dirty="0"/>
              <a:t>H proteins </a:t>
            </a:r>
            <a:r>
              <a:rPr lang="en-US" altLang="zh-TW" sz="2000" dirty="0"/>
              <a:t>and </a:t>
            </a:r>
            <a:r>
              <a:rPr lang="en-US" altLang="zh-TW" sz="2000" b="1" dirty="0"/>
              <a:t>N proteins </a:t>
            </a:r>
            <a:r>
              <a:rPr lang="en-US" altLang="zh-TW" sz="2000" dirty="0"/>
              <a:t>on the outer envelope and they are named accordingly</a:t>
            </a:r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endParaRPr lang="en-US" altLang="zh-TW" sz="2000" dirty="0" smtClean="0"/>
          </a:p>
          <a:p>
            <a:pPr marL="342900" indent="-342900" eaLnBrk="1" hangingPunct="1">
              <a:buFont typeface="Wingdings" panose="05000000000000000000" pitchFamily="2" charset="2"/>
              <a:buChar char="l"/>
            </a:pPr>
            <a:endParaRPr lang="en-US" altLang="zh-TW" sz="2000" dirty="0"/>
          </a:p>
          <a:p>
            <a:pPr eaLnBrk="1" hangingPunct="1">
              <a:buFontTx/>
              <a:buChar char="-"/>
            </a:pPr>
            <a:endParaRPr lang="zh-TW" altLang="en-US" sz="20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3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919" y="607835"/>
            <a:ext cx="7772400" cy="585025"/>
          </a:xfrm>
        </p:spPr>
        <p:txBody>
          <a:bodyPr>
            <a:noAutofit/>
          </a:bodyPr>
          <a:lstStyle/>
          <a:p>
            <a:r>
              <a:rPr lang="en-US" altLang="zh-TW" sz="3600" b="1" dirty="0"/>
              <a:t>Key Learning Points</a:t>
            </a:r>
            <a:endParaRPr 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1644" y="1792935"/>
            <a:ext cx="8601856" cy="4547164"/>
          </a:xfrm>
        </p:spPr>
        <p:txBody>
          <a:bodyPr>
            <a:normAutofit/>
          </a:bodyPr>
          <a:lstStyle/>
          <a:p>
            <a:pPr marL="896938" lvl="1" indent="-43973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Let students know about the infectious disease -  coronavirus disease 2019 (COVID-19) </a:t>
            </a:r>
          </a:p>
          <a:p>
            <a:pPr marL="896938" lvl="1" indent="-43973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Let students know about how to prevent pneumonia and respiratory tract infections </a:t>
            </a:r>
            <a:r>
              <a:rPr lang="en-US" altLang="zh-TW" sz="2400" dirty="0" smtClean="0"/>
              <a:t>( COVID-19</a:t>
            </a:r>
            <a:r>
              <a:rPr lang="en-US" altLang="zh-TW" sz="2400" dirty="0"/>
              <a:t>) </a:t>
            </a:r>
          </a:p>
          <a:p>
            <a:pPr marL="896938" lvl="1" indent="-43973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To cultivate a sense of responsibility for community health in students</a:t>
            </a:r>
          </a:p>
          <a:p>
            <a:pPr marL="896938" lvl="1" indent="-439738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/>
              <a:t>To nurture students’ care for patients and elderly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50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67" y="-304800"/>
            <a:ext cx="7704667" cy="1981200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kumimoji="1" lang="en-US" altLang="zh-TW" dirty="0" smtClean="0">
                <a:latin typeface="Verdana" panose="020B0604030504040204" pitchFamily="34" charset="0"/>
              </a:rPr>
              <a:t> Virus</a:t>
            </a:r>
            <a:endParaRPr kumimoji="1" lang="en-US" altLang="zh-TW" dirty="0">
              <a:latin typeface="Verdana" panose="020B0604030504040204" pitchFamily="34" charset="0"/>
            </a:endParaRPr>
          </a:p>
        </p:txBody>
      </p:sp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823909" y="1230367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</a:pPr>
            <a:r>
              <a:rPr lang="en-US" altLang="zh-TW" sz="3200" dirty="0" smtClean="0"/>
              <a:t>Virus</a:t>
            </a:r>
            <a:endParaRPr lang="en-US" altLang="zh-TW" sz="3200" dirty="0"/>
          </a:p>
        </p:txBody>
      </p:sp>
      <p:sp>
        <p:nvSpPr>
          <p:cNvPr id="6150" name="矩形 20"/>
          <p:cNvSpPr>
            <a:spLocks noChangeArrowheads="1"/>
          </p:cNvSpPr>
          <p:nvPr/>
        </p:nvSpPr>
        <p:spPr bwMode="auto">
          <a:xfrm>
            <a:off x="823908" y="1891775"/>
            <a:ext cx="5500691" cy="4893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/>
              <a:t>Non-living </a:t>
            </a:r>
            <a:r>
              <a:rPr lang="en-US" altLang="zh-TW" dirty="0"/>
              <a:t>by itself, and cannot </a:t>
            </a:r>
            <a:r>
              <a:rPr lang="en-US" altLang="zh-TW" dirty="0" smtClean="0"/>
              <a:t>reproduce unless </a:t>
            </a:r>
            <a:r>
              <a:rPr lang="en-US" altLang="zh-TW" dirty="0"/>
              <a:t>inside suitable host cells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/>
              <a:t>Have </a:t>
            </a:r>
            <a:r>
              <a:rPr lang="en-US" altLang="zh-TW" dirty="0"/>
              <a:t>simple structures. They consist </a:t>
            </a:r>
            <a:r>
              <a:rPr lang="en-US" altLang="zh-TW" dirty="0" smtClean="0"/>
              <a:t>of </a:t>
            </a:r>
            <a:r>
              <a:rPr lang="en-US" altLang="zh-TW" b="1" dirty="0" smtClean="0"/>
              <a:t>genetic </a:t>
            </a:r>
            <a:r>
              <a:rPr lang="en-US" altLang="zh-TW" b="1" dirty="0"/>
              <a:t>material </a:t>
            </a:r>
            <a:r>
              <a:rPr lang="en-US" altLang="zh-TW" dirty="0"/>
              <a:t>(can be </a:t>
            </a:r>
            <a:r>
              <a:rPr lang="en-US" altLang="zh-TW" b="1" dirty="0"/>
              <a:t>DNA</a:t>
            </a:r>
            <a:r>
              <a:rPr lang="en-US" altLang="zh-TW" dirty="0"/>
              <a:t> or </a:t>
            </a:r>
            <a:r>
              <a:rPr lang="en-US" altLang="zh-TW" b="1" dirty="0" smtClean="0"/>
              <a:t>RNA</a:t>
            </a:r>
            <a:r>
              <a:rPr lang="en-US" altLang="zh-TW" dirty="0" smtClean="0"/>
              <a:t>) encased </a:t>
            </a:r>
            <a:r>
              <a:rPr lang="en-US" altLang="zh-TW" dirty="0"/>
              <a:t>in a </a:t>
            </a:r>
            <a:r>
              <a:rPr lang="en-US" altLang="zh-TW" b="1" dirty="0"/>
              <a:t>protein coat</a:t>
            </a:r>
            <a:r>
              <a:rPr lang="en-US" altLang="zh-TW" dirty="0"/>
              <a:t>. Some </a:t>
            </a:r>
            <a:r>
              <a:rPr lang="en-US" altLang="zh-TW" dirty="0" smtClean="0"/>
              <a:t>viruses </a:t>
            </a:r>
            <a:r>
              <a:rPr lang="en-US" altLang="zh-TW" dirty="0"/>
              <a:t>also have an </a:t>
            </a:r>
            <a:r>
              <a:rPr lang="en-US" altLang="zh-TW" b="1" dirty="0"/>
              <a:t>outer envelope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They are very small, about 0.02 to 0.2 </a:t>
            </a:r>
            <a:r>
              <a:rPr lang="en-US" altLang="zh-TW" dirty="0" err="1" smtClean="0"/>
              <a:t>μm</a:t>
            </a:r>
            <a:r>
              <a:rPr lang="en-US" altLang="zh-TW" dirty="0" smtClean="0"/>
              <a:t> </a:t>
            </a:r>
            <a:r>
              <a:rPr lang="en-US" altLang="zh-TW" dirty="0"/>
              <a:t>in diameter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/>
              <a:t>Each type of virus has a specific </a:t>
            </a:r>
            <a:r>
              <a:rPr lang="en-US" altLang="zh-TW" dirty="0" smtClean="0"/>
              <a:t>protein coat</a:t>
            </a:r>
            <a:r>
              <a:rPr lang="en-US" altLang="zh-TW" dirty="0"/>
              <a:t>, which attaches to particular types </a:t>
            </a:r>
            <a:r>
              <a:rPr lang="en-US" altLang="zh-TW" dirty="0" smtClean="0"/>
              <a:t>of </a:t>
            </a:r>
            <a:r>
              <a:rPr lang="en-US" altLang="zh-TW" dirty="0"/>
              <a:t>cells (e.g. </a:t>
            </a:r>
            <a:r>
              <a:rPr lang="en-US" altLang="zh-TW" dirty="0" smtClean="0"/>
              <a:t>pneumonia viruses </a:t>
            </a:r>
            <a:r>
              <a:rPr lang="en-US" altLang="zh-TW" dirty="0"/>
              <a:t>attach to </a:t>
            </a:r>
            <a:r>
              <a:rPr lang="en-US" altLang="zh-TW" dirty="0" smtClean="0"/>
              <a:t>lung cells)</a:t>
            </a:r>
            <a:endParaRPr lang="en-US" altLang="zh-TW" dirty="0"/>
          </a:p>
        </p:txBody>
      </p:sp>
      <p:pic>
        <p:nvPicPr>
          <p:cNvPr id="9" name="Picture 9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00503"/>
            <a:ext cx="27193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324600" y="3604846"/>
            <a:ext cx="2895600" cy="2711450"/>
            <a:chOff x="7454" y="1480"/>
            <a:chExt cx="3594" cy="3322"/>
          </a:xfrm>
        </p:grpSpPr>
        <p:pic>
          <p:nvPicPr>
            <p:cNvPr id="11" name="Picture 3" descr="inse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" y="1480"/>
              <a:ext cx="2820" cy="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454" y="4312"/>
              <a:ext cx="3594" cy="4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  <a:ea typeface="新細明體" panose="02020500000000000000" pitchFamily="18" charset="-120"/>
                </a:rPr>
                <a:t>Transmission Electron Micrograph of viruses. (x100000)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字方塊 3"/>
          <p:cNvSpPr txBox="1">
            <a:spLocks noChangeArrowheads="1"/>
          </p:cNvSpPr>
          <p:nvPr/>
        </p:nvSpPr>
        <p:spPr bwMode="auto">
          <a:xfrm>
            <a:off x="1705942" y="243840"/>
            <a:ext cx="6096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7188" indent="-357188" eaLnBrk="1" hangingPunct="1">
              <a:buFont typeface="Arial" panose="020B0604020202020204" pitchFamily="34" charset="0"/>
              <a:buChar char="•"/>
            </a:pPr>
            <a:r>
              <a:rPr lang="en-US" altLang="zh-TW" sz="4000" dirty="0"/>
              <a:t>The life cycle of a virus</a:t>
            </a:r>
          </a:p>
        </p:txBody>
      </p:sp>
      <p:pic>
        <p:nvPicPr>
          <p:cNvPr id="4" name="Picture 2" descr="fig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423" y="1064725"/>
            <a:ext cx="4625975" cy="5646737"/>
          </a:xfrm>
          <a:noFill/>
        </p:spPr>
      </p:pic>
    </p:spTree>
    <p:extLst>
      <p:ext uri="{BB962C8B-B14F-4D97-AF65-F5344CB8AC3E}">
        <p14:creationId xmlns:p14="http://schemas.microsoft.com/office/powerpoint/2010/main" val="32509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2223966"/>
            <a:ext cx="7199088" cy="41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字方塊 4"/>
          <p:cNvSpPr txBox="1">
            <a:spLocks noChangeArrowheads="1"/>
          </p:cNvSpPr>
          <p:nvPr/>
        </p:nvSpPr>
        <p:spPr bwMode="auto">
          <a:xfrm>
            <a:off x="3803025" y="4570883"/>
            <a:ext cx="1672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dirty="0"/>
              <a:t>Reservoir</a:t>
            </a:r>
          </a:p>
        </p:txBody>
      </p:sp>
      <p:sp>
        <p:nvSpPr>
          <p:cNvPr id="11269" name="矩形 6"/>
          <p:cNvSpPr>
            <a:spLocks noChangeArrowheads="1"/>
          </p:cNvSpPr>
          <p:nvPr/>
        </p:nvSpPr>
        <p:spPr bwMode="auto">
          <a:xfrm>
            <a:off x="820615" y="1088678"/>
            <a:ext cx="8323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82563" indent="-182563" eaLnBrk="1" hangingPunct="1">
              <a:buFont typeface="Arial" panose="020B0604020202020204" pitchFamily="34" charset="0"/>
              <a:buChar char="•"/>
            </a:pPr>
            <a:r>
              <a:rPr lang="en-US" altLang="zh-TW" sz="1800" dirty="0" smtClean="0">
                <a:ea typeface="新細明體" panose="02020500000000000000" pitchFamily="18" charset="-120"/>
              </a:rPr>
              <a:t>Some </a:t>
            </a:r>
            <a:r>
              <a:rPr lang="en-US" altLang="zh-TW" sz="1800" dirty="0" smtClean="0"/>
              <a:t>animals </a:t>
            </a:r>
            <a:r>
              <a:rPr lang="en-US" altLang="zh-TW" sz="1800" dirty="0"/>
              <a:t>are the </a:t>
            </a:r>
            <a:r>
              <a:rPr lang="en-US" altLang="zh-TW" sz="1800" dirty="0" smtClean="0"/>
              <a:t>natural </a:t>
            </a:r>
            <a:r>
              <a:rPr lang="en-US" altLang="zh-TW" sz="1800" dirty="0"/>
              <a:t>reservoir of the particular microorganism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Under </a:t>
            </a:r>
            <a:r>
              <a:rPr lang="en-US" altLang="zh-TW" sz="1800" dirty="0"/>
              <a:t>certain circumstances, such as changes in the genetic </a:t>
            </a:r>
            <a:r>
              <a:rPr lang="en-US" altLang="zh-TW" sz="1800" dirty="0" smtClean="0"/>
              <a:t>material </a:t>
            </a:r>
            <a:r>
              <a:rPr lang="en-US" altLang="zh-TW" sz="1800" dirty="0"/>
              <a:t>of the pathogen (mutation) or environmental changes</a:t>
            </a:r>
            <a:r>
              <a:rPr lang="en-US" altLang="zh-TW" sz="1800" dirty="0" smtClean="0"/>
              <a:t>, </a:t>
            </a:r>
            <a:r>
              <a:rPr lang="en-US" altLang="zh-TW" sz="1800" dirty="0"/>
              <a:t>the pathogens may be transmitted to humans and cause disease.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2442738"/>
            <a:ext cx="2133599" cy="83099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400" dirty="0" smtClean="0"/>
              <a:t>Example:</a:t>
            </a:r>
          </a:p>
          <a:p>
            <a:r>
              <a:rPr lang="en-US" altLang="zh-TW" sz="2400" dirty="0" smtClean="0"/>
              <a:t>Avian </a:t>
            </a:r>
            <a:r>
              <a:rPr lang="en-US" altLang="zh-TW" sz="2400" dirty="0" smtClean="0"/>
              <a:t>Influenza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0023" y="6329696"/>
            <a:ext cx="7073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/>
              <a:t>Reference: </a:t>
            </a:r>
            <a:r>
              <a:rPr lang="en-US" altLang="zh-TW" sz="1600" dirty="0"/>
              <a:t>Centre for Health Protection, Department of Health</a:t>
            </a:r>
            <a:r>
              <a:rPr lang="en-US" altLang="zh-TW" sz="1600" dirty="0" smtClean="0"/>
              <a:t>-Avian Influenza </a:t>
            </a:r>
            <a:r>
              <a:rPr lang="en-US" altLang="zh-TW" sz="1600" dirty="0">
                <a:hlinkClick r:id="rId3"/>
              </a:rPr>
              <a:t>https://</a:t>
            </a:r>
            <a:r>
              <a:rPr lang="en-US" altLang="zh-TW" sz="1600" dirty="0" smtClean="0">
                <a:hlinkClick r:id="rId3"/>
              </a:rPr>
              <a:t>www.chp.gov.hk/en/healthtopics/content/24/13.html</a:t>
            </a:r>
            <a:endParaRPr lang="en-US" altLang="zh-TW" sz="1600" dirty="0"/>
          </a:p>
          <a:p>
            <a:endParaRPr lang="en-US" altLang="zh-TW" sz="16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44398" y="-58786"/>
            <a:ext cx="8199602" cy="1244478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</a:pPr>
            <a:r>
              <a:rPr lang="en-US" altLang="zh-TW" b="1" dirty="0" smtClean="0"/>
              <a:t>The mechanism of the emergence of novel virus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(Avian Influenza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as an example)</a:t>
            </a:r>
            <a:endParaRPr kumimoji="1" lang="en-US" altLang="zh-TW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1058009" y="688027"/>
            <a:ext cx="4851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3200" b="1" dirty="0"/>
              <a:t>Transmission of pathogens</a:t>
            </a:r>
          </a:p>
        </p:txBody>
      </p:sp>
      <p:sp>
        <p:nvSpPr>
          <p:cNvPr id="9221" name="矩形 5"/>
          <p:cNvSpPr>
            <a:spLocks noChangeArrowheads="1"/>
          </p:cNvSpPr>
          <p:nvPr/>
        </p:nvSpPr>
        <p:spPr bwMode="auto">
          <a:xfrm>
            <a:off x="914400" y="1544515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/>
              <a:t>Infectious diseases are spread from one host to another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zh-TW" dirty="0" smtClean="0"/>
              <a:t>The pathogens (i.e. different kinds of disease-causing microorganisms) multiply themselves in the host and the microorganisms reproduced are spread to other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dirty="0" smtClean="0"/>
              <a:t>Different </a:t>
            </a:r>
            <a:r>
              <a:rPr lang="en-US" altLang="zh-TW" dirty="0"/>
              <a:t>microorganisms are transmitted by different </a:t>
            </a:r>
            <a:r>
              <a:rPr lang="en-US" altLang="zh-TW" dirty="0" smtClean="0"/>
              <a:t>modes </a:t>
            </a:r>
            <a:r>
              <a:rPr lang="en-US" altLang="zh-TW" dirty="0"/>
              <a:t>of </a:t>
            </a:r>
            <a:r>
              <a:rPr lang="en-US" altLang="zh-TW" dirty="0" smtClean="0"/>
              <a:t>transmission</a:t>
            </a:r>
            <a:endParaRPr lang="zh-TW" altLang="en-US" dirty="0"/>
          </a:p>
        </p:txBody>
      </p:sp>
      <p:pic>
        <p:nvPicPr>
          <p:cNvPr id="5" name="Picture 4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40" y="4124552"/>
            <a:ext cx="5966692" cy="23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8" name="矩形 4"/>
          <p:cNvSpPr>
            <a:spLocks noChangeArrowheads="1"/>
          </p:cNvSpPr>
          <p:nvPr/>
        </p:nvSpPr>
        <p:spPr bwMode="auto">
          <a:xfrm>
            <a:off x="1172273" y="156612"/>
            <a:ext cx="77958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2800" b="1" dirty="0" smtClean="0">
                <a:ea typeface="新細明體" panose="02020500000000000000" pitchFamily="18" charset="-120"/>
              </a:rPr>
              <a:t>Activity 1: Investigate the mode of transmission of </a:t>
            </a:r>
            <a:r>
              <a:rPr lang="en-US" altLang="zh-TW" sz="2800" b="1" dirty="0" smtClean="0"/>
              <a:t>coronavirus </a:t>
            </a:r>
            <a:r>
              <a:rPr lang="en-US" altLang="zh-TW" sz="2800" b="1" dirty="0" smtClean="0"/>
              <a:t>disease 2019 </a:t>
            </a:r>
            <a:r>
              <a:rPr lang="en-US" altLang="zh-TW" sz="2800" b="1" dirty="0"/>
              <a:t>(COVID-19 </a:t>
            </a:r>
            <a:r>
              <a:rPr lang="en-US" altLang="zh-TW" sz="2800" b="1" dirty="0" smtClean="0"/>
              <a:t>)</a:t>
            </a:r>
            <a:endParaRPr lang="en-US" altLang="zh-TW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35159" y="1250290"/>
            <a:ext cx="7811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Make reference from the </a:t>
            </a:r>
            <a:r>
              <a:rPr lang="en-US" altLang="zh-TW" sz="2400" dirty="0"/>
              <a:t>website of the Center for Health Protection of the Department of Health (2019 Coronavirus Diseases Page) and fill in the following table:</a:t>
            </a:r>
            <a:endParaRPr lang="en-US" altLang="zh-TW" dirty="0">
              <a:hlinkClick r:id="rId2"/>
            </a:endParaRPr>
          </a:p>
          <a:p>
            <a:pPr marL="228600" lvl="1" indent="0">
              <a:buNone/>
            </a:pPr>
            <a:r>
              <a:rPr lang="en-US" altLang="zh-TW" dirty="0">
                <a:hlinkClick r:id="rId3"/>
              </a:rPr>
              <a:t>https://www.coronavirus.gov.hk/eng/index.html</a:t>
            </a:r>
            <a:endParaRPr lang="en-US" altLang="zh-TW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965935"/>
              </p:ext>
            </p:extLst>
          </p:nvPr>
        </p:nvGraphicFramePr>
        <p:xfrm>
          <a:off x="1172273" y="3396607"/>
          <a:ext cx="6978712" cy="3073861"/>
        </p:xfrm>
        <a:graphic>
          <a:graphicData uri="http://schemas.openxmlformats.org/drawingml/2006/table">
            <a:tbl>
              <a:tblPr/>
              <a:tblGrid>
                <a:gridCol w="2878607">
                  <a:extLst>
                    <a:ext uri="{9D8B030D-6E8A-4147-A177-3AD203B41FA5}">
                      <a16:colId xmlns:a16="http://schemas.microsoft.com/office/drawing/2014/main" val="1024899652"/>
                    </a:ext>
                  </a:extLst>
                </a:gridCol>
                <a:gridCol w="4100105">
                  <a:extLst>
                    <a:ext uri="{9D8B030D-6E8A-4147-A177-3AD203B41FA5}">
                      <a16:colId xmlns:a16="http://schemas.microsoft.com/office/drawing/2014/main" val="3722236238"/>
                    </a:ext>
                  </a:extLst>
                </a:gridCol>
              </a:tblGrid>
              <a:tr h="46891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500" kern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99639" marR="9963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500" b="1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Air borne/ Direct Contact</a:t>
                      </a: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39406"/>
                  </a:ext>
                </a:extLst>
              </a:tr>
              <a:tr h="5410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b="1" kern="100" spc="100" dirty="0" smtClean="0">
                          <a:solidFill>
                            <a:schemeClr val="tx1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Examples of diseases</a:t>
                      </a:r>
                      <a:endParaRPr lang="en-US" altLang="zh-TW" sz="1500" b="1" kern="100" spc="100" dirty="0">
                        <a:solidFill>
                          <a:schemeClr val="tx1"/>
                        </a:solidFill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 disease 2019 (COVID-19 )</a:t>
                      </a: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66555"/>
                  </a:ext>
                </a:extLst>
              </a:tr>
              <a:tr h="6226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b="1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Portal of entry of pathogens into host</a:t>
                      </a:r>
                      <a:endParaRPr lang="en-US" altLang="zh-TW" sz="1500" b="1" kern="100" spc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Nose,</a:t>
                      </a:r>
                      <a:r>
                        <a:rPr lang="en-US" altLang="zh-TW" sz="1500" b="1" i="1" kern="100" spc="100" baseline="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Mouth</a:t>
                      </a: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368030"/>
                  </a:ext>
                </a:extLst>
              </a:tr>
              <a:tr h="62266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b="1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Location of growth of pathogens inside the host</a:t>
                      </a:r>
                      <a:endParaRPr lang="en-US" altLang="zh-TW" sz="1500" b="1" kern="100" spc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Airway,</a:t>
                      </a:r>
                      <a:r>
                        <a:rPr lang="en-US" altLang="zh-TW" sz="1500" b="1" i="1" kern="100" spc="100" baseline="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Lungs</a:t>
                      </a: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852598"/>
                  </a:ext>
                </a:extLst>
              </a:tr>
              <a:tr h="8186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b="1" kern="100" spc="100" dirty="0" smtClean="0">
                          <a:latin typeface="Arial"/>
                          <a:ea typeface="新細明體"/>
                          <a:cs typeface="Times New Roman"/>
                        </a:rPr>
                        <a:t>Portal of exit of pathogens from the host</a:t>
                      </a:r>
                      <a:endParaRPr lang="en-US" altLang="zh-TW" sz="1500" b="1" kern="100" spc="100" dirty="0">
                        <a:latin typeface="Arial"/>
                        <a:ea typeface="新細明體"/>
                        <a:cs typeface="Times New Roman"/>
                      </a:endParaRP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Sneezing, Coughing</a:t>
                      </a:r>
                    </a:p>
                    <a:p>
                      <a:pPr marL="0" algn="ctr" defTabSz="4572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(Some </a:t>
                      </a: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information </a:t>
                      </a: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indicate that the virus can leave the host via </a:t>
                      </a:r>
                      <a:r>
                        <a:rPr lang="en-US" altLang="zh-TW" sz="1500" b="1" i="1" kern="100" spc="100" dirty="0" err="1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faeces</a:t>
                      </a:r>
                      <a:r>
                        <a:rPr lang="en-US" altLang="zh-TW" sz="1500" b="1" i="1" kern="100" spc="100" dirty="0" smtClean="0">
                          <a:solidFill>
                            <a:srgbClr val="0070C0"/>
                          </a:solidFill>
                          <a:latin typeface="Arial"/>
                          <a:ea typeface="新細明體"/>
                          <a:cs typeface="Times New Roman"/>
                        </a:rPr>
                        <a:t>)</a:t>
                      </a:r>
                    </a:p>
                  </a:txBody>
                  <a:tcPr marL="99639" marR="996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969530"/>
                  </a:ext>
                </a:extLst>
              </a:tr>
            </a:tbl>
          </a:graphicData>
        </a:graphic>
      </p:graphicFrame>
      <p:sp>
        <p:nvSpPr>
          <p:cNvPr id="2" name="AutoShape 2" descr="data:image/png;base64,iVBORw0KGgoAAAANSUhEUgAAAMgAAADICAYAAACtWK6eAAANSUlEQVR4Xu2d63rkRghE1+//0M7nHccez+rCQdW6WCe/aRqKKqA1TvL2/v7+/sd/REAEJhF4UyAyQwTmEVAgskMEFhBQINJDBBSIHBCBHgJOkB5unroJAgrkJoU2zR4CCqSHm6dugoACuUmhTbOHgALp4eapmyCgQG5SaNPsIaBAerh56iYIKJCbFNo0ewi0BPL29ta7bedT9O8w5/KifubSTPkf7Wcu/jkcfisfPnBQIE9sSBFPgezcCYvXdRqdAlEgRXr9+eMEKUL1W0eqE2SZAApEgUwi0BnNU45SAhztxzfINwKuWK5YxbboilUGKtXByheuGNJ46Ip49dUiNREoDqnJS3lC+bDkPzpBrgKIAnlQIkX4JCGpGEausvHPvAokUd79fCiQdaydIOsY4U5bcHkKEwWyXgYFso6RAvnEKCWoAuSbTJIrnwIplIISo+DyFCY0r5T96OQvJxD6KB791WXO/+g4KTGShSZ303tT9iTG5EeGw79ijSYeLZACWaYixTNlr0AoAi/2o0f8aCHT9CnxqH/aKFL4j8Y5idsub5CrADI6TkrgZKHJ3fTelD2J0RVrAq1UB6OdM1U46ocSj/qnOKTwH92Ikrg5QZ5YMrpwlMDJQpO76b0pexKjE2TgBKFCOKpz0r9MOFteFDcFQhEY9Eg/G5HmYFEgy4ShAqR4ftx+yxVLgTyIlyKYK9aLkK8OiAJRINVlxglSQGp0p3XFKhRh4Jt06XYFUqiNAtln4hRK8cMkVRcFQpEftFJ2HolTodMVcWP6X8dThEzFn4pHgWxkSOrNpUAehVAgxQ5MebtHxyAd+2zxUDypfSpfBaJAJrnnBHGCTBLjSh3DCTI/V5wgxZmb2smL18UfifTeVL5OECcI5V7EfjSBqX+aVGrCzt2bEuac/9H4pPDs4LDL7yA0QWpPCzTaPhU/9aNAlieUAnlhyOiduQM4eeMokB4CtAEu3eIEeUInJShaVlcsitiyvQIpfkZOET4JuBMkKwaCZ2fiO0GcIJsZO7qB0ACT8UQFQhMZbX/UBKEF+q32o+tL/R8+QWjAo+0VSO+rTkqwo+tL/SuQk3zFShHs6gKnBB5tr0AUyCTHjhLsaMJT/wpEgSiQBdUoEAWiQM4gEDra7mZPVxqKD/VPf4jsdFqaw1XsW595r5LcUXFSAtM4qX8FQhH+tlcgfexmT1IC0xCofwVCEVYgfcQKJymBCy5/mFD/CoQirED6iBVOUgIXXCoQClLI3hUrBOSzGwUyANSDXLYEQkd2Kjf6y3Lq3jk/o+OhX5NSwqT1pTgcZd/hgwLpoPZ5hhaaXqVAHohRnCluS3VRIJS1T/a0cPQqWmgnyLKgKP4f9gqkg5oT5AdqtFEcZd8ptQLpoKZAFMjiXvb2toFW/aO08/Rvqp0cHY8r1i97g1DCUALUaLtulfpKs37TOSxovkdFneJD6i0Wf4MokKOotXyvAuk/3qNvEAWiQLYg4AR5QS8FCC0K7ahHxUnzmrOn+abupX5SOLtiUeRf7ClhUoXbGHb7OM23fdHGgymcFcjGQlDCpAq3Mez2cZpv+6KNB1M4X04gdPRToFKAUD+UePSNtpFvX8dTeM7FQ/2n8trDzy6PdAWy/BWFCo0SgxKYxkP90/iPtFcgT+g7QR5gKJBvUigQBfJPg1YgCmRyajtBnCCvxHCCOEGcIAuPnJZA6KM79fVjdIdPPQbpozWVF703lW9qJTsjDgokxZInP5SoZyQGgUWBFNFKAUUn1FG/L5xtMlJhFsu6apaq+xkbhRNktfzcgBL1jMQgWSuQIlopoJwgDwToZKTCLJZ11SxV9zM2CifIavm5ASXqGYlBslYgRbRShS5et2p2NqJSItE3Tgp/ittqIYoGFJ894txlgtBVoYjnqhkFcDTBKAEUyHKJaX1XCTNhoECeQFEgy2+fDsHIGdpAFAhBd8KWAqhAFMgrjZwgTpB/WgttLBv72NdxJ8gLkhQQWghaaCeIEyQyQY4i0lGETz2WUwIf3VhonCl8aH3n7qX8XMq3tWLRAEbbp4CixBv9dW60/5QQFEhxNaIFTdkrkNFU7/kfXd9U3Z0gLwjQwqU6JKVZKk56b8qexu+KtZGoFMDUaqdAepJRIIMIT4mdGrW+QXpCSDUQ2gBTdd9txUrBS4GixD4qTnovbRTUnsZDCZkSDvWTyuvDT/QrViowBfJAkhKe2qfqRRsUXb0USHFVS3WwFDGokOm9lPDUnsaTwl+BbESeEo92sI3hfR2ncdJ7KeGpPY1HgRQRG01ISrzR8Rw14inhqX2x3KtmFH8nyCqkywYKxDdIhUKUJxWfrzatR3rnoqkzqc6TiiflZ3QnT/lP4U/9pCZyCoeluiuQlCqe/IwuXMo/JXZqNVIgRdKlClS8bjezFIHpo5iuHCn8qR8FUqQiBZYSoBhG3EyB9CCl9R2N80cWrli9Wi6eGl24lP9Ug6J+nCBF0lFgaYcphhE3SxHYFWu5NKNx3m2CpIRA/aSYT4VJ46T+jxIOjZMS+CjcDv+KlUqc+lEgDwRGEzslWFpfmleHD7u8QVKJUz8dQKbO0ELQOKn/FCHP5uco3JwgG5VCCXxUoelKo0DWieEEWccotqKkvt6cjdipeI5qLE6QggiWTJwg+7xlfo1ARo/y0Z021fGo7kbjdpSQKbFpfSlu1D4+QVIBUGApAY4i8GgBng1/WkcFUmQmBVaBPIBVIMsrXwqfv1i/N1iXCkCB7LPb04mW6vDFPvllRv9aOGXvilWsVEr4lJC0R6XiTDUo6iclQAXygiQlUlEXX2Yp4ikQinx2ZUrW8dAVK0UkCgjteLRT9egx7hRtLKPxScVD/XQQViAF1BTIMkgUH0ps2gALJS2bKJACVJQABZe7mqQIOfrtkNookuAqkAKaCsQJUqDJt8nokUf9p+xTHRKBuYOxE6QPshOkgJ0TxAlSoEl+gtCvJaM7fEoItGPT3TuFA40zVS8aP8WH5rVE/kMnSArw0cSmcaYKlLqXrqCUkKi7LhhT3FJ5KZBiBUcLrRjGl5kCWUZMgRQZNZrYKaIW01EgRaAUSBEoBfIAiuKQWmmKZVo1S8VD/bhirZamR7DUYzO18yuQ5ToWafDDbJdH+uhRmPJP/dDVq1OgqTNUCFTIV8+L5nv4BKHEo0RK+ad+rk6klNBovSiBUzh3Vi8nyFO1FMgDjBQhqXBGC1aBvFSEAqJAFMirqJ0gTpB/Gr0T5BsSBaJAFMjCLtgSCN0tz2afWqVSO3NqFaQ40/hpnKnP1zQv+hEg/hUrFfBRfhTIA3kFss5AJ8gTRinC0B2edmbqn3ZU2kDWafbTIhU/vZfi/PeLXue/i0UDO5s9JUDKnhJ19IqSagi0vgqEIrazfYrwlGAK5IGAAtmZ8PQ6BeIbpMqZ1op1VAeoJvW/XarD085PBXi2VWp0vin+dN4UlEMKhCI24FGvQHpFUCA93L5OOUF6q5QT5BsBJ8gGEVIB0o43ehWh/lP50nupYDeU9J+jCmQDminCuGL1ikAbTucWBdJB7fOMAln+bEvxoaW4nED2CHgKxNFfjY7Ki06WqxAyVS8qqI59dIIcRaQU4Ck/nUKQMzTOs+38NH6CTdpWgTwhepXC0TgVSF82CkSBlNmT2hCowMsBDjBUIAqkTCsFUoTqbB0gFU/KTxHGthmN0xWrDXXvz93PVqBUPLRDpoiX+iGM4kC/kvVpVjtJv8Kl7Jei22XFShEpBchViJQSbMpPjeZ9q7PV9yMTBfJUz7MRKRVPyk+f+rWTCqSG06zV2QBMTUZXrAcCZ6uvE+SFmWfrtKl4Un429rfV4wpkFaJlg7MB6ATZWNBig6JvRmrvI/0FAQogFUKqY6f80BWO4kO/htFGl5IhxdMVa2MHo8RLEYn6oXEqkG/E/IpV+IrlBFl+RFPBOkGKKw0dnRTY0fa0M6eIRP3QOJ0gTpBJzlBBUeJRYtOdOTXpFIgCUSDB3x1SwqcCT20gfsXauPLRTk4LlyJGagLS+M9mn6yXj/RCdZOAT12nQApFACbJeimQAvBJwBVIAfCNJsl6KZBCMZKAK5AC4BtNkvVSIIViJAFXIAXAN5ok66VACsVIAq5ACoBvNEnWaxeBbMx39Tj9bj/6Ubwa8M4GKXxSX8mon5R9B3YF0kHt80yyU20IY/WoAlmFaNZAgfSxm/0XfDa4HHJUgfRhVSB97BTIJ3Z0ZU2tTFT4nVIrkA5qrlg/UFMgLyTaQ7mEtzQeWtC5WHyDPJCheN52ghBS72GbKsRcrJQYNGcqwFSjSN1L86X2NE7q/6/4O/+f9NHE6CQydUaBPFC5Og5HTnAF8oQ+7UijG0UqHgXSb7kKRIH8w56UMPu0rJ2kcda8/rRSIApEgSwoR4EoEAWSFkhnVHlGBK6IQGuCXDFRYxaBDgIKpIOaZ26DgAK5TalNtIOAAumg5pnbIKBAblNqE+0goEA6qHnmNggokNuU2kQ7CCiQDmqeuQ0CCuQ2pTbRDgIKpIOaZ26DgAK5TalNtIOAAumg5pnbIPAfmNROt19N6k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56" y="2107312"/>
            <a:ext cx="1240612" cy="12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912" y="0"/>
            <a:ext cx="7704667" cy="878995"/>
          </a:xfrm>
        </p:spPr>
        <p:txBody>
          <a:bodyPr/>
          <a:lstStyle/>
          <a:p>
            <a:pPr>
              <a:defRPr/>
            </a:pPr>
            <a:r>
              <a:rPr lang="en-US" altLang="zh-TW" b="1" dirty="0"/>
              <a:t>The chain of infection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866204" y="662884"/>
            <a:ext cx="80550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 smtClean="0"/>
              <a:t>There are s</a:t>
            </a:r>
            <a:r>
              <a:rPr lang="en-US" altLang="zh-TW" sz="2000" dirty="0" smtClean="0"/>
              <a:t>ix </a:t>
            </a:r>
            <a:r>
              <a:rPr lang="en-US" altLang="zh-TW" sz="2000" dirty="0"/>
              <a:t>essential links of transmission of </a:t>
            </a:r>
            <a:r>
              <a:rPr lang="en-US" altLang="zh-TW" sz="2000" dirty="0" smtClean="0"/>
              <a:t>diseases</a:t>
            </a:r>
            <a:r>
              <a:rPr lang="en-US" altLang="zh-TW" sz="2000" dirty="0" smtClean="0"/>
              <a:t>, </a:t>
            </a:r>
            <a:r>
              <a:rPr lang="en-US" altLang="zh-TW" sz="2000" dirty="0" smtClean="0"/>
              <a:t>called </a:t>
            </a:r>
            <a:r>
              <a:rPr lang="en-US" altLang="zh-TW" sz="2000" b="1" dirty="0" smtClean="0"/>
              <a:t>the </a:t>
            </a:r>
            <a:r>
              <a:rPr lang="en-US" altLang="zh-TW" sz="2000" b="1" dirty="0"/>
              <a:t>chain of infection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 smtClean="0"/>
              <a:t>All </a:t>
            </a:r>
            <a:r>
              <a:rPr lang="en-US" altLang="zh-TW" sz="2000" dirty="0"/>
              <a:t>the components in the chain must be present for an infection </a:t>
            </a:r>
            <a:r>
              <a:rPr lang="en-US" altLang="zh-TW" sz="2000" dirty="0" smtClean="0"/>
              <a:t>to occur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dirty="0" smtClean="0"/>
              <a:t>Precautions </a:t>
            </a:r>
            <a:r>
              <a:rPr lang="en-US" altLang="zh-TW" sz="2000" dirty="0"/>
              <a:t>can be taken to reduce disease transmission by </a:t>
            </a:r>
            <a:r>
              <a:rPr lang="en-US" altLang="zh-TW" sz="2000" b="1" dirty="0" smtClean="0"/>
              <a:t>breaking the chain of infection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000" b="1" dirty="0" smtClean="0"/>
              <a:t>Removing </a:t>
            </a:r>
            <a:r>
              <a:rPr lang="en-US" altLang="zh-TW" sz="2000" b="1" dirty="0"/>
              <a:t>any one link</a:t>
            </a:r>
            <a:r>
              <a:rPr lang="en-US" altLang="zh-TW" sz="2000" dirty="0"/>
              <a:t> stops the transmission of the </a:t>
            </a:r>
            <a:r>
              <a:rPr lang="en-US" altLang="zh-TW" sz="2000" dirty="0" smtClean="0"/>
              <a:t>infectious disease</a:t>
            </a:r>
            <a:endParaRPr lang="en-US" altLang="zh-TW" sz="2000" dirty="0"/>
          </a:p>
        </p:txBody>
      </p:sp>
      <p:pic>
        <p:nvPicPr>
          <p:cNvPr id="5" name="Picture 4" descr="Fi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6" y="2708030"/>
            <a:ext cx="6271434" cy="40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97" y="183208"/>
            <a:ext cx="7753983" cy="9976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200" b="1" dirty="0" smtClean="0"/>
              <a:t>Prevention </a:t>
            </a:r>
            <a:r>
              <a:rPr lang="en-US" altLang="zh-TW" sz="3200" b="1" dirty="0"/>
              <a:t>of </a:t>
            </a:r>
            <a:r>
              <a:rPr lang="en-US" altLang="zh-TW" sz="3200" b="1" dirty="0" smtClean="0"/>
              <a:t>coronavirus </a:t>
            </a:r>
            <a:r>
              <a:rPr lang="en-US" altLang="zh-TW" sz="3200" b="1" dirty="0"/>
              <a:t>disease </a:t>
            </a:r>
            <a:r>
              <a:rPr lang="en-US" altLang="zh-TW" sz="3200" b="1" dirty="0" smtClean="0"/>
              <a:t>2019 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</a:t>
            </a:r>
            <a:r>
              <a:rPr lang="en-US" altLang="zh-TW" sz="3200" b="1" dirty="0"/>
              <a:t>COVID-19</a:t>
            </a:r>
            <a:r>
              <a:rPr lang="en-US" altLang="zh-TW" sz="3200" b="1" dirty="0" smtClean="0"/>
              <a:t>)</a:t>
            </a:r>
            <a:endParaRPr lang="en-US" altLang="zh-TW" sz="3200" dirty="0">
              <a:ea typeface="新細明體" pitchFamily="18" charset="-120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774562" y="1022946"/>
            <a:ext cx="8057769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/>
              <a:t>There is no vaccine for this infectious disease at the </a:t>
            </a:r>
            <a:r>
              <a:rPr lang="en-US" altLang="zh-TW" sz="2000" dirty="0" smtClean="0"/>
              <a:t>moment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dirty="0"/>
              <a:t>To maintain at all times strict personal hygiene (e.g. wash hands </a:t>
            </a:r>
            <a:r>
              <a:rPr lang="en-US" altLang="zh-TW" sz="2000" dirty="0" smtClean="0"/>
              <a:t>thoroughly) </a:t>
            </a:r>
            <a:r>
              <a:rPr lang="en-US" altLang="zh-TW" sz="2000" dirty="0"/>
              <a:t>is key to </a:t>
            </a:r>
            <a:r>
              <a:rPr lang="en-US" altLang="zh-TW" sz="2000" dirty="0" smtClean="0"/>
              <a:t>protection </a:t>
            </a:r>
            <a:r>
              <a:rPr lang="en-US" altLang="zh-TW" sz="2000" dirty="0"/>
              <a:t>against infection of the </a:t>
            </a:r>
            <a:r>
              <a:rPr lang="en-US" altLang="zh-TW" sz="2000" dirty="0" smtClean="0"/>
              <a:t>coronavirus disease. When </a:t>
            </a:r>
            <a:r>
              <a:rPr lang="en-US" altLang="zh-TW" sz="2000" dirty="0"/>
              <a:t>travelling outside Hong Kong, </a:t>
            </a:r>
            <a:r>
              <a:rPr lang="en-US" altLang="zh-TW" sz="2000" dirty="0" smtClean="0"/>
              <a:t>avoid </a:t>
            </a:r>
            <a:r>
              <a:rPr lang="en-US" altLang="zh-TW" sz="2000" dirty="0"/>
              <a:t>touching animals; </a:t>
            </a:r>
            <a:r>
              <a:rPr lang="en-US" altLang="zh-TW" sz="2000" dirty="0" smtClean="0"/>
              <a:t>do </a:t>
            </a:r>
            <a:r>
              <a:rPr lang="en-US" altLang="zh-TW" sz="2000" dirty="0"/>
              <a:t>not consume game </a:t>
            </a:r>
            <a:r>
              <a:rPr lang="en-US" altLang="zh-TW" sz="2000" dirty="0" smtClean="0"/>
              <a:t>meat;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avoid </a:t>
            </a:r>
            <a:r>
              <a:rPr lang="en-US" altLang="zh-TW" sz="2000" dirty="0"/>
              <a:t>visiting wet markets, live poultry markets or </a:t>
            </a:r>
            <a:r>
              <a:rPr lang="en-US" altLang="zh-TW" sz="2000" dirty="0" smtClean="0"/>
              <a:t>farms</a:t>
            </a:r>
            <a:endParaRPr lang="en-US" altLang="zh-TW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31" y="0"/>
            <a:ext cx="1364098" cy="1364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394" y="2725414"/>
            <a:ext cx="4258653" cy="207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394" y="4802512"/>
            <a:ext cx="4258653" cy="20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550</TotalTime>
  <Words>748</Words>
  <Application>Microsoft Office PowerPoint</Application>
  <PresentationFormat>如螢幕大小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新細明體</vt:lpstr>
      <vt:lpstr>Arial</vt:lpstr>
      <vt:lpstr>Calibri</vt:lpstr>
      <vt:lpstr>Corbel</vt:lpstr>
      <vt:lpstr>Times New Roman</vt:lpstr>
      <vt:lpstr>Verdana</vt:lpstr>
      <vt:lpstr>Wingdings</vt:lpstr>
      <vt:lpstr>Parallax</vt:lpstr>
      <vt:lpstr>Coronavirus disease 2019  (COVID-19)  Transmission and Prevention  </vt:lpstr>
      <vt:lpstr>Key Learning Points</vt:lpstr>
      <vt:lpstr> Virus</vt:lpstr>
      <vt:lpstr>PowerPoint 簡報</vt:lpstr>
      <vt:lpstr>The mechanism of the emergence of novel virus (Avian Influenza as an example)</vt:lpstr>
      <vt:lpstr>PowerPoint 簡報</vt:lpstr>
      <vt:lpstr>PowerPoint 簡報</vt:lpstr>
      <vt:lpstr>The chain of infection</vt:lpstr>
      <vt:lpstr>Prevention of coronavirus disease 2019  (COVID-19)</vt:lpstr>
      <vt:lpstr>Activity 2: Group project -  Mode of transmission of infectious diseases  </vt:lpstr>
      <vt:lpstr>Reference websites:</vt:lpstr>
      <vt:lpstr>Other reference videos：</vt:lpstr>
      <vt:lpstr>More to know:  Influenza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WM TONG</dc:creator>
  <cp:lastModifiedBy>LAM, Ming-chong</cp:lastModifiedBy>
  <cp:revision>143</cp:revision>
  <dcterms:created xsi:type="dcterms:W3CDTF">2020-02-06T05:58:01Z</dcterms:created>
  <dcterms:modified xsi:type="dcterms:W3CDTF">2020-03-19T09:09:26Z</dcterms:modified>
</cp:coreProperties>
</file>