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5" r:id="rId3"/>
    <p:sldId id="294" r:id="rId4"/>
    <p:sldId id="287" r:id="rId5"/>
    <p:sldId id="283" r:id="rId6"/>
    <p:sldId id="286" r:id="rId7"/>
    <p:sldId id="289" r:id="rId8"/>
    <p:sldId id="288" r:id="rId9"/>
    <p:sldId id="290" r:id="rId10"/>
    <p:sldId id="291" r:id="rId11"/>
    <p:sldId id="292" r:id="rId12"/>
    <p:sldId id="293" r:id="rId13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99591-8549-4756-98A6-524F65CCA9A7}" type="datetimeFigureOut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E5F10-F219-4D2A-8C41-870151C4E1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996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D5DD9-D26E-4168-AE40-48BBB38F9FEF}" type="datetimeFigureOut">
              <a:rPr lang="zh-HK" altLang="en-US" smtClean="0"/>
              <a:t>8/5/2020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6914B-ED66-474E-BA29-AAFC372B147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6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95CB-819D-49BA-84E8-C143E5262BD4}" type="datetime1">
              <a:rPr lang="zh-HK" altLang="en-US" smtClean="0"/>
              <a:t>8/5/2020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02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7C67-F6D0-4954-AB92-ABBC4085FA63}" type="datetime1">
              <a:rPr lang="zh-HK" altLang="en-US" smtClean="0"/>
              <a:t>8/5/2020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819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5F04-FC72-4A4D-95B5-3C2F40A8E0C4}" type="datetime1">
              <a:rPr lang="zh-HK" altLang="en-US" smtClean="0"/>
              <a:t>8/5/2020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095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7D5C-AB93-4BD7-AB3B-E29DEAF9707E}" type="datetime1">
              <a:rPr lang="zh-HK" altLang="en-US" smtClean="0"/>
              <a:t>8/5/2020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66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675A-DEB2-410D-B801-5D722E729DFE}" type="datetime1">
              <a:rPr lang="zh-HK" altLang="en-US" smtClean="0"/>
              <a:t>8/5/2020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20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E953-E36B-4038-9C50-571FD6B1B38E}" type="datetime1">
              <a:rPr lang="zh-HK" altLang="en-US" smtClean="0"/>
              <a:t>8/5/2020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4008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0A90-1DD7-4A7E-B2BF-F3E6531D81D8}" type="datetime1">
              <a:rPr lang="zh-HK" altLang="en-US" smtClean="0"/>
              <a:t>8/5/2020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2239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AFB2-82CB-4887-BDB5-439D7A211427}" type="datetime1">
              <a:rPr lang="zh-HK" altLang="en-US" smtClean="0"/>
              <a:t>8/5/2020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007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5D90-6B6A-452A-A5C9-5F2539C636AC}" type="datetime1">
              <a:rPr lang="zh-HK" altLang="en-US" smtClean="0"/>
              <a:t>8/5/2020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647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D92576-211F-46A9-8328-AFCE82805301}" type="datetime1">
              <a:rPr lang="zh-HK" altLang="en-US" smtClean="0"/>
              <a:t>8/5/2020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1C6081-FC33-4C8D-A5D2-28E5CEA1A32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26709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0CAF-3BDD-49F5-B1AB-6AE1484FDFBD}" type="datetime1">
              <a:rPr lang="zh-HK" altLang="en-US" smtClean="0"/>
              <a:t>8/5/2020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575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83567FA-82E0-4DC5-9A6D-F4FB1EBAD04B}" type="datetime1">
              <a:rPr lang="zh-HK" altLang="en-US" smtClean="0"/>
              <a:t>8/5/2020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791C6081-FC33-4C8D-A5D2-28E5CEA1A326}" type="slidenum">
              <a:rPr lang="zh-HK" altLang="en-US" smtClean="0"/>
              <a:pPr/>
              <a:t>‹#›</a:t>
            </a:fld>
            <a:endParaRPr lang="zh-HK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32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gov.h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gco.gov.hk/yr18-19/english/panels/itb/papers/itb20181210cb4-283-3-e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p.gov.hk/files/pdf/nid_spec_en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gov.hk/en-data/dataset/hk-dh-chpsebcddr-novel-infectious-agen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5DD2F3-761F-417C-9861-0E6D8BEB47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HK" sz="3600" dirty="0">
                <a:latin typeface="微軟正黑體" panose="020B0604030504040204" pitchFamily="34" charset="-120"/>
              </a:rPr>
              <a:t>Technology Education Key Learning Area</a:t>
            </a:r>
            <a:br>
              <a:rPr lang="en-US" altLang="zh-HK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HK" altLang="zh-TW" sz="5400" dirty="0">
                <a:latin typeface="微軟正黑體" panose="020B0604030504040204" pitchFamily="34" charset="-120"/>
              </a:rPr>
              <a:t>Information and Communication Technology 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(Senior Secondary)</a:t>
            </a:r>
            <a:endParaRPr lang="zh-HK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副標題 6">
            <a:extLst>
              <a:ext uri="{FF2B5EF4-FFF2-40B4-BE49-F238E27FC236}">
                <a16:creationId xmlns:a16="http://schemas.microsoft.com/office/drawing/2014/main" id="{1656A356-FE01-4AB7-93F9-8049911535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22F43FEC-F0D3-4CA4-834C-402713A28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78141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ABEE836-0B79-4AA2-9031-A01777730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462"/>
          <a:stretch/>
        </p:blipFill>
        <p:spPr>
          <a:xfrm>
            <a:off x="5852507" y="1806537"/>
            <a:ext cx="6339493" cy="2155426"/>
          </a:xfrm>
          <a:prstGeom prst="rect">
            <a:avLst/>
          </a:prstGeom>
        </p:spPr>
      </p:pic>
      <p:pic>
        <p:nvPicPr>
          <p:cNvPr id="15" name="圖片 14" descr="一張含有 運輸, 輪子 的圖片&#10;&#10;自動產生的描述">
            <a:extLst>
              <a:ext uri="{FF2B5EF4-FFF2-40B4-BE49-F238E27FC236}">
                <a16:creationId xmlns:a16="http://schemas.microsoft.com/office/drawing/2014/main" id="{E0E29C3A-1F11-4F42-BECB-3168C640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0" y="4730905"/>
            <a:ext cx="2127096" cy="212709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0EA0349-4CE2-4E3C-B4EC-D9BD5BB0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Activity 3: Spreadsheet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F000CB-E7E1-4FE3-92DD-BCC666671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623898" cy="4023360"/>
          </a:xfrm>
        </p:spPr>
        <p:txBody>
          <a:bodyPr/>
          <a:lstStyle/>
          <a:p>
            <a:r>
              <a:rPr lang="en-HK" altLang="zh-TW" dirty="0"/>
              <a:t>Demonstrate data manipulation techniques in spreadsheets</a:t>
            </a:r>
            <a:endParaRPr lang="en-US" altLang="zh-TW" dirty="0"/>
          </a:p>
          <a:p>
            <a:pPr lvl="1"/>
            <a:r>
              <a:rPr lang="en-US" altLang="zh-TW" dirty="0" err="1"/>
              <a:t>i</a:t>
            </a:r>
            <a:r>
              <a:rPr lang="en-US" altLang="zh-TW" dirty="0"/>
              <a:t>) Sort according to Age </a:t>
            </a:r>
          </a:p>
          <a:p>
            <a:pPr lvl="2"/>
            <a:r>
              <a:rPr lang="en-US" altLang="zh-TW" dirty="0">
                <a:solidFill>
                  <a:srgbClr val="0070C0"/>
                </a:solidFill>
              </a:rPr>
              <a:t>Sort according to the Column “Age”</a:t>
            </a:r>
          </a:p>
          <a:p>
            <a:pPr lvl="1"/>
            <a:r>
              <a:rPr lang="en-US" altLang="zh-TW" dirty="0"/>
              <a:t>ii) Display discharged cases</a:t>
            </a:r>
          </a:p>
          <a:p>
            <a:pPr lvl="2"/>
            <a:r>
              <a:rPr lang="en-US" altLang="zh-TW" dirty="0">
                <a:solidFill>
                  <a:srgbClr val="0070C0"/>
                </a:solidFill>
              </a:rPr>
              <a:t>Apply filter on the  Column “</a:t>
            </a:r>
            <a:r>
              <a:rPr lang="en-US" altLang="zh-TW" dirty="0" err="1">
                <a:solidFill>
                  <a:srgbClr val="0070C0"/>
                </a:solidFill>
              </a:rPr>
              <a:t>Hospitalised</a:t>
            </a:r>
            <a:r>
              <a:rPr lang="en-US" altLang="zh-TW" dirty="0">
                <a:solidFill>
                  <a:srgbClr val="0070C0"/>
                </a:solidFill>
              </a:rPr>
              <a:t>/Discharged/Deceased”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2C5396-4A83-4B9D-A9E5-C8D47579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10</a:t>
            </a:fld>
            <a:endParaRPr lang="zh-HK" altLang="en-US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47CFF7D0-C7FE-4183-87D1-9D326983AEA6}"/>
              </a:ext>
            </a:extLst>
          </p:cNvPr>
          <p:cNvCxnSpPr>
            <a:cxnSpLocks/>
          </p:cNvCxnSpPr>
          <p:nvPr/>
        </p:nvCxnSpPr>
        <p:spPr>
          <a:xfrm flipV="1">
            <a:off x="5481563" y="3585029"/>
            <a:ext cx="370944" cy="319545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61B0E0BE-5032-4846-8957-25A225B82F30}"/>
              </a:ext>
            </a:extLst>
          </p:cNvPr>
          <p:cNvCxnSpPr>
            <a:cxnSpLocks/>
          </p:cNvCxnSpPr>
          <p:nvPr/>
        </p:nvCxnSpPr>
        <p:spPr>
          <a:xfrm>
            <a:off x="5481563" y="4526281"/>
            <a:ext cx="370943" cy="18621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>
            <a:extLst>
              <a:ext uri="{FF2B5EF4-FFF2-40B4-BE49-F238E27FC236}">
                <a16:creationId xmlns:a16="http://schemas.microsoft.com/office/drawing/2014/main" id="{C68DE90E-E007-4B4F-A18D-52963C50A7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3181"/>
          <a:stretch/>
        </p:blipFill>
        <p:spPr>
          <a:xfrm>
            <a:off x="5852506" y="4176960"/>
            <a:ext cx="6339493" cy="196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9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EA0349-4CE2-4E3C-B4EC-D9BD5BB0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Activity 3: Spreadsheet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F000CB-E7E1-4FE3-92DD-BCC666671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502125" cy="4480926"/>
          </a:xfrm>
        </p:spPr>
        <p:txBody>
          <a:bodyPr>
            <a:normAutofit/>
          </a:bodyPr>
          <a:lstStyle/>
          <a:p>
            <a:r>
              <a:rPr lang="en-US" altLang="zh-TW" dirty="0"/>
              <a:t>Data analysis using pivot tables</a:t>
            </a:r>
          </a:p>
          <a:p>
            <a:pPr lvl="1"/>
            <a:r>
              <a:rPr lang="en-US" altLang="zh-TW" dirty="0" err="1"/>
              <a:t>i</a:t>
            </a:r>
            <a:r>
              <a:rPr lang="en-US" altLang="zh-TW" dirty="0"/>
              <a:t>) Show number of cases by hospital</a:t>
            </a:r>
          </a:p>
          <a:p>
            <a:pPr lvl="2"/>
            <a:r>
              <a:rPr lang="en-US" altLang="zh-TW" dirty="0">
                <a:solidFill>
                  <a:srgbClr val="0070C0"/>
                </a:solidFill>
              </a:rPr>
              <a:t>Row: Name of hospital admitted</a:t>
            </a:r>
            <a:r>
              <a:rPr lang="zh-TW" altLang="en-US" dirty="0">
                <a:solidFill>
                  <a:srgbClr val="0070C0"/>
                </a:solidFill>
              </a:rPr>
              <a:t> </a:t>
            </a:r>
            <a:endParaRPr lang="en-US" altLang="zh-TW" dirty="0">
              <a:solidFill>
                <a:srgbClr val="0070C0"/>
              </a:solidFill>
            </a:endParaRPr>
          </a:p>
          <a:p>
            <a:pPr lvl="2"/>
            <a:r>
              <a:rPr lang="en-US" altLang="zh-TW" dirty="0">
                <a:solidFill>
                  <a:srgbClr val="0070C0"/>
                </a:solidFill>
              </a:rPr>
              <a:t>Values: COUNT - Case no.</a:t>
            </a:r>
          </a:p>
          <a:p>
            <a:pPr lvl="1"/>
            <a:r>
              <a:rPr lang="en-US" altLang="zh-TW" dirty="0"/>
              <a:t>ii) Show number of patients according to gender and </a:t>
            </a:r>
            <a:r>
              <a:rPr lang="en-US" altLang="zh-TW" dirty="0" err="1"/>
              <a:t>hospitalisation</a:t>
            </a:r>
            <a:r>
              <a:rPr lang="en-US" altLang="zh-TW" dirty="0"/>
              <a:t> status</a:t>
            </a:r>
          </a:p>
          <a:p>
            <a:pPr lvl="2"/>
            <a:r>
              <a:rPr lang="en-US" altLang="zh-TW" dirty="0">
                <a:solidFill>
                  <a:srgbClr val="0070C0"/>
                </a:solidFill>
              </a:rPr>
              <a:t>Row: </a:t>
            </a:r>
            <a:r>
              <a:rPr lang="en-US" altLang="zh-HK" dirty="0" err="1">
                <a:solidFill>
                  <a:srgbClr val="0070C0"/>
                </a:solidFill>
              </a:rPr>
              <a:t>Hospitalisation</a:t>
            </a:r>
            <a:r>
              <a:rPr lang="en-US" altLang="zh-HK" dirty="0">
                <a:solidFill>
                  <a:srgbClr val="0070C0"/>
                </a:solidFill>
              </a:rPr>
              <a:t> status</a:t>
            </a:r>
            <a:endParaRPr lang="en-US" altLang="zh-TW" dirty="0">
              <a:solidFill>
                <a:srgbClr val="0070C0"/>
              </a:solidFill>
            </a:endParaRPr>
          </a:p>
          <a:p>
            <a:pPr lvl="2"/>
            <a:r>
              <a:rPr lang="en-US" altLang="zh-TW" dirty="0">
                <a:solidFill>
                  <a:srgbClr val="0070C0"/>
                </a:solidFill>
              </a:rPr>
              <a:t>Column: Gender</a:t>
            </a:r>
          </a:p>
          <a:p>
            <a:pPr lvl="2"/>
            <a:r>
              <a:rPr lang="en-US" altLang="zh-TW" dirty="0">
                <a:solidFill>
                  <a:srgbClr val="0070C0"/>
                </a:solidFill>
              </a:rPr>
              <a:t>Values: COUNT - Case no.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2C5396-4A83-4B9D-A9E5-C8D47579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11</a:t>
            </a:fld>
            <a:endParaRPr lang="zh-HK" altLang="en-US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BF35A704-6C26-4A6C-84A1-C4AF7251E11A}"/>
              </a:ext>
            </a:extLst>
          </p:cNvPr>
          <p:cNvCxnSpPr>
            <a:cxnSpLocks/>
          </p:cNvCxnSpPr>
          <p:nvPr/>
        </p:nvCxnSpPr>
        <p:spPr>
          <a:xfrm>
            <a:off x="6912864" y="2737262"/>
            <a:ext cx="1268494" cy="382448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3E799E1A-795E-4528-BF6D-7C86C90CF153}"/>
              </a:ext>
            </a:extLst>
          </p:cNvPr>
          <p:cNvCxnSpPr>
            <a:cxnSpLocks/>
          </p:cNvCxnSpPr>
          <p:nvPr/>
        </p:nvCxnSpPr>
        <p:spPr>
          <a:xfrm>
            <a:off x="7437146" y="4316237"/>
            <a:ext cx="715636" cy="858332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>
            <a:extLst>
              <a:ext uri="{FF2B5EF4-FFF2-40B4-BE49-F238E27FC236}">
                <a16:creationId xmlns:a16="http://schemas.microsoft.com/office/drawing/2014/main" id="{B6B01AF4-DC32-488A-8B56-BB975892E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001" y="4482199"/>
            <a:ext cx="3419815" cy="1951837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967E1FE3-8676-4049-9555-048A40792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001" y="242556"/>
            <a:ext cx="3739256" cy="415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71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EA0349-4CE2-4E3C-B4EC-D9BD5BB0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Activity 3: Spreadsheet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F000CB-E7E1-4FE3-92DD-BCC666671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502125" cy="4480926"/>
          </a:xfrm>
        </p:spPr>
        <p:txBody>
          <a:bodyPr>
            <a:normAutofit/>
          </a:bodyPr>
          <a:lstStyle/>
          <a:p>
            <a:r>
              <a:rPr lang="en-US" altLang="zh-TW" dirty="0"/>
              <a:t>Display data using pivot charts</a:t>
            </a:r>
          </a:p>
          <a:p>
            <a:pPr lvl="1"/>
            <a:r>
              <a:rPr lang="en-US" altLang="zh-TW" dirty="0" err="1"/>
              <a:t>i</a:t>
            </a:r>
            <a:r>
              <a:rPr lang="en-US" altLang="zh-TW" dirty="0"/>
              <a:t>) Show number of cases by hospital</a:t>
            </a:r>
          </a:p>
          <a:p>
            <a:pPr lvl="1"/>
            <a:r>
              <a:rPr lang="en-US" altLang="zh-TW" dirty="0"/>
              <a:t>ii) Show number of patients according to gender and </a:t>
            </a:r>
            <a:r>
              <a:rPr lang="en-US" altLang="zh-TW" dirty="0" err="1"/>
              <a:t>hospitalisation</a:t>
            </a:r>
            <a:r>
              <a:rPr lang="en-US" altLang="zh-TW" dirty="0"/>
              <a:t> status</a:t>
            </a:r>
          </a:p>
          <a:p>
            <a:pPr lvl="2"/>
            <a:endParaRPr lang="en-US" altLang="zh-TW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2C5396-4A83-4B9D-A9E5-C8D47579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12</a:t>
            </a:fld>
            <a:endParaRPr lang="zh-HK" altLang="en-US"/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9327AE5D-778A-4086-A39C-E8FEED5BDBBE}"/>
              </a:ext>
            </a:extLst>
          </p:cNvPr>
          <p:cNvSpPr/>
          <p:nvPr/>
        </p:nvSpPr>
        <p:spPr>
          <a:xfrm>
            <a:off x="2790129" y="4880919"/>
            <a:ext cx="308919" cy="4382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458EDACF-6C6F-41F9-B1EB-25C642B8F843}"/>
              </a:ext>
            </a:extLst>
          </p:cNvPr>
          <p:cNvSpPr/>
          <p:nvPr/>
        </p:nvSpPr>
        <p:spPr>
          <a:xfrm rot="5400000">
            <a:off x="9999738" y="2868637"/>
            <a:ext cx="308919" cy="4382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99E04D1-D725-4C78-8AC5-F31F64F73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6" y="3748682"/>
            <a:ext cx="2730209" cy="303602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592AC0D8-B690-47CA-A21D-A481B80B1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159" y="915395"/>
            <a:ext cx="3419815" cy="195183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3F151C9-4C92-4CCF-AE4E-AA29097B4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9402" y="3688339"/>
            <a:ext cx="4685441" cy="3114873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9591D0DF-8A05-485D-AD57-4120BF908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4061" y="3323212"/>
            <a:ext cx="4208373" cy="199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4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6EDD9B-1F6F-4701-9349-DC4C4E15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Learning Objective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A079F6-AE24-425A-8EDB-57C2C59BB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[Module C] </a:t>
            </a:r>
            <a:r>
              <a:rPr lang="en-HK" altLang="zh-TW" dirty="0"/>
              <a:t>Internet and its Applications</a:t>
            </a:r>
            <a:endParaRPr lang="zh-TW" altLang="en-US" dirty="0"/>
          </a:p>
          <a:p>
            <a:pPr lvl="1"/>
            <a:r>
              <a:rPr lang="en-HK" altLang="zh-TW" dirty="0"/>
              <a:t>Internet Services and Applications</a:t>
            </a:r>
            <a:endParaRPr lang="en-US" altLang="zh-TW" dirty="0"/>
          </a:p>
          <a:p>
            <a:pPr lvl="2"/>
            <a:r>
              <a:rPr lang="en-US" altLang="zh-TW" dirty="0"/>
              <a:t>Formulate an effective strategy for searching for specific information on the Web by using search engines</a:t>
            </a:r>
          </a:p>
          <a:p>
            <a:pPr lvl="3"/>
            <a:r>
              <a:rPr lang="en-US" altLang="zh-TW" dirty="0"/>
              <a:t>Through searching for reliable sources, develop students' information literacy (including positive values and attitudes)</a:t>
            </a:r>
          </a:p>
          <a:p>
            <a:pPr lvl="2"/>
            <a:r>
              <a:rPr lang="en-US" altLang="zh-TW" dirty="0"/>
              <a:t>Value and appraise the significance of the development of the Internet for various activities in society.</a:t>
            </a:r>
          </a:p>
          <a:p>
            <a:pPr lvl="2"/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97B0E49-D144-4E1E-8F99-28D981206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4795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35CB28F1-3472-431E-8674-E28E85182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2" y="3857414"/>
            <a:ext cx="2788508" cy="278850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0EA0349-4CE2-4E3C-B4EC-D9BD5BB0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Activity 1: Searching Data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F000CB-E7E1-4FE3-92DD-BCC666671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288758" cy="4131734"/>
          </a:xfrm>
        </p:spPr>
        <p:txBody>
          <a:bodyPr>
            <a:normAutofit/>
          </a:bodyPr>
          <a:lstStyle/>
          <a:p>
            <a:r>
              <a:rPr lang="en-US" altLang="zh-TW" dirty="0"/>
              <a:t>Searching data related to COVID-19 from the DATA.GOV.HK website</a:t>
            </a:r>
          </a:p>
          <a:p>
            <a:r>
              <a:rPr lang="en-HK" altLang="zh-HK" dirty="0">
                <a:hlinkClick r:id="rId3"/>
              </a:rPr>
              <a:t>https://data.gov.hk/</a:t>
            </a:r>
            <a:r>
              <a:rPr lang="en-HK" altLang="zh-HK" dirty="0"/>
              <a:t> </a:t>
            </a:r>
            <a:endParaRPr lang="en-US" altLang="zh-HK" dirty="0"/>
          </a:p>
        </p:txBody>
      </p:sp>
      <p:pic>
        <p:nvPicPr>
          <p:cNvPr id="1028" name="Picture 4" descr="「DATA.GOV.HK」的圖片搜尋結果">
            <a:extLst>
              <a:ext uri="{FF2B5EF4-FFF2-40B4-BE49-F238E27FC236}">
                <a16:creationId xmlns:a16="http://schemas.microsoft.com/office/drawing/2014/main" id="{4D8948E0-0647-4704-A5DB-788B8920A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358" y="3165330"/>
            <a:ext cx="2609722" cy="303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B456ED8-48E2-451B-83CB-863422EA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0247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5C2AEC-713C-4331-88F5-ED354B82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Activity 1: Searching Data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C585C4-115C-4B32-B758-79BFD1BD7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50602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Besides the data on COVID-19, what kind of data does DATA.GOV.HK provide?</a:t>
            </a:r>
            <a:r>
              <a:rPr lang="zh-TW" altLang="en-US" dirty="0"/>
              <a:t> </a:t>
            </a:r>
            <a:endParaRPr lang="en-US" altLang="zh-TW" dirty="0"/>
          </a:p>
          <a:p>
            <a:pPr lvl="1"/>
            <a:r>
              <a:rPr lang="en-US" altLang="zh-TW" dirty="0">
                <a:solidFill>
                  <a:srgbClr val="0070C0"/>
                </a:solidFill>
              </a:rPr>
              <a:t>Medical and health, traffic, education, commerce and economy, environment, leisure and culture, housing, land development and matters relating to people’s livelihood</a:t>
            </a:r>
          </a:p>
          <a:p>
            <a:r>
              <a:rPr lang="en-US" altLang="zh-TW" dirty="0"/>
              <a:t>What kinds of format do these open data stored? </a:t>
            </a:r>
          </a:p>
          <a:p>
            <a:pPr lvl="1"/>
            <a:r>
              <a:rPr lang="en-US" altLang="zh-TW" dirty="0">
                <a:solidFill>
                  <a:srgbClr val="0070C0"/>
                </a:solidFill>
              </a:rPr>
              <a:t>Machine-readable formats, including JSON, XML and CSV</a:t>
            </a:r>
            <a:endParaRPr lang="zh-TW" altLang="en-US" dirty="0">
              <a:solidFill>
                <a:srgbClr val="0070C0"/>
              </a:solidFill>
            </a:endParaRPr>
          </a:p>
          <a:p>
            <a:r>
              <a:rPr lang="en-US" altLang="zh-TW" dirty="0"/>
              <a:t>H</a:t>
            </a:r>
            <a:r>
              <a:rPr lang="en-HK" altLang="zh-TW" dirty="0" err="1"/>
              <a:t>istorical</a:t>
            </a:r>
            <a:r>
              <a:rPr lang="en-HK" altLang="zh-TW" dirty="0"/>
              <a:t> public data can be found in </a:t>
            </a:r>
            <a:r>
              <a:rPr lang="en-US" altLang="zh-TW" dirty="0"/>
              <a:t>DATA.GOV.HK. What are the purposes of them? </a:t>
            </a:r>
          </a:p>
          <a:p>
            <a:pPr lvl="1"/>
            <a:r>
              <a:rPr lang="en-US" altLang="zh-TW" dirty="0">
                <a:solidFill>
                  <a:srgbClr val="0070C0"/>
                </a:solidFill>
              </a:rPr>
              <a:t>Trend analysis and big data analytics applications</a:t>
            </a:r>
            <a:endParaRPr lang="zh-HK" altLang="en-US" dirty="0">
              <a:solidFill>
                <a:srgbClr val="0070C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0E41A34-222B-44B2-9C60-585BD6361A3C}"/>
              </a:ext>
            </a:extLst>
          </p:cNvPr>
          <p:cNvSpPr txBox="1"/>
          <p:nvPr/>
        </p:nvSpPr>
        <p:spPr>
          <a:xfrm>
            <a:off x="0" y="6396335"/>
            <a:ext cx="10639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bg1"/>
                </a:solidFill>
              </a:rPr>
              <a:t>Reference:	Legislative Council Panel on Information Technology and Broadcasting / </a:t>
            </a:r>
            <a:r>
              <a:rPr lang="en-HK" altLang="zh-TW" sz="1200" dirty="0">
                <a:solidFill>
                  <a:schemeClr val="bg1"/>
                </a:solidFill>
              </a:rPr>
              <a:t>Open Data Policy </a:t>
            </a:r>
            <a:r>
              <a:rPr lang="en-US" altLang="zh-TW" sz="1200" dirty="0">
                <a:solidFill>
                  <a:schemeClr val="bg1"/>
                </a:solidFill>
              </a:rPr>
              <a:t>/ </a:t>
            </a:r>
            <a:r>
              <a:rPr lang="en-HK" altLang="zh-TW" sz="1200" dirty="0">
                <a:solidFill>
                  <a:schemeClr val="bg1"/>
                </a:solidFill>
              </a:rPr>
              <a:t>LC Paper No. CB(4)283/18-19(03)</a:t>
            </a:r>
            <a:endParaRPr lang="zh-TW" altLang="en-US" sz="1200" dirty="0">
              <a:solidFill>
                <a:schemeClr val="bg1"/>
              </a:solidFill>
            </a:endParaRPr>
          </a:p>
          <a:p>
            <a:r>
              <a:rPr lang="en-US" altLang="zh-TW" sz="1200" dirty="0">
                <a:solidFill>
                  <a:schemeClr val="bg1"/>
                </a:solidFill>
              </a:rPr>
              <a:t>		</a:t>
            </a:r>
            <a:r>
              <a:rPr lang="en-HK" altLang="zh-HK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https://www.legco.gov.hk/yr18-19/english/panels/itb/papers/itb20181210cb4-283-3-e.pdf</a:t>
            </a:r>
            <a:r>
              <a:rPr lang="en-HK" altLang="zh-HK" sz="1200" dirty="0">
                <a:solidFill>
                  <a:schemeClr val="bg1"/>
                </a:solidFill>
              </a:rPr>
              <a:t> </a:t>
            </a:r>
            <a:endParaRPr lang="zh-HK" altLang="en-US" sz="1200" dirty="0">
              <a:solidFill>
                <a:schemeClr val="bg1"/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F65A86C-78E5-4501-BB8D-29FB688F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300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6EDD9B-1F6F-4701-9349-DC4C4E157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Learning Objective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A079F6-AE24-425A-8EDB-57C2C59BB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[Module A] </a:t>
            </a:r>
            <a:r>
              <a:rPr lang="en-HK" altLang="zh-TW" dirty="0"/>
              <a:t>Information Processing</a:t>
            </a:r>
            <a:endParaRPr lang="zh-TW" altLang="en-US" dirty="0"/>
          </a:p>
          <a:p>
            <a:pPr lvl="1"/>
            <a:r>
              <a:rPr lang="en-HK" altLang="zh-TW" dirty="0"/>
              <a:t>Data Organisation and Data Control</a:t>
            </a:r>
            <a:endParaRPr lang="en-US" altLang="zh-TW" dirty="0"/>
          </a:p>
          <a:p>
            <a:pPr lvl="2"/>
            <a:r>
              <a:rPr lang="en-US" altLang="zh-TW" dirty="0"/>
              <a:t>Identify data, records, fields, files and databases in the hierarchical organization of data.</a:t>
            </a:r>
          </a:p>
          <a:p>
            <a:pPr lvl="3"/>
            <a:r>
              <a:rPr lang="en-US" altLang="zh-TW" dirty="0"/>
              <a:t>Reference to the official data from DATA.GOV.HK and its corresponding formats.</a:t>
            </a:r>
          </a:p>
          <a:p>
            <a:pPr lvl="1"/>
            <a:r>
              <a:rPr lang="en-US" altLang="zh-TW" dirty="0"/>
              <a:t>The Use of Office Automation Software</a:t>
            </a:r>
          </a:p>
          <a:p>
            <a:pPr lvl="2"/>
            <a:r>
              <a:rPr lang="en-US" altLang="zh-TW" dirty="0"/>
              <a:t>Describe and use basic features of spreadsheets to solve problems</a:t>
            </a:r>
          </a:p>
          <a:p>
            <a:pPr lvl="2"/>
            <a:r>
              <a:rPr lang="en-HK" altLang="zh-TW" dirty="0"/>
              <a:t>Demonstrate data manipulation techniques in spreadsheets.</a:t>
            </a:r>
            <a:endParaRPr lang="en-US" altLang="zh-TW" dirty="0"/>
          </a:p>
          <a:p>
            <a:pPr lvl="2"/>
            <a:r>
              <a:rPr lang="en-US" altLang="zh-TW" dirty="0"/>
              <a:t>Apply spreadsheets as a data analysis tool by using a pivot table (and pivot chart), and “what if” scenarios.</a:t>
            </a:r>
          </a:p>
          <a:p>
            <a:pPr lvl="2"/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C44C187-9723-449A-89BC-676D80C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6533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輪子 的圖片&#10;&#10;自動產生的描述">
            <a:extLst>
              <a:ext uri="{FF2B5EF4-FFF2-40B4-BE49-F238E27FC236}">
                <a16:creationId xmlns:a16="http://schemas.microsoft.com/office/drawing/2014/main" id="{CB22F0C5-0E2F-4BF1-9166-CD5EC0F3300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2" y="3509426"/>
            <a:ext cx="2826028" cy="282602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0EA0349-4CE2-4E3C-B4EC-D9BD5BB05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zh-TW" dirty="0"/>
              <a:t>Activity 2: Data Dictionary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F000CB-E7E1-4FE3-92DD-BCC666671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Download data related to COVID-19 from DATA.GOV.HK and read its data dictionary</a:t>
            </a:r>
          </a:p>
          <a:p>
            <a:r>
              <a:rPr lang="en-HK" altLang="zh-HK" dirty="0">
                <a:hlinkClick r:id="rId3"/>
              </a:rPr>
              <a:t>https://www.chp.gov.hk/files/pdf/nid_spec_en.pdf</a:t>
            </a:r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2C5396-4A83-4B9D-A9E5-C8D47579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6</a:t>
            </a:fld>
            <a:endParaRPr lang="zh-HK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0BE7FF8-60AC-4900-8066-D5D9BDF69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884" y="3469911"/>
            <a:ext cx="6968647" cy="286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89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EA0349-4CE2-4E3C-B4EC-D9BD5BB0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Activity 2: Data Dictionary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F000CB-E7E1-4FE3-92DD-BCC666671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List the names of the fields according to the data dictionary.</a:t>
            </a:r>
          </a:p>
          <a:p>
            <a:pPr lvl="1"/>
            <a:r>
              <a:rPr lang="en-HK" altLang="zh-HK" dirty="0">
                <a:solidFill>
                  <a:srgbClr val="0070C0"/>
                </a:solidFill>
              </a:rPr>
              <a:t>Case no.</a:t>
            </a:r>
            <a:r>
              <a:rPr lang="zh-TW" altLang="en-US" dirty="0">
                <a:solidFill>
                  <a:srgbClr val="0070C0"/>
                </a:solidFill>
              </a:rPr>
              <a:t>、</a:t>
            </a:r>
            <a:r>
              <a:rPr lang="en-HK" altLang="zh-TW" dirty="0">
                <a:solidFill>
                  <a:srgbClr val="0070C0"/>
                </a:solidFill>
              </a:rPr>
              <a:t>Report date</a:t>
            </a:r>
            <a:r>
              <a:rPr lang="zh-TW" altLang="en-US" dirty="0">
                <a:solidFill>
                  <a:srgbClr val="0070C0"/>
                </a:solidFill>
              </a:rPr>
              <a:t>、</a:t>
            </a:r>
            <a:r>
              <a:rPr lang="en-HK" altLang="zh-HK" dirty="0">
                <a:solidFill>
                  <a:srgbClr val="0070C0"/>
                </a:solidFill>
              </a:rPr>
              <a:t>Date of onset</a:t>
            </a:r>
            <a:r>
              <a:rPr lang="zh-TW" altLang="en-US" dirty="0">
                <a:solidFill>
                  <a:srgbClr val="0070C0"/>
                </a:solidFill>
              </a:rPr>
              <a:t>、</a:t>
            </a:r>
            <a:r>
              <a:rPr lang="en-US" altLang="zh-TW" dirty="0">
                <a:solidFill>
                  <a:srgbClr val="0070C0"/>
                </a:solidFill>
              </a:rPr>
              <a:t>…</a:t>
            </a:r>
          </a:p>
          <a:p>
            <a:r>
              <a:rPr lang="en-US" altLang="zh-TW" dirty="0"/>
              <a:t>What is the data type for Age? Why text format is not used?</a:t>
            </a:r>
          </a:p>
          <a:p>
            <a:pPr lvl="1"/>
            <a:r>
              <a:rPr lang="en-US" altLang="zh-TW" dirty="0">
                <a:solidFill>
                  <a:srgbClr val="0070C0"/>
                </a:solidFill>
              </a:rPr>
              <a:t>Number</a:t>
            </a:r>
          </a:p>
          <a:p>
            <a:pPr lvl="1"/>
            <a:r>
              <a:rPr lang="en-US" altLang="zh-TW" dirty="0">
                <a:solidFill>
                  <a:srgbClr val="0070C0"/>
                </a:solidFill>
              </a:rPr>
              <a:t>Number is easier for mathematical comparison and sorting than text</a:t>
            </a:r>
            <a:endParaRPr lang="zh-HK" altLang="en-US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2C5396-4A83-4B9D-A9E5-C8D47579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6187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一張含有 房間 的圖片&#10;&#10;自動產生的描述">
            <a:extLst>
              <a:ext uri="{FF2B5EF4-FFF2-40B4-BE49-F238E27FC236}">
                <a16:creationId xmlns:a16="http://schemas.microsoft.com/office/drawing/2014/main" id="{FDBB770C-79E9-4994-A124-98E80AB7E9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518" y="3857414"/>
            <a:ext cx="2827639" cy="282763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0EA0349-4CE2-4E3C-B4EC-D9BD5BB0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Activity 3: Spreadsheet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F000CB-E7E1-4FE3-92DD-BCC666671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Download the data on “Details of probable/confirmed cases of COVID-19 infection in Hong Kong”</a:t>
            </a:r>
            <a:r>
              <a:rPr lang="zh-TW" altLang="en-US" dirty="0"/>
              <a:t> </a:t>
            </a:r>
            <a:r>
              <a:rPr lang="en-US" altLang="zh-TW" dirty="0"/>
              <a:t>from DATA.GOV.HK </a:t>
            </a:r>
          </a:p>
          <a:p>
            <a:r>
              <a:rPr lang="en-HK" altLang="zh-HK" dirty="0">
                <a:hlinkClick r:id="rId3"/>
              </a:rPr>
              <a:t>https://data.gov.hk/en-data/dataset/hk-dh-chpsebcddr-novel-infectious-agent</a:t>
            </a:r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2C5396-4A83-4B9D-A9E5-C8D47579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4944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EA0349-4CE2-4E3C-B4EC-D9BD5BB0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Activity 3: Spreadsheet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F000CB-E7E1-4FE3-92DD-BCC666671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What is the file format of the data?</a:t>
            </a:r>
          </a:p>
          <a:p>
            <a:pPr lvl="1"/>
            <a:r>
              <a:rPr lang="en-US" altLang="zh-TW" dirty="0">
                <a:solidFill>
                  <a:srgbClr val="0070C0"/>
                </a:solidFill>
              </a:rPr>
              <a:t>CSV / </a:t>
            </a:r>
            <a:r>
              <a:rPr lang="en-HK" altLang="zh-HK" dirty="0">
                <a:solidFill>
                  <a:srgbClr val="0070C0"/>
                </a:solidFill>
              </a:rPr>
              <a:t>Comma-Separated Values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en-US" altLang="zh-TW" dirty="0"/>
              <a:t>Convert the file into a spreadsheet format.</a:t>
            </a:r>
          </a:p>
          <a:p>
            <a:pPr lvl="1"/>
            <a:r>
              <a:rPr lang="en-US" altLang="zh-TW" dirty="0">
                <a:solidFill>
                  <a:srgbClr val="0070C0"/>
                </a:solidFill>
              </a:rPr>
              <a:t>CSV</a:t>
            </a:r>
            <a:r>
              <a:rPr lang="zh-TW" altLang="en-US" dirty="0">
                <a:solidFill>
                  <a:srgbClr val="0070C0"/>
                </a:solidFill>
              </a:rPr>
              <a:t> </a:t>
            </a:r>
            <a:r>
              <a:rPr lang="en-US" altLang="zh-TW" dirty="0">
                <a:solidFill>
                  <a:srgbClr val="0070C0"/>
                </a:solidFill>
              </a:rPr>
              <a:t>save as XLS</a:t>
            </a:r>
            <a:r>
              <a:rPr lang="zh-TW" altLang="en-US" dirty="0">
                <a:solidFill>
                  <a:srgbClr val="0070C0"/>
                </a:solidFill>
              </a:rPr>
              <a:t> </a:t>
            </a:r>
            <a:r>
              <a:rPr lang="en-US" altLang="zh-TW" dirty="0">
                <a:solidFill>
                  <a:srgbClr val="0070C0"/>
                </a:solidFill>
              </a:rPr>
              <a:t>or XLSX</a:t>
            </a:r>
            <a:r>
              <a:rPr lang="zh-TW" altLang="en-US" dirty="0">
                <a:solidFill>
                  <a:srgbClr val="0070C0"/>
                </a:solidFill>
              </a:rPr>
              <a:t> </a:t>
            </a:r>
            <a:r>
              <a:rPr lang="en-US" altLang="zh-TW" dirty="0">
                <a:solidFill>
                  <a:srgbClr val="0070C0"/>
                </a:solidFill>
              </a:rPr>
              <a:t>format (or other spreadsheet formats)</a:t>
            </a:r>
            <a:endParaRPr lang="zh-HK" altLang="en-US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2C5396-4A83-4B9D-A9E5-C8D47579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6081-FC33-4C8D-A5D2-28E5CEA1A326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23629747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2069</TotalTime>
  <Words>658</Words>
  <Application>Microsoft Office PowerPoint</Application>
  <PresentationFormat>寬螢幕</PresentationFormat>
  <Paragraphs>76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微軟正黑體</vt:lpstr>
      <vt:lpstr>Arial</vt:lpstr>
      <vt:lpstr>Calibri</vt:lpstr>
      <vt:lpstr>Franklin Gothic Book</vt:lpstr>
      <vt:lpstr>Franklin Gothic Medium</vt:lpstr>
      <vt:lpstr>回顧</vt:lpstr>
      <vt:lpstr>Technology Education Key Learning Area Information and Communication Technology (Senior Secondary)</vt:lpstr>
      <vt:lpstr>Learning Objective</vt:lpstr>
      <vt:lpstr>Activity 1: Searching Data</vt:lpstr>
      <vt:lpstr>Activity 1: Searching Data</vt:lpstr>
      <vt:lpstr>Learning Objective</vt:lpstr>
      <vt:lpstr>Activity 2: Data Dictionary</vt:lpstr>
      <vt:lpstr>Activity 2: Data Dictionary</vt:lpstr>
      <vt:lpstr>Activity 3: Spreadsheet</vt:lpstr>
      <vt:lpstr>Activity 3: Spreadsheet</vt:lpstr>
      <vt:lpstr>Activity 3: Spreadsheet</vt:lpstr>
      <vt:lpstr>Activity 3: Spreadsheet</vt:lpstr>
      <vt:lpstr>Activity 3: Spreadsheet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HO, Shing-fat Wilfred</dc:creator>
  <cp:lastModifiedBy>Shing-fat Wilfred HO</cp:lastModifiedBy>
  <cp:revision>264</cp:revision>
  <cp:lastPrinted>2020-03-10T08:01:36Z</cp:lastPrinted>
  <dcterms:created xsi:type="dcterms:W3CDTF">2020-02-07T01:31:16Z</dcterms:created>
  <dcterms:modified xsi:type="dcterms:W3CDTF">2020-05-08T07:09:05Z</dcterms:modified>
</cp:coreProperties>
</file>