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3"/>
  </p:notesMasterIdLst>
  <p:handoutMasterIdLst>
    <p:handoutMasterId r:id="rId34"/>
  </p:handoutMasterIdLst>
  <p:sldIdLst>
    <p:sldId id="256" r:id="rId5"/>
    <p:sldId id="257" r:id="rId6"/>
    <p:sldId id="494" r:id="rId7"/>
    <p:sldId id="547" r:id="rId8"/>
    <p:sldId id="258" r:id="rId9"/>
    <p:sldId id="554" r:id="rId10"/>
    <p:sldId id="555" r:id="rId11"/>
    <p:sldId id="556" r:id="rId12"/>
    <p:sldId id="523" r:id="rId13"/>
    <p:sldId id="544" r:id="rId14"/>
    <p:sldId id="541" r:id="rId15"/>
    <p:sldId id="542" r:id="rId16"/>
    <p:sldId id="498" r:id="rId17"/>
    <p:sldId id="543" r:id="rId18"/>
    <p:sldId id="291" r:id="rId19"/>
    <p:sldId id="559" r:id="rId20"/>
    <p:sldId id="551" r:id="rId21"/>
    <p:sldId id="563" r:id="rId22"/>
    <p:sldId id="546" r:id="rId23"/>
    <p:sldId id="548" r:id="rId24"/>
    <p:sldId id="287" r:id="rId25"/>
    <p:sldId id="553" r:id="rId26"/>
    <p:sldId id="289" r:id="rId27"/>
    <p:sldId id="549" r:id="rId28"/>
    <p:sldId id="560" r:id="rId29"/>
    <p:sldId id="561" r:id="rId30"/>
    <p:sldId id="564" r:id="rId31"/>
    <p:sldId id="550" r:id="rId32"/>
  </p:sldIdLst>
  <p:sldSz cx="12192000" cy="6858000"/>
  <p:notesSz cx="9934575" cy="6802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65A9D9"/>
    <a:srgbClr val="162B4B"/>
    <a:srgbClr val="D9ECFC"/>
    <a:srgbClr val="EBE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4" autoAdjust="0"/>
    <p:restoredTop sz="96265" autoAdjust="0"/>
  </p:normalViewPr>
  <p:slideViewPr>
    <p:cSldViewPr snapToGrid="0">
      <p:cViewPr varScale="1">
        <p:scale>
          <a:sx n="110" d="100"/>
          <a:sy n="110" d="100"/>
        </p:scale>
        <p:origin x="636" y="102"/>
      </p:cViewPr>
      <p:guideLst/>
    </p:cSldViewPr>
  </p:slideViewPr>
  <p:notesTextViewPr>
    <p:cViewPr>
      <p:scale>
        <a:sx n="1" d="1"/>
        <a:sy n="1" d="1"/>
      </p:scale>
      <p:origin x="0" y="0"/>
    </p:cViewPr>
  </p:notesTextViewPr>
  <p:sorterViewPr>
    <p:cViewPr>
      <p:scale>
        <a:sx n="170" d="100"/>
        <a:sy n="170" d="100"/>
      </p:scale>
      <p:origin x="0" y="-2590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3CC495-2726-4B30-9DBA-EF21D0BED4AF}" type="doc">
      <dgm:prSet loTypeId="urn:microsoft.com/office/officeart/2005/8/layout/gear1" loCatId="relationship" qsTypeId="urn:microsoft.com/office/officeart/2005/8/quickstyle/simple1" qsCatId="simple" csTypeId="urn:microsoft.com/office/officeart/2005/8/colors/accent2_2" csCatId="accent2" phldr="1"/>
      <dgm:spPr/>
    </dgm:pt>
    <dgm:pt modelId="{EEF0F1F1-7AAF-4DB8-A4A1-78A7511FD4D2}">
      <dgm:prSet phldrT="[文字]"/>
      <dgm:spPr/>
      <dgm:t>
        <a:bodyPr/>
        <a:lstStyle/>
        <a:p>
          <a:pPr>
            <a:spcAft>
              <a:spcPts val="0"/>
            </a:spcAft>
          </a:pPr>
          <a:r>
            <a:rPr lang="en-US" altLang="zh-TW" b="1" dirty="0">
              <a:latin typeface="Times New Roman" panose="02020603050405020304" pitchFamily="18" charset="0"/>
              <a:ea typeface="Yu Gothic" panose="020B0400000000000000" pitchFamily="34" charset="-128"/>
              <a:cs typeface="Times New Roman" panose="02020603050405020304" pitchFamily="18" charset="0"/>
            </a:rPr>
            <a:t>Build a solid parent-child relationship</a:t>
          </a:r>
          <a:endParaRPr lang="en-HK" b="1" dirty="0">
            <a:latin typeface="Times New Roman" panose="02020603050405020304" pitchFamily="18" charset="0"/>
            <a:ea typeface="Yu Gothic" panose="020B0400000000000000" pitchFamily="34" charset="-128"/>
            <a:cs typeface="Times New Roman" panose="02020603050405020304" pitchFamily="18" charset="0"/>
          </a:endParaRPr>
        </a:p>
      </dgm:t>
    </dgm:pt>
    <dgm:pt modelId="{6BD47A6F-6391-48F6-9301-67730D53E76E}" type="parTrans" cxnId="{83F6B89D-8522-42DF-ADC3-554C9ADA3ED8}">
      <dgm:prSet/>
      <dgm:spPr/>
      <dgm:t>
        <a:bodyPr/>
        <a:lstStyle/>
        <a:p>
          <a:endParaRPr lang="en-HK"/>
        </a:p>
      </dgm:t>
    </dgm:pt>
    <dgm:pt modelId="{B2C4DA20-78C2-4A09-9FD9-E0D7C322C2D6}" type="sibTrans" cxnId="{83F6B89D-8522-42DF-ADC3-554C9ADA3ED8}">
      <dgm:prSet/>
      <dgm:spPr/>
      <dgm:t>
        <a:bodyPr/>
        <a:lstStyle/>
        <a:p>
          <a:endParaRPr lang="en-HK"/>
        </a:p>
      </dgm:t>
    </dgm:pt>
    <dgm:pt modelId="{FBC77381-B431-4540-9173-AF3850912CEC}">
      <dgm:prSet phldrT="[文字]"/>
      <dgm:spPr/>
      <dgm:t>
        <a:bodyPr/>
        <a:lstStyle/>
        <a:p>
          <a:r>
            <a:rPr lang="en-US" altLang="zh-TW" b="1" dirty="0">
              <a:latin typeface="Times New Roman" panose="02020603050405020304" pitchFamily="18" charset="0"/>
              <a:ea typeface="Yu Gothic" panose="020B0400000000000000" pitchFamily="34" charset="-128"/>
              <a:cs typeface="Times New Roman" panose="02020603050405020304" pitchFamily="18" charset="0"/>
            </a:rPr>
            <a:t>Develop positive behaviours</a:t>
          </a:r>
          <a:endParaRPr lang="en-HK" b="1" dirty="0">
            <a:latin typeface="Times New Roman" panose="02020603050405020304" pitchFamily="18" charset="0"/>
            <a:ea typeface="Yu Gothic" panose="020B0400000000000000" pitchFamily="34" charset="-128"/>
            <a:cs typeface="Times New Roman" panose="02020603050405020304" pitchFamily="18" charset="0"/>
          </a:endParaRPr>
        </a:p>
      </dgm:t>
    </dgm:pt>
    <dgm:pt modelId="{1E122A7A-D9DF-45AF-A034-FFFCF9C7DE3F}" type="parTrans" cxnId="{4C14A9C4-747B-4ACC-AC01-99FCDA609D11}">
      <dgm:prSet/>
      <dgm:spPr/>
      <dgm:t>
        <a:bodyPr/>
        <a:lstStyle/>
        <a:p>
          <a:endParaRPr lang="en-HK"/>
        </a:p>
      </dgm:t>
    </dgm:pt>
    <dgm:pt modelId="{24827D0F-5870-48E2-8802-8439FAFAFB6D}" type="sibTrans" cxnId="{4C14A9C4-747B-4ACC-AC01-99FCDA609D11}">
      <dgm:prSet/>
      <dgm:spPr/>
      <dgm:t>
        <a:bodyPr/>
        <a:lstStyle/>
        <a:p>
          <a:endParaRPr lang="en-HK"/>
        </a:p>
      </dgm:t>
    </dgm:pt>
    <dgm:pt modelId="{D4B93DDC-F64E-4F00-885C-4E84AD9EF599}">
      <dgm:prSet phldrT="[文字]"/>
      <dgm:spPr/>
      <dgm:t>
        <a:bodyPr/>
        <a:lstStyle/>
        <a:p>
          <a:r>
            <a:rPr lang="en-US" altLang="zh-TW" b="1" dirty="0">
              <a:latin typeface="Times New Roman" panose="02020603050405020304" pitchFamily="18" charset="0"/>
              <a:ea typeface="Yu Gothic" panose="020B0400000000000000" pitchFamily="34" charset="-128"/>
              <a:cs typeface="Times New Roman" panose="02020603050405020304" pitchFamily="18" charset="0"/>
            </a:rPr>
            <a:t>Reduce negative behaviours</a:t>
          </a:r>
          <a:endParaRPr lang="en-HK" b="1" dirty="0">
            <a:latin typeface="Times New Roman" panose="02020603050405020304" pitchFamily="18" charset="0"/>
            <a:ea typeface="Yu Gothic" panose="020B0400000000000000" pitchFamily="34" charset="-128"/>
            <a:cs typeface="Times New Roman" panose="02020603050405020304" pitchFamily="18" charset="0"/>
          </a:endParaRPr>
        </a:p>
      </dgm:t>
    </dgm:pt>
    <dgm:pt modelId="{1C667DB2-603A-4AFA-AC7B-36C60AF7BAEB}" type="parTrans" cxnId="{5F2921B6-2E79-4A40-911B-7C6B0E3D0EB9}">
      <dgm:prSet/>
      <dgm:spPr/>
      <dgm:t>
        <a:bodyPr/>
        <a:lstStyle/>
        <a:p>
          <a:endParaRPr lang="en-HK"/>
        </a:p>
      </dgm:t>
    </dgm:pt>
    <dgm:pt modelId="{259E857E-4E2A-4DAF-AD38-B2733CF96F02}" type="sibTrans" cxnId="{5F2921B6-2E79-4A40-911B-7C6B0E3D0EB9}">
      <dgm:prSet/>
      <dgm:spPr/>
      <dgm:t>
        <a:bodyPr/>
        <a:lstStyle/>
        <a:p>
          <a:endParaRPr lang="en-HK"/>
        </a:p>
      </dgm:t>
    </dgm:pt>
    <dgm:pt modelId="{9CBA0715-1E78-43BD-AFEB-9823E42B0E8C}" type="pres">
      <dgm:prSet presAssocID="{BC3CC495-2726-4B30-9DBA-EF21D0BED4AF}" presName="composite" presStyleCnt="0">
        <dgm:presLayoutVars>
          <dgm:chMax val="3"/>
          <dgm:animLvl val="lvl"/>
          <dgm:resizeHandles val="exact"/>
        </dgm:presLayoutVars>
      </dgm:prSet>
      <dgm:spPr/>
    </dgm:pt>
    <dgm:pt modelId="{332D3062-3F8B-49C2-9297-D71979C7CE12}" type="pres">
      <dgm:prSet presAssocID="{EEF0F1F1-7AAF-4DB8-A4A1-78A7511FD4D2}" presName="gear1" presStyleLbl="node1" presStyleIdx="0" presStyleCnt="3">
        <dgm:presLayoutVars>
          <dgm:chMax val="1"/>
          <dgm:bulletEnabled val="1"/>
        </dgm:presLayoutVars>
      </dgm:prSet>
      <dgm:spPr/>
    </dgm:pt>
    <dgm:pt modelId="{FDFD82AA-5765-4DED-A631-4B66AF6BED1B}" type="pres">
      <dgm:prSet presAssocID="{EEF0F1F1-7AAF-4DB8-A4A1-78A7511FD4D2}" presName="gear1srcNode" presStyleLbl="node1" presStyleIdx="0" presStyleCnt="3"/>
      <dgm:spPr/>
    </dgm:pt>
    <dgm:pt modelId="{EC91134C-FD62-493B-A918-EC2F28C3C911}" type="pres">
      <dgm:prSet presAssocID="{EEF0F1F1-7AAF-4DB8-A4A1-78A7511FD4D2}" presName="gear1dstNode" presStyleLbl="node1" presStyleIdx="0" presStyleCnt="3"/>
      <dgm:spPr/>
    </dgm:pt>
    <dgm:pt modelId="{48787FF4-9C0F-469B-9E31-50E14605E9B6}" type="pres">
      <dgm:prSet presAssocID="{FBC77381-B431-4540-9173-AF3850912CEC}" presName="gear2" presStyleLbl="node1" presStyleIdx="1" presStyleCnt="3">
        <dgm:presLayoutVars>
          <dgm:chMax val="1"/>
          <dgm:bulletEnabled val="1"/>
        </dgm:presLayoutVars>
      </dgm:prSet>
      <dgm:spPr/>
    </dgm:pt>
    <dgm:pt modelId="{7CEDC332-7D3A-4235-8A82-5084A5F54223}" type="pres">
      <dgm:prSet presAssocID="{FBC77381-B431-4540-9173-AF3850912CEC}" presName="gear2srcNode" presStyleLbl="node1" presStyleIdx="1" presStyleCnt="3"/>
      <dgm:spPr/>
    </dgm:pt>
    <dgm:pt modelId="{B7949473-5FE8-4F65-A3C6-5A346A70B0B4}" type="pres">
      <dgm:prSet presAssocID="{FBC77381-B431-4540-9173-AF3850912CEC}" presName="gear2dstNode" presStyleLbl="node1" presStyleIdx="1" presStyleCnt="3"/>
      <dgm:spPr/>
    </dgm:pt>
    <dgm:pt modelId="{42CBD6E8-10C4-4BE3-9EBC-3E58709FF120}" type="pres">
      <dgm:prSet presAssocID="{D4B93DDC-F64E-4F00-885C-4E84AD9EF599}" presName="gear3" presStyleLbl="node1" presStyleIdx="2" presStyleCnt="3"/>
      <dgm:spPr/>
    </dgm:pt>
    <dgm:pt modelId="{B99AD348-DECF-4432-98A8-ECD963A403FA}" type="pres">
      <dgm:prSet presAssocID="{D4B93DDC-F64E-4F00-885C-4E84AD9EF599}" presName="gear3tx" presStyleLbl="node1" presStyleIdx="2" presStyleCnt="3">
        <dgm:presLayoutVars>
          <dgm:chMax val="1"/>
          <dgm:bulletEnabled val="1"/>
        </dgm:presLayoutVars>
      </dgm:prSet>
      <dgm:spPr/>
    </dgm:pt>
    <dgm:pt modelId="{C0EDF8BC-A336-43E3-A01E-5EDDAFF848A0}" type="pres">
      <dgm:prSet presAssocID="{D4B93DDC-F64E-4F00-885C-4E84AD9EF599}" presName="gear3srcNode" presStyleLbl="node1" presStyleIdx="2" presStyleCnt="3"/>
      <dgm:spPr/>
    </dgm:pt>
    <dgm:pt modelId="{51B8D094-6026-4461-9551-4B68806CF208}" type="pres">
      <dgm:prSet presAssocID="{D4B93DDC-F64E-4F00-885C-4E84AD9EF599}" presName="gear3dstNode" presStyleLbl="node1" presStyleIdx="2" presStyleCnt="3"/>
      <dgm:spPr/>
    </dgm:pt>
    <dgm:pt modelId="{3A444C9C-2105-4C7E-A805-014FC8F4D48B}" type="pres">
      <dgm:prSet presAssocID="{B2C4DA20-78C2-4A09-9FD9-E0D7C322C2D6}" presName="connector1" presStyleLbl="sibTrans2D1" presStyleIdx="0" presStyleCnt="3" custLinFactNeighborY="1273"/>
      <dgm:spPr/>
    </dgm:pt>
    <dgm:pt modelId="{0255134E-BC27-4DB3-A059-14D15972EDB6}" type="pres">
      <dgm:prSet presAssocID="{24827D0F-5870-48E2-8802-8439FAFAFB6D}" presName="connector2" presStyleLbl="sibTrans2D1" presStyleIdx="1" presStyleCnt="3"/>
      <dgm:spPr/>
    </dgm:pt>
    <dgm:pt modelId="{A7D344A0-D84C-41A7-94FA-4B4D4B725843}" type="pres">
      <dgm:prSet presAssocID="{259E857E-4E2A-4DAF-AD38-B2733CF96F02}" presName="connector3" presStyleLbl="sibTrans2D1" presStyleIdx="2" presStyleCnt="3"/>
      <dgm:spPr/>
    </dgm:pt>
  </dgm:ptLst>
  <dgm:cxnLst>
    <dgm:cxn modelId="{E19A5605-2435-40AA-8D18-A9B8DED30C99}" type="presOf" srcId="{EEF0F1F1-7AAF-4DB8-A4A1-78A7511FD4D2}" destId="{EC91134C-FD62-493B-A918-EC2F28C3C911}" srcOrd="2" destOrd="0" presId="urn:microsoft.com/office/officeart/2005/8/layout/gear1"/>
    <dgm:cxn modelId="{BD9F3715-1982-4E04-9D57-B4257D106B43}" type="presOf" srcId="{FBC77381-B431-4540-9173-AF3850912CEC}" destId="{48787FF4-9C0F-469B-9E31-50E14605E9B6}" srcOrd="0" destOrd="0" presId="urn:microsoft.com/office/officeart/2005/8/layout/gear1"/>
    <dgm:cxn modelId="{3FFA6263-116A-4BBB-B881-EDB5B7E059FA}" type="presOf" srcId="{D4B93DDC-F64E-4F00-885C-4E84AD9EF599}" destId="{C0EDF8BC-A336-43E3-A01E-5EDDAFF848A0}" srcOrd="2" destOrd="0" presId="urn:microsoft.com/office/officeart/2005/8/layout/gear1"/>
    <dgm:cxn modelId="{B94CBB49-3703-4725-889B-42825E6D252E}" type="presOf" srcId="{259E857E-4E2A-4DAF-AD38-B2733CF96F02}" destId="{A7D344A0-D84C-41A7-94FA-4B4D4B725843}" srcOrd="0" destOrd="0" presId="urn:microsoft.com/office/officeart/2005/8/layout/gear1"/>
    <dgm:cxn modelId="{0B127F76-B888-4F26-AB2A-79EE4ABA9F90}" type="presOf" srcId="{D4B93DDC-F64E-4F00-885C-4E84AD9EF599}" destId="{51B8D094-6026-4461-9551-4B68806CF208}" srcOrd="3" destOrd="0" presId="urn:microsoft.com/office/officeart/2005/8/layout/gear1"/>
    <dgm:cxn modelId="{4D903577-AFDB-4E69-96F2-9937C8CFAD8C}" type="presOf" srcId="{EEF0F1F1-7AAF-4DB8-A4A1-78A7511FD4D2}" destId="{332D3062-3F8B-49C2-9297-D71979C7CE12}" srcOrd="0" destOrd="0" presId="urn:microsoft.com/office/officeart/2005/8/layout/gear1"/>
    <dgm:cxn modelId="{C04EC288-918F-4CAC-9D5C-F2DDDE9E51DD}" type="presOf" srcId="{24827D0F-5870-48E2-8802-8439FAFAFB6D}" destId="{0255134E-BC27-4DB3-A059-14D15972EDB6}" srcOrd="0" destOrd="0" presId="urn:microsoft.com/office/officeart/2005/8/layout/gear1"/>
    <dgm:cxn modelId="{CDA7298D-F24E-427F-8C47-9D85CB93AECD}" type="presOf" srcId="{BC3CC495-2726-4B30-9DBA-EF21D0BED4AF}" destId="{9CBA0715-1E78-43BD-AFEB-9823E42B0E8C}" srcOrd="0" destOrd="0" presId="urn:microsoft.com/office/officeart/2005/8/layout/gear1"/>
    <dgm:cxn modelId="{3F526B91-F4F4-4DA4-B03E-A581C959784F}" type="presOf" srcId="{D4B93DDC-F64E-4F00-885C-4E84AD9EF599}" destId="{42CBD6E8-10C4-4BE3-9EBC-3E58709FF120}" srcOrd="0" destOrd="0" presId="urn:microsoft.com/office/officeart/2005/8/layout/gear1"/>
    <dgm:cxn modelId="{83F6B89D-8522-42DF-ADC3-554C9ADA3ED8}" srcId="{BC3CC495-2726-4B30-9DBA-EF21D0BED4AF}" destId="{EEF0F1F1-7AAF-4DB8-A4A1-78A7511FD4D2}" srcOrd="0" destOrd="0" parTransId="{6BD47A6F-6391-48F6-9301-67730D53E76E}" sibTransId="{B2C4DA20-78C2-4A09-9FD9-E0D7C322C2D6}"/>
    <dgm:cxn modelId="{332323A6-3FA4-4310-B2BC-0A8A6012F620}" type="presOf" srcId="{FBC77381-B431-4540-9173-AF3850912CEC}" destId="{7CEDC332-7D3A-4235-8A82-5084A5F54223}" srcOrd="1" destOrd="0" presId="urn:microsoft.com/office/officeart/2005/8/layout/gear1"/>
    <dgm:cxn modelId="{CD7BDAB4-3075-409C-83D6-713ED92D612F}" type="presOf" srcId="{EEF0F1F1-7AAF-4DB8-A4A1-78A7511FD4D2}" destId="{FDFD82AA-5765-4DED-A631-4B66AF6BED1B}" srcOrd="1" destOrd="0" presId="urn:microsoft.com/office/officeart/2005/8/layout/gear1"/>
    <dgm:cxn modelId="{5F2921B6-2E79-4A40-911B-7C6B0E3D0EB9}" srcId="{BC3CC495-2726-4B30-9DBA-EF21D0BED4AF}" destId="{D4B93DDC-F64E-4F00-885C-4E84AD9EF599}" srcOrd="2" destOrd="0" parTransId="{1C667DB2-603A-4AFA-AC7B-36C60AF7BAEB}" sibTransId="{259E857E-4E2A-4DAF-AD38-B2733CF96F02}"/>
    <dgm:cxn modelId="{4C14A9C4-747B-4ACC-AC01-99FCDA609D11}" srcId="{BC3CC495-2726-4B30-9DBA-EF21D0BED4AF}" destId="{FBC77381-B431-4540-9173-AF3850912CEC}" srcOrd="1" destOrd="0" parTransId="{1E122A7A-D9DF-45AF-A034-FFFCF9C7DE3F}" sibTransId="{24827D0F-5870-48E2-8802-8439FAFAFB6D}"/>
    <dgm:cxn modelId="{3754DFCD-B525-4200-9D74-550F624D65A3}" type="presOf" srcId="{FBC77381-B431-4540-9173-AF3850912CEC}" destId="{B7949473-5FE8-4F65-A3C6-5A346A70B0B4}" srcOrd="2" destOrd="0" presId="urn:microsoft.com/office/officeart/2005/8/layout/gear1"/>
    <dgm:cxn modelId="{C01B19D1-3B3F-43FC-8D99-D34CA4EE586A}" type="presOf" srcId="{D4B93DDC-F64E-4F00-885C-4E84AD9EF599}" destId="{B99AD348-DECF-4432-98A8-ECD963A403FA}" srcOrd="1" destOrd="0" presId="urn:microsoft.com/office/officeart/2005/8/layout/gear1"/>
    <dgm:cxn modelId="{57592BFE-0474-4102-920A-B62DCD841C68}" type="presOf" srcId="{B2C4DA20-78C2-4A09-9FD9-E0D7C322C2D6}" destId="{3A444C9C-2105-4C7E-A805-014FC8F4D48B}" srcOrd="0" destOrd="0" presId="urn:microsoft.com/office/officeart/2005/8/layout/gear1"/>
    <dgm:cxn modelId="{3B6C0E91-067B-4FBD-8BB2-3398187C597C}" type="presParOf" srcId="{9CBA0715-1E78-43BD-AFEB-9823E42B0E8C}" destId="{332D3062-3F8B-49C2-9297-D71979C7CE12}" srcOrd="0" destOrd="0" presId="urn:microsoft.com/office/officeart/2005/8/layout/gear1"/>
    <dgm:cxn modelId="{24B04334-F5CB-4262-9044-1413D3731B8F}" type="presParOf" srcId="{9CBA0715-1E78-43BD-AFEB-9823E42B0E8C}" destId="{FDFD82AA-5765-4DED-A631-4B66AF6BED1B}" srcOrd="1" destOrd="0" presId="urn:microsoft.com/office/officeart/2005/8/layout/gear1"/>
    <dgm:cxn modelId="{C1582176-F175-4B62-9609-1E7711790027}" type="presParOf" srcId="{9CBA0715-1E78-43BD-AFEB-9823E42B0E8C}" destId="{EC91134C-FD62-493B-A918-EC2F28C3C911}" srcOrd="2" destOrd="0" presId="urn:microsoft.com/office/officeart/2005/8/layout/gear1"/>
    <dgm:cxn modelId="{9B7587EF-B3B0-40F0-B035-7D40813C1E52}" type="presParOf" srcId="{9CBA0715-1E78-43BD-AFEB-9823E42B0E8C}" destId="{48787FF4-9C0F-469B-9E31-50E14605E9B6}" srcOrd="3" destOrd="0" presId="urn:microsoft.com/office/officeart/2005/8/layout/gear1"/>
    <dgm:cxn modelId="{E0CCF04E-C354-42F5-8F92-2CFE36CDD568}" type="presParOf" srcId="{9CBA0715-1E78-43BD-AFEB-9823E42B0E8C}" destId="{7CEDC332-7D3A-4235-8A82-5084A5F54223}" srcOrd="4" destOrd="0" presId="urn:microsoft.com/office/officeart/2005/8/layout/gear1"/>
    <dgm:cxn modelId="{2935B049-9CA0-4616-A1BD-85989EB23727}" type="presParOf" srcId="{9CBA0715-1E78-43BD-AFEB-9823E42B0E8C}" destId="{B7949473-5FE8-4F65-A3C6-5A346A70B0B4}" srcOrd="5" destOrd="0" presId="urn:microsoft.com/office/officeart/2005/8/layout/gear1"/>
    <dgm:cxn modelId="{C9F005CD-52B4-4082-B99B-A8B2EB2F1852}" type="presParOf" srcId="{9CBA0715-1E78-43BD-AFEB-9823E42B0E8C}" destId="{42CBD6E8-10C4-4BE3-9EBC-3E58709FF120}" srcOrd="6" destOrd="0" presId="urn:microsoft.com/office/officeart/2005/8/layout/gear1"/>
    <dgm:cxn modelId="{772DC720-948E-4AA6-9643-594955528F03}" type="presParOf" srcId="{9CBA0715-1E78-43BD-AFEB-9823E42B0E8C}" destId="{B99AD348-DECF-4432-98A8-ECD963A403FA}" srcOrd="7" destOrd="0" presId="urn:microsoft.com/office/officeart/2005/8/layout/gear1"/>
    <dgm:cxn modelId="{0CC03BB7-399F-4FDE-83EB-DD50AA6DB759}" type="presParOf" srcId="{9CBA0715-1E78-43BD-AFEB-9823E42B0E8C}" destId="{C0EDF8BC-A336-43E3-A01E-5EDDAFF848A0}" srcOrd="8" destOrd="0" presId="urn:microsoft.com/office/officeart/2005/8/layout/gear1"/>
    <dgm:cxn modelId="{C7F8C1F9-FE74-48A3-A539-9494F4DB1F3B}" type="presParOf" srcId="{9CBA0715-1E78-43BD-AFEB-9823E42B0E8C}" destId="{51B8D094-6026-4461-9551-4B68806CF208}" srcOrd="9" destOrd="0" presId="urn:microsoft.com/office/officeart/2005/8/layout/gear1"/>
    <dgm:cxn modelId="{111C3C85-6C59-485A-B604-A58FB631D61E}" type="presParOf" srcId="{9CBA0715-1E78-43BD-AFEB-9823E42B0E8C}" destId="{3A444C9C-2105-4C7E-A805-014FC8F4D48B}" srcOrd="10" destOrd="0" presId="urn:microsoft.com/office/officeart/2005/8/layout/gear1"/>
    <dgm:cxn modelId="{1C76AF94-90CB-4249-A349-3BE8EE1B589C}" type="presParOf" srcId="{9CBA0715-1E78-43BD-AFEB-9823E42B0E8C}" destId="{0255134E-BC27-4DB3-A059-14D15972EDB6}" srcOrd="11" destOrd="0" presId="urn:microsoft.com/office/officeart/2005/8/layout/gear1"/>
    <dgm:cxn modelId="{DF56A884-8ABF-4DA5-92ED-1FBFFBF0A3F5}" type="presParOf" srcId="{9CBA0715-1E78-43BD-AFEB-9823E42B0E8C}" destId="{A7D344A0-D84C-41A7-94FA-4B4D4B72584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E025CE-0DAE-4BE5-A0D7-8A59C45E556E}" type="doc">
      <dgm:prSet loTypeId="urn:microsoft.com/office/officeart/2005/8/layout/cycle3" loCatId="cycle" qsTypeId="urn:microsoft.com/office/officeart/2005/8/quickstyle/simple1" qsCatId="simple" csTypeId="urn:microsoft.com/office/officeart/2005/8/colors/accent2_2" csCatId="accent2" phldr="1"/>
      <dgm:spPr/>
      <dgm:t>
        <a:bodyPr/>
        <a:lstStyle/>
        <a:p>
          <a:endParaRPr lang="zh-HK" altLang="en-US"/>
        </a:p>
      </dgm:t>
    </dgm:pt>
    <dgm:pt modelId="{D9468F06-9231-4E07-AE8C-6952F7B11835}">
      <dgm:prSet phldrT="[文字]" custT="1"/>
      <dgm:spPr/>
      <dgm:t>
        <a:bodyPr/>
        <a:lstStyle/>
        <a:p>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Acts of service</a:t>
          </a:r>
          <a:endParaRPr lang="zh-HK"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800722AD-09ED-4986-9C36-0D01E456BE9E}" type="parTrans" cxnId="{A6CBB39D-36AA-4580-8B97-28F15760A6C1}">
      <dgm:prSet/>
      <dgm:spPr/>
      <dgm:t>
        <a:bodyPr/>
        <a:lstStyle/>
        <a:p>
          <a:endParaRPr lang="zh-HK" altLang="en-US"/>
        </a:p>
      </dgm:t>
    </dgm:pt>
    <dgm:pt modelId="{205CA74E-645D-420A-9E20-D0CFE2178059}" type="sibTrans" cxnId="{A6CBB39D-36AA-4580-8B97-28F15760A6C1}">
      <dgm:prSet/>
      <dgm:spPr/>
      <dgm:t>
        <a:bodyPr/>
        <a:lstStyle/>
        <a:p>
          <a:endParaRPr lang="zh-HK" altLang="en-US"/>
        </a:p>
      </dgm:t>
    </dgm:pt>
    <dgm:pt modelId="{93E79743-E9E2-4930-9DA5-8E45ACA02D50}">
      <dgm:prSet phldrT="[文字]" custT="1"/>
      <dgm:spPr/>
      <dgm:t>
        <a:bodyPr/>
        <a:lstStyle/>
        <a:p>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Gifts</a:t>
          </a:r>
          <a:endParaRPr lang="zh-HK"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CBB7D465-7B48-415A-AF72-1915770EC1A1}" type="parTrans" cxnId="{1414A7D7-4DB5-4C9D-8F04-AFD8820CCD1E}">
      <dgm:prSet/>
      <dgm:spPr/>
      <dgm:t>
        <a:bodyPr/>
        <a:lstStyle/>
        <a:p>
          <a:endParaRPr lang="zh-HK" altLang="en-US"/>
        </a:p>
      </dgm:t>
    </dgm:pt>
    <dgm:pt modelId="{6C5F1C59-1D55-4C7C-A5CC-B5E4DBD134F1}" type="sibTrans" cxnId="{1414A7D7-4DB5-4C9D-8F04-AFD8820CCD1E}">
      <dgm:prSet/>
      <dgm:spPr/>
      <dgm:t>
        <a:bodyPr/>
        <a:lstStyle/>
        <a:p>
          <a:endParaRPr lang="zh-HK" altLang="en-US"/>
        </a:p>
      </dgm:t>
    </dgm:pt>
    <dgm:pt modelId="{4BFB4EFD-71F3-4E23-8EAC-0216D8E5CFE7}">
      <dgm:prSet phldrT="[文字]" custT="1"/>
      <dgm:spPr/>
      <dgm:t>
        <a:bodyPr/>
        <a:lstStyle/>
        <a:p>
          <a:r>
            <a:rPr lang="en-US" altLang="zh-HK" sz="2400" b="1" dirty="0">
              <a:latin typeface="Times New Roman" panose="02020603050405020304" pitchFamily="18" charset="0"/>
              <a:ea typeface="微軟正黑體" panose="020B0604030504040204" pitchFamily="34" charset="-120"/>
              <a:cs typeface="Times New Roman" panose="02020603050405020304" pitchFamily="18" charset="0"/>
            </a:rPr>
            <a:t>Physical touch</a:t>
          </a:r>
          <a:endParaRPr lang="zh-HK"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B4CA912D-4E11-4127-839B-34B2EC0DEC71}" type="parTrans" cxnId="{8D4D54BC-8DCC-40F1-BB48-06DD05ECA8EF}">
      <dgm:prSet/>
      <dgm:spPr/>
      <dgm:t>
        <a:bodyPr/>
        <a:lstStyle/>
        <a:p>
          <a:endParaRPr lang="zh-HK" altLang="en-US"/>
        </a:p>
      </dgm:t>
    </dgm:pt>
    <dgm:pt modelId="{5D22ABDF-CA59-4FCF-BD01-3027F9983F86}" type="sibTrans" cxnId="{8D4D54BC-8DCC-40F1-BB48-06DD05ECA8EF}">
      <dgm:prSet/>
      <dgm:spPr/>
      <dgm:t>
        <a:bodyPr/>
        <a:lstStyle/>
        <a:p>
          <a:endParaRPr lang="zh-HK" altLang="en-US"/>
        </a:p>
      </dgm:t>
    </dgm:pt>
    <dgm:pt modelId="{AB25841F-3113-43AF-BA96-D799E8922A82}">
      <dgm:prSet phldrT="[文字]" custT="1"/>
      <dgm:spPr/>
      <dgm:t>
        <a:bodyPr/>
        <a:lstStyle/>
        <a:p>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Words of affirmation</a:t>
          </a:r>
          <a:endParaRPr lang="zh-HK"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E31FE5C2-BA68-4BF8-93C1-A0E690798767}" type="parTrans" cxnId="{FEA2B88E-AA75-4AB2-AE31-D2EF66C9342E}">
      <dgm:prSet/>
      <dgm:spPr/>
      <dgm:t>
        <a:bodyPr/>
        <a:lstStyle/>
        <a:p>
          <a:endParaRPr lang="zh-HK" altLang="en-US"/>
        </a:p>
      </dgm:t>
    </dgm:pt>
    <dgm:pt modelId="{4A064720-AC37-4DED-AF8D-63B53ECA55A4}" type="sibTrans" cxnId="{FEA2B88E-AA75-4AB2-AE31-D2EF66C9342E}">
      <dgm:prSet/>
      <dgm:spPr/>
      <dgm:t>
        <a:bodyPr/>
        <a:lstStyle/>
        <a:p>
          <a:endParaRPr lang="zh-HK" altLang="en-US"/>
        </a:p>
      </dgm:t>
    </dgm:pt>
    <dgm:pt modelId="{EE1950D0-63E3-4E62-BF36-19550C088BA9}">
      <dgm:prSet phldrT="[文字]" custT="1"/>
      <dgm:spPr/>
      <dgm:t>
        <a:bodyPr/>
        <a:lstStyle/>
        <a:p>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Quality time</a:t>
          </a:r>
          <a:endParaRPr lang="zh-HK"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873B1022-CBF7-4958-B9F4-A0B4CF2EA767}" type="parTrans" cxnId="{DF048880-7206-40B8-8174-588EE7786645}">
      <dgm:prSet/>
      <dgm:spPr/>
      <dgm:t>
        <a:bodyPr/>
        <a:lstStyle/>
        <a:p>
          <a:endParaRPr lang="zh-HK" altLang="en-US"/>
        </a:p>
      </dgm:t>
    </dgm:pt>
    <dgm:pt modelId="{94D0B27E-DA79-4719-B4A0-9572D42B8826}" type="sibTrans" cxnId="{DF048880-7206-40B8-8174-588EE7786645}">
      <dgm:prSet/>
      <dgm:spPr/>
      <dgm:t>
        <a:bodyPr/>
        <a:lstStyle/>
        <a:p>
          <a:endParaRPr lang="zh-HK" altLang="en-US"/>
        </a:p>
      </dgm:t>
    </dgm:pt>
    <dgm:pt modelId="{BFA3DCF7-44EC-4E40-B68B-15CE10660571}" type="pres">
      <dgm:prSet presAssocID="{45E025CE-0DAE-4BE5-A0D7-8A59C45E556E}" presName="Name0" presStyleCnt="0">
        <dgm:presLayoutVars>
          <dgm:dir/>
          <dgm:resizeHandles val="exact"/>
        </dgm:presLayoutVars>
      </dgm:prSet>
      <dgm:spPr/>
    </dgm:pt>
    <dgm:pt modelId="{EFCEF523-B1FD-4118-9643-93837B57108A}" type="pres">
      <dgm:prSet presAssocID="{45E025CE-0DAE-4BE5-A0D7-8A59C45E556E}" presName="cycle" presStyleCnt="0"/>
      <dgm:spPr/>
    </dgm:pt>
    <dgm:pt modelId="{3AB767ED-FAA3-4934-BDA1-B527E7358368}" type="pres">
      <dgm:prSet presAssocID="{D9468F06-9231-4E07-AE8C-6952F7B11835}" presName="nodeFirstNode" presStyleLbl="node1" presStyleIdx="0" presStyleCnt="5">
        <dgm:presLayoutVars>
          <dgm:bulletEnabled val="1"/>
        </dgm:presLayoutVars>
      </dgm:prSet>
      <dgm:spPr/>
    </dgm:pt>
    <dgm:pt modelId="{3E17B5BA-9710-4C35-9BE7-F338A9CCE786}" type="pres">
      <dgm:prSet presAssocID="{205CA74E-645D-420A-9E20-D0CFE2178059}" presName="sibTransFirstNode" presStyleLbl="bgShp" presStyleIdx="0" presStyleCnt="1"/>
      <dgm:spPr/>
    </dgm:pt>
    <dgm:pt modelId="{7B49EAEF-7DD2-427F-BB4B-2DD1A2E4FA41}" type="pres">
      <dgm:prSet presAssocID="{93E79743-E9E2-4930-9DA5-8E45ACA02D50}" presName="nodeFollowingNodes" presStyleLbl="node1" presStyleIdx="1" presStyleCnt="5">
        <dgm:presLayoutVars>
          <dgm:bulletEnabled val="1"/>
        </dgm:presLayoutVars>
      </dgm:prSet>
      <dgm:spPr/>
    </dgm:pt>
    <dgm:pt modelId="{9CA1AA9F-EA8B-409E-A36F-1D9CD280BDB5}" type="pres">
      <dgm:prSet presAssocID="{4BFB4EFD-71F3-4E23-8EAC-0216D8E5CFE7}" presName="nodeFollowingNodes" presStyleLbl="node1" presStyleIdx="2" presStyleCnt="5">
        <dgm:presLayoutVars>
          <dgm:bulletEnabled val="1"/>
        </dgm:presLayoutVars>
      </dgm:prSet>
      <dgm:spPr/>
    </dgm:pt>
    <dgm:pt modelId="{642778D1-E186-4A96-AE3D-20FA6FC6B920}" type="pres">
      <dgm:prSet presAssocID="{AB25841F-3113-43AF-BA96-D799E8922A82}" presName="nodeFollowingNodes" presStyleLbl="node1" presStyleIdx="3" presStyleCnt="5">
        <dgm:presLayoutVars>
          <dgm:bulletEnabled val="1"/>
        </dgm:presLayoutVars>
      </dgm:prSet>
      <dgm:spPr/>
    </dgm:pt>
    <dgm:pt modelId="{0C2A7E85-AB27-44A4-968A-583D88BEB9A5}" type="pres">
      <dgm:prSet presAssocID="{EE1950D0-63E3-4E62-BF36-19550C088BA9}" presName="nodeFollowingNodes" presStyleLbl="node1" presStyleIdx="4" presStyleCnt="5">
        <dgm:presLayoutVars>
          <dgm:bulletEnabled val="1"/>
        </dgm:presLayoutVars>
      </dgm:prSet>
      <dgm:spPr/>
    </dgm:pt>
  </dgm:ptLst>
  <dgm:cxnLst>
    <dgm:cxn modelId="{152DFE06-96AD-4838-A613-764054C7ECD5}" type="presOf" srcId="{205CA74E-645D-420A-9E20-D0CFE2178059}" destId="{3E17B5BA-9710-4C35-9BE7-F338A9CCE786}" srcOrd="0" destOrd="0" presId="urn:microsoft.com/office/officeart/2005/8/layout/cycle3"/>
    <dgm:cxn modelId="{608A7207-7572-45D8-BEEF-AAAC23DCBCBB}" type="presOf" srcId="{D9468F06-9231-4E07-AE8C-6952F7B11835}" destId="{3AB767ED-FAA3-4934-BDA1-B527E7358368}" srcOrd="0" destOrd="0" presId="urn:microsoft.com/office/officeart/2005/8/layout/cycle3"/>
    <dgm:cxn modelId="{E603D740-A2F5-4CE5-B960-3AFEBCB5699A}" type="presOf" srcId="{EE1950D0-63E3-4E62-BF36-19550C088BA9}" destId="{0C2A7E85-AB27-44A4-968A-583D88BEB9A5}" srcOrd="0" destOrd="0" presId="urn:microsoft.com/office/officeart/2005/8/layout/cycle3"/>
    <dgm:cxn modelId="{C82E7C7A-D9F6-43CE-BAB9-0D8DB5C82A14}" type="presOf" srcId="{4BFB4EFD-71F3-4E23-8EAC-0216D8E5CFE7}" destId="{9CA1AA9F-EA8B-409E-A36F-1D9CD280BDB5}" srcOrd="0" destOrd="0" presId="urn:microsoft.com/office/officeart/2005/8/layout/cycle3"/>
    <dgm:cxn modelId="{DF048880-7206-40B8-8174-588EE7786645}" srcId="{45E025CE-0DAE-4BE5-A0D7-8A59C45E556E}" destId="{EE1950D0-63E3-4E62-BF36-19550C088BA9}" srcOrd="4" destOrd="0" parTransId="{873B1022-CBF7-4958-B9F4-A0B4CF2EA767}" sibTransId="{94D0B27E-DA79-4719-B4A0-9572D42B8826}"/>
    <dgm:cxn modelId="{FEA2B88E-AA75-4AB2-AE31-D2EF66C9342E}" srcId="{45E025CE-0DAE-4BE5-A0D7-8A59C45E556E}" destId="{AB25841F-3113-43AF-BA96-D799E8922A82}" srcOrd="3" destOrd="0" parTransId="{E31FE5C2-BA68-4BF8-93C1-A0E690798767}" sibTransId="{4A064720-AC37-4DED-AF8D-63B53ECA55A4}"/>
    <dgm:cxn modelId="{A6CBB39D-36AA-4580-8B97-28F15760A6C1}" srcId="{45E025CE-0DAE-4BE5-A0D7-8A59C45E556E}" destId="{D9468F06-9231-4E07-AE8C-6952F7B11835}" srcOrd="0" destOrd="0" parTransId="{800722AD-09ED-4986-9C36-0D01E456BE9E}" sibTransId="{205CA74E-645D-420A-9E20-D0CFE2178059}"/>
    <dgm:cxn modelId="{8D4D54BC-8DCC-40F1-BB48-06DD05ECA8EF}" srcId="{45E025CE-0DAE-4BE5-A0D7-8A59C45E556E}" destId="{4BFB4EFD-71F3-4E23-8EAC-0216D8E5CFE7}" srcOrd="2" destOrd="0" parTransId="{B4CA912D-4E11-4127-839B-34B2EC0DEC71}" sibTransId="{5D22ABDF-CA59-4FCF-BD01-3027F9983F86}"/>
    <dgm:cxn modelId="{149CB3C5-CBBC-4036-A96F-DFBD39771EF3}" type="presOf" srcId="{45E025CE-0DAE-4BE5-A0D7-8A59C45E556E}" destId="{BFA3DCF7-44EC-4E40-B68B-15CE10660571}" srcOrd="0" destOrd="0" presId="urn:microsoft.com/office/officeart/2005/8/layout/cycle3"/>
    <dgm:cxn modelId="{1414A7D7-4DB5-4C9D-8F04-AFD8820CCD1E}" srcId="{45E025CE-0DAE-4BE5-A0D7-8A59C45E556E}" destId="{93E79743-E9E2-4930-9DA5-8E45ACA02D50}" srcOrd="1" destOrd="0" parTransId="{CBB7D465-7B48-415A-AF72-1915770EC1A1}" sibTransId="{6C5F1C59-1D55-4C7C-A5CC-B5E4DBD134F1}"/>
    <dgm:cxn modelId="{ED8B79F1-DC9B-4FF7-B8BD-55AABF064633}" type="presOf" srcId="{93E79743-E9E2-4930-9DA5-8E45ACA02D50}" destId="{7B49EAEF-7DD2-427F-BB4B-2DD1A2E4FA41}" srcOrd="0" destOrd="0" presId="urn:microsoft.com/office/officeart/2005/8/layout/cycle3"/>
    <dgm:cxn modelId="{E17540FF-7D65-47DA-9946-1597A79B3BFD}" type="presOf" srcId="{AB25841F-3113-43AF-BA96-D799E8922A82}" destId="{642778D1-E186-4A96-AE3D-20FA6FC6B920}" srcOrd="0" destOrd="0" presId="urn:microsoft.com/office/officeart/2005/8/layout/cycle3"/>
    <dgm:cxn modelId="{0FC1AB4F-A9D7-4071-9881-4D92980FCD47}" type="presParOf" srcId="{BFA3DCF7-44EC-4E40-B68B-15CE10660571}" destId="{EFCEF523-B1FD-4118-9643-93837B57108A}" srcOrd="0" destOrd="0" presId="urn:microsoft.com/office/officeart/2005/8/layout/cycle3"/>
    <dgm:cxn modelId="{BB662E8C-A75F-4EFB-969C-BFED29B05B1D}" type="presParOf" srcId="{EFCEF523-B1FD-4118-9643-93837B57108A}" destId="{3AB767ED-FAA3-4934-BDA1-B527E7358368}" srcOrd="0" destOrd="0" presId="urn:microsoft.com/office/officeart/2005/8/layout/cycle3"/>
    <dgm:cxn modelId="{83B33314-D491-4D9B-B477-E90C90774D37}" type="presParOf" srcId="{EFCEF523-B1FD-4118-9643-93837B57108A}" destId="{3E17B5BA-9710-4C35-9BE7-F338A9CCE786}" srcOrd="1" destOrd="0" presId="urn:microsoft.com/office/officeart/2005/8/layout/cycle3"/>
    <dgm:cxn modelId="{460D7C3D-582E-4B9C-8BE3-6C9B18A20A2D}" type="presParOf" srcId="{EFCEF523-B1FD-4118-9643-93837B57108A}" destId="{7B49EAEF-7DD2-427F-BB4B-2DD1A2E4FA41}" srcOrd="2" destOrd="0" presId="urn:microsoft.com/office/officeart/2005/8/layout/cycle3"/>
    <dgm:cxn modelId="{2749A22F-437E-4DD1-A118-9781302F37F5}" type="presParOf" srcId="{EFCEF523-B1FD-4118-9643-93837B57108A}" destId="{9CA1AA9F-EA8B-409E-A36F-1D9CD280BDB5}" srcOrd="3" destOrd="0" presId="urn:microsoft.com/office/officeart/2005/8/layout/cycle3"/>
    <dgm:cxn modelId="{4A197E05-3A2F-44EA-ACC2-F69DBCEC06F8}" type="presParOf" srcId="{EFCEF523-B1FD-4118-9643-93837B57108A}" destId="{642778D1-E186-4A96-AE3D-20FA6FC6B920}" srcOrd="4" destOrd="0" presId="urn:microsoft.com/office/officeart/2005/8/layout/cycle3"/>
    <dgm:cxn modelId="{EC80A164-8CF3-42B5-8554-849CD6612FAE}" type="presParOf" srcId="{EFCEF523-B1FD-4118-9643-93837B57108A}" destId="{0C2A7E85-AB27-44A4-968A-583D88BEB9A5}"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D3062-3F8B-49C2-9297-D71979C7CE12}">
      <dsp:nvSpPr>
        <dsp:cNvPr id="0" name=""/>
        <dsp:cNvSpPr/>
      </dsp:nvSpPr>
      <dsp:spPr>
        <a:xfrm>
          <a:off x="3194779" y="2094836"/>
          <a:ext cx="2560355" cy="2560355"/>
        </a:xfrm>
        <a:prstGeom prst="gear9">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None/>
          </a:pPr>
          <a:r>
            <a:rPr lang="en-US" altLang="zh-TW" sz="1400" b="1" kern="1200" dirty="0">
              <a:latin typeface="Times New Roman" panose="02020603050405020304" pitchFamily="18" charset="0"/>
              <a:ea typeface="Yu Gothic" panose="020B0400000000000000" pitchFamily="34" charset="-128"/>
              <a:cs typeface="Times New Roman" panose="02020603050405020304" pitchFamily="18" charset="0"/>
            </a:rPr>
            <a:t>Build a solid parent-child relationship</a:t>
          </a:r>
          <a:endParaRPr lang="en-HK" sz="1400" b="1" kern="1200" dirty="0">
            <a:latin typeface="Times New Roman" panose="02020603050405020304" pitchFamily="18" charset="0"/>
            <a:ea typeface="Yu Gothic" panose="020B0400000000000000" pitchFamily="34" charset="-128"/>
            <a:cs typeface="Times New Roman" panose="02020603050405020304" pitchFamily="18" charset="0"/>
          </a:endParaRPr>
        </a:p>
      </dsp:txBody>
      <dsp:txXfrm>
        <a:off x="3709524" y="2694587"/>
        <a:ext cx="1530865" cy="1316075"/>
      </dsp:txXfrm>
    </dsp:sp>
    <dsp:sp modelId="{48787FF4-9C0F-469B-9E31-50E14605E9B6}">
      <dsp:nvSpPr>
        <dsp:cNvPr id="0" name=""/>
        <dsp:cNvSpPr/>
      </dsp:nvSpPr>
      <dsp:spPr>
        <a:xfrm>
          <a:off x="1705117" y="1489661"/>
          <a:ext cx="1862076" cy="1862076"/>
        </a:xfrm>
        <a:prstGeom prst="gear6">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TW" sz="1400" b="1" kern="1200" dirty="0">
              <a:latin typeface="Times New Roman" panose="02020603050405020304" pitchFamily="18" charset="0"/>
              <a:ea typeface="Yu Gothic" panose="020B0400000000000000" pitchFamily="34" charset="-128"/>
              <a:cs typeface="Times New Roman" panose="02020603050405020304" pitchFamily="18" charset="0"/>
            </a:rPr>
            <a:t>Develop positive behaviours</a:t>
          </a:r>
          <a:endParaRPr lang="en-HK" sz="1400" b="1" kern="1200" dirty="0">
            <a:latin typeface="Times New Roman" panose="02020603050405020304" pitchFamily="18" charset="0"/>
            <a:ea typeface="Yu Gothic" panose="020B0400000000000000" pitchFamily="34" charset="-128"/>
            <a:cs typeface="Times New Roman" panose="02020603050405020304" pitchFamily="18" charset="0"/>
          </a:endParaRPr>
        </a:p>
      </dsp:txBody>
      <dsp:txXfrm>
        <a:off x="2173900" y="1961278"/>
        <a:ext cx="924510" cy="918842"/>
      </dsp:txXfrm>
    </dsp:sp>
    <dsp:sp modelId="{42CBD6E8-10C4-4BE3-9EBC-3E58709FF120}">
      <dsp:nvSpPr>
        <dsp:cNvPr id="0" name=""/>
        <dsp:cNvSpPr/>
      </dsp:nvSpPr>
      <dsp:spPr>
        <a:xfrm rot="20700000">
          <a:off x="2748070" y="205018"/>
          <a:ext cx="1824455" cy="1824455"/>
        </a:xfrm>
        <a:prstGeom prst="gear6">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TW" sz="1400" b="1" kern="1200" dirty="0">
              <a:latin typeface="Times New Roman" panose="02020603050405020304" pitchFamily="18" charset="0"/>
              <a:ea typeface="Yu Gothic" panose="020B0400000000000000" pitchFamily="34" charset="-128"/>
              <a:cs typeface="Times New Roman" panose="02020603050405020304" pitchFamily="18" charset="0"/>
            </a:rPr>
            <a:t>Reduce negative behaviours</a:t>
          </a:r>
          <a:endParaRPr lang="en-HK" sz="1400" b="1" kern="1200" dirty="0">
            <a:latin typeface="Times New Roman" panose="02020603050405020304" pitchFamily="18" charset="0"/>
            <a:ea typeface="Yu Gothic" panose="020B0400000000000000" pitchFamily="34" charset="-128"/>
            <a:cs typeface="Times New Roman" panose="02020603050405020304" pitchFamily="18" charset="0"/>
          </a:endParaRPr>
        </a:p>
      </dsp:txBody>
      <dsp:txXfrm rot="-20700000">
        <a:off x="3148227" y="605174"/>
        <a:ext cx="1024142" cy="1024142"/>
      </dsp:txXfrm>
    </dsp:sp>
    <dsp:sp modelId="{3A444C9C-2105-4C7E-A805-014FC8F4D48B}">
      <dsp:nvSpPr>
        <dsp:cNvPr id="0" name=""/>
        <dsp:cNvSpPr/>
      </dsp:nvSpPr>
      <dsp:spPr>
        <a:xfrm>
          <a:off x="3002994" y="1747302"/>
          <a:ext cx="3277255" cy="3277255"/>
        </a:xfrm>
        <a:prstGeom prst="circularArrow">
          <a:avLst>
            <a:gd name="adj1" fmla="val 4687"/>
            <a:gd name="adj2" fmla="val 299029"/>
            <a:gd name="adj3" fmla="val 2526178"/>
            <a:gd name="adj4" fmla="val 15839874"/>
            <a:gd name="adj5" fmla="val 546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55134E-BC27-4DB3-A059-14D15972EDB6}">
      <dsp:nvSpPr>
        <dsp:cNvPr id="0" name=""/>
        <dsp:cNvSpPr/>
      </dsp:nvSpPr>
      <dsp:spPr>
        <a:xfrm>
          <a:off x="1375347" y="1075676"/>
          <a:ext cx="2381130" cy="2381130"/>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D344A0-D84C-41A7-94FA-4B4D4B725843}">
      <dsp:nvSpPr>
        <dsp:cNvPr id="0" name=""/>
        <dsp:cNvSpPr/>
      </dsp:nvSpPr>
      <dsp:spPr>
        <a:xfrm>
          <a:off x="2326055" y="-196583"/>
          <a:ext cx="2567338" cy="2567338"/>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7B5BA-9710-4C35-9BE7-F338A9CCE786}">
      <dsp:nvSpPr>
        <dsp:cNvPr id="0" name=""/>
        <dsp:cNvSpPr/>
      </dsp:nvSpPr>
      <dsp:spPr>
        <a:xfrm>
          <a:off x="1521787" y="-23086"/>
          <a:ext cx="3960963" cy="3960963"/>
        </a:xfrm>
        <a:prstGeom prst="circularArrow">
          <a:avLst>
            <a:gd name="adj1" fmla="val 5544"/>
            <a:gd name="adj2" fmla="val 330680"/>
            <a:gd name="adj3" fmla="val 13790027"/>
            <a:gd name="adj4" fmla="val 17377388"/>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B767ED-FAA3-4934-BDA1-B527E7358368}">
      <dsp:nvSpPr>
        <dsp:cNvPr id="0" name=""/>
        <dsp:cNvSpPr/>
      </dsp:nvSpPr>
      <dsp:spPr>
        <a:xfrm>
          <a:off x="2580529" y="1097"/>
          <a:ext cx="1843479" cy="92173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latin typeface="Times New Roman" panose="02020603050405020304" pitchFamily="18" charset="0"/>
              <a:ea typeface="微軟正黑體" panose="020B0604030504040204" pitchFamily="34" charset="-120"/>
              <a:cs typeface="Times New Roman" panose="02020603050405020304" pitchFamily="18" charset="0"/>
            </a:rPr>
            <a:t>Acts of service</a:t>
          </a:r>
          <a:endParaRPr lang="zh-HK" altLang="en-US" sz="2400" b="1"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2625525" y="46093"/>
        <a:ext cx="1753487" cy="831747"/>
      </dsp:txXfrm>
    </dsp:sp>
    <dsp:sp modelId="{7B49EAEF-7DD2-427F-BB4B-2DD1A2E4FA41}">
      <dsp:nvSpPr>
        <dsp:cNvPr id="0" name=""/>
        <dsp:cNvSpPr/>
      </dsp:nvSpPr>
      <dsp:spPr>
        <a:xfrm>
          <a:off x="4186968" y="1168244"/>
          <a:ext cx="1843479" cy="92173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latin typeface="Times New Roman" panose="02020603050405020304" pitchFamily="18" charset="0"/>
              <a:ea typeface="微軟正黑體" panose="020B0604030504040204" pitchFamily="34" charset="-120"/>
              <a:cs typeface="Times New Roman" panose="02020603050405020304" pitchFamily="18" charset="0"/>
            </a:rPr>
            <a:t>Gifts</a:t>
          </a:r>
          <a:endParaRPr lang="zh-HK" altLang="en-US" sz="2400" b="1"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4231964" y="1213240"/>
        <a:ext cx="1753487" cy="831747"/>
      </dsp:txXfrm>
    </dsp:sp>
    <dsp:sp modelId="{9CA1AA9F-EA8B-409E-A36F-1D9CD280BDB5}">
      <dsp:nvSpPr>
        <dsp:cNvPr id="0" name=""/>
        <dsp:cNvSpPr/>
      </dsp:nvSpPr>
      <dsp:spPr>
        <a:xfrm>
          <a:off x="3573363" y="3056727"/>
          <a:ext cx="1843479" cy="92173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zh-HK" sz="2400" b="1" kern="1200" dirty="0">
              <a:latin typeface="Times New Roman" panose="02020603050405020304" pitchFamily="18" charset="0"/>
              <a:ea typeface="微軟正黑體" panose="020B0604030504040204" pitchFamily="34" charset="-120"/>
              <a:cs typeface="Times New Roman" panose="02020603050405020304" pitchFamily="18" charset="0"/>
            </a:rPr>
            <a:t>Physical touch</a:t>
          </a:r>
          <a:endParaRPr lang="zh-HK" altLang="en-US" sz="2400" b="1"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3618359" y="3101723"/>
        <a:ext cx="1753487" cy="831747"/>
      </dsp:txXfrm>
    </dsp:sp>
    <dsp:sp modelId="{642778D1-E186-4A96-AE3D-20FA6FC6B920}">
      <dsp:nvSpPr>
        <dsp:cNvPr id="0" name=""/>
        <dsp:cNvSpPr/>
      </dsp:nvSpPr>
      <dsp:spPr>
        <a:xfrm>
          <a:off x="1587695" y="3056727"/>
          <a:ext cx="1843479" cy="92173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latin typeface="Times New Roman" panose="02020603050405020304" pitchFamily="18" charset="0"/>
              <a:ea typeface="微軟正黑體" panose="020B0604030504040204" pitchFamily="34" charset="-120"/>
              <a:cs typeface="Times New Roman" panose="02020603050405020304" pitchFamily="18" charset="0"/>
            </a:rPr>
            <a:t>Words of affirmation</a:t>
          </a:r>
          <a:endParaRPr lang="zh-HK" altLang="en-US" sz="2400" b="1"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1632691" y="3101723"/>
        <a:ext cx="1753487" cy="831747"/>
      </dsp:txXfrm>
    </dsp:sp>
    <dsp:sp modelId="{0C2A7E85-AB27-44A4-968A-583D88BEB9A5}">
      <dsp:nvSpPr>
        <dsp:cNvPr id="0" name=""/>
        <dsp:cNvSpPr/>
      </dsp:nvSpPr>
      <dsp:spPr>
        <a:xfrm>
          <a:off x="974089" y="1168244"/>
          <a:ext cx="1843479" cy="92173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zh-TW" sz="2400" b="1" kern="1200" dirty="0">
              <a:latin typeface="Times New Roman" panose="02020603050405020304" pitchFamily="18" charset="0"/>
              <a:ea typeface="微軟正黑體" panose="020B0604030504040204" pitchFamily="34" charset="-120"/>
              <a:cs typeface="Times New Roman" panose="02020603050405020304" pitchFamily="18" charset="0"/>
            </a:rPr>
            <a:t>Quality time</a:t>
          </a:r>
          <a:endParaRPr lang="zh-HK" altLang="en-US" sz="2400" b="1"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1019085" y="1213240"/>
        <a:ext cx="1753487" cy="831747"/>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4306065" cy="340503"/>
          </a:xfrm>
          <a:prstGeom prst="rect">
            <a:avLst/>
          </a:prstGeom>
        </p:spPr>
        <p:txBody>
          <a:bodyPr vert="horz" lIns="91504" tIns="45752" rIns="91504" bIns="45752" rtlCol="0"/>
          <a:lstStyle>
            <a:lvl1pPr algn="l">
              <a:defRPr sz="1200"/>
            </a:lvl1pPr>
          </a:lstStyle>
          <a:p>
            <a:endParaRPr lang="en-US" dirty="0"/>
          </a:p>
        </p:txBody>
      </p:sp>
      <p:sp>
        <p:nvSpPr>
          <p:cNvPr id="3" name="日期版面配置區 2"/>
          <p:cNvSpPr>
            <a:spLocks noGrp="1"/>
          </p:cNvSpPr>
          <p:nvPr>
            <p:ph type="dt" sz="quarter" idx="1"/>
          </p:nvPr>
        </p:nvSpPr>
        <p:spPr>
          <a:xfrm>
            <a:off x="5626192" y="1"/>
            <a:ext cx="4306065" cy="340503"/>
          </a:xfrm>
          <a:prstGeom prst="rect">
            <a:avLst/>
          </a:prstGeom>
        </p:spPr>
        <p:txBody>
          <a:bodyPr vert="horz" lIns="91504" tIns="45752" rIns="91504" bIns="45752" rtlCol="0"/>
          <a:lstStyle>
            <a:lvl1pPr algn="r">
              <a:defRPr sz="1200"/>
            </a:lvl1pPr>
          </a:lstStyle>
          <a:p>
            <a:fld id="{FE68E90B-D7B0-49E2-8675-CB4FDAF32631}" type="datetimeFigureOut">
              <a:rPr lang="en-US" smtClean="0"/>
              <a:t>11/20/2024</a:t>
            </a:fld>
            <a:endParaRPr lang="en-US" dirty="0"/>
          </a:p>
        </p:txBody>
      </p:sp>
      <p:sp>
        <p:nvSpPr>
          <p:cNvPr id="4" name="頁尾版面配置區 3"/>
          <p:cNvSpPr>
            <a:spLocks noGrp="1"/>
          </p:cNvSpPr>
          <p:nvPr>
            <p:ph type="ftr" sz="quarter" idx="2"/>
          </p:nvPr>
        </p:nvSpPr>
        <p:spPr>
          <a:xfrm>
            <a:off x="1" y="6461935"/>
            <a:ext cx="4306065" cy="340503"/>
          </a:xfrm>
          <a:prstGeom prst="rect">
            <a:avLst/>
          </a:prstGeom>
        </p:spPr>
        <p:txBody>
          <a:bodyPr vert="horz" lIns="91504" tIns="45752" rIns="91504" bIns="45752" rtlCol="0" anchor="b"/>
          <a:lstStyle>
            <a:lvl1pPr algn="l">
              <a:defRPr sz="1200"/>
            </a:lvl1pPr>
          </a:lstStyle>
          <a:p>
            <a:endParaRPr lang="en-US" dirty="0"/>
          </a:p>
        </p:txBody>
      </p:sp>
      <p:sp>
        <p:nvSpPr>
          <p:cNvPr id="5" name="投影片編號版面配置區 4"/>
          <p:cNvSpPr>
            <a:spLocks noGrp="1"/>
          </p:cNvSpPr>
          <p:nvPr>
            <p:ph type="sldNum" sz="quarter" idx="3"/>
          </p:nvPr>
        </p:nvSpPr>
        <p:spPr>
          <a:xfrm>
            <a:off x="5626192" y="6461935"/>
            <a:ext cx="4306065" cy="340503"/>
          </a:xfrm>
          <a:prstGeom prst="rect">
            <a:avLst/>
          </a:prstGeom>
        </p:spPr>
        <p:txBody>
          <a:bodyPr vert="horz" lIns="91504" tIns="45752" rIns="91504" bIns="45752" rtlCol="0" anchor="b"/>
          <a:lstStyle>
            <a:lvl1pPr algn="r">
              <a:defRPr sz="1200"/>
            </a:lvl1pPr>
          </a:lstStyle>
          <a:p>
            <a:fld id="{FE52AB10-58F5-4280-BC3F-B63A95782E1C}" type="slidenum">
              <a:rPr lang="en-US" smtClean="0"/>
              <a:t>‹#›</a:t>
            </a:fld>
            <a:endParaRPr lang="en-US" dirty="0"/>
          </a:p>
        </p:txBody>
      </p:sp>
    </p:spTree>
    <p:extLst>
      <p:ext uri="{BB962C8B-B14F-4D97-AF65-F5344CB8AC3E}">
        <p14:creationId xmlns:p14="http://schemas.microsoft.com/office/powerpoint/2010/main" val="2976784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4304982" cy="341303"/>
          </a:xfrm>
          <a:prstGeom prst="rect">
            <a:avLst/>
          </a:prstGeom>
        </p:spPr>
        <p:txBody>
          <a:bodyPr vert="horz" lIns="91504" tIns="45752" rIns="91504" bIns="45752" rtlCol="0"/>
          <a:lstStyle>
            <a:lvl1pPr algn="l">
              <a:defRPr sz="1200"/>
            </a:lvl1pPr>
          </a:lstStyle>
          <a:p>
            <a:endParaRPr lang="zh-HK" altLang="en-US"/>
          </a:p>
        </p:txBody>
      </p:sp>
      <p:sp>
        <p:nvSpPr>
          <p:cNvPr id="3" name="日期版面配置區 2"/>
          <p:cNvSpPr>
            <a:spLocks noGrp="1"/>
          </p:cNvSpPr>
          <p:nvPr>
            <p:ph type="dt" idx="1"/>
          </p:nvPr>
        </p:nvSpPr>
        <p:spPr>
          <a:xfrm>
            <a:off x="5627295" y="0"/>
            <a:ext cx="4304982" cy="341303"/>
          </a:xfrm>
          <a:prstGeom prst="rect">
            <a:avLst/>
          </a:prstGeom>
        </p:spPr>
        <p:txBody>
          <a:bodyPr vert="horz" lIns="91504" tIns="45752" rIns="91504" bIns="45752" rtlCol="0"/>
          <a:lstStyle>
            <a:lvl1pPr algn="r">
              <a:defRPr sz="1200"/>
            </a:lvl1pPr>
          </a:lstStyle>
          <a:p>
            <a:fld id="{6E7759A5-12C3-408C-AEFA-AD540DBFD5A7}" type="datetimeFigureOut">
              <a:rPr lang="zh-HK" altLang="en-US" smtClean="0"/>
              <a:t>20/11/2024</a:t>
            </a:fld>
            <a:endParaRPr lang="zh-HK" altLang="en-US"/>
          </a:p>
        </p:txBody>
      </p:sp>
      <p:sp>
        <p:nvSpPr>
          <p:cNvPr id="4" name="投影片影像版面配置區 3"/>
          <p:cNvSpPr>
            <a:spLocks noGrp="1" noRot="1" noChangeAspect="1"/>
          </p:cNvSpPr>
          <p:nvPr>
            <p:ph type="sldImg" idx="2"/>
          </p:nvPr>
        </p:nvSpPr>
        <p:spPr>
          <a:xfrm>
            <a:off x="2928938" y="850900"/>
            <a:ext cx="4076700" cy="2293938"/>
          </a:xfrm>
          <a:prstGeom prst="rect">
            <a:avLst/>
          </a:prstGeom>
          <a:noFill/>
          <a:ln w="12700">
            <a:solidFill>
              <a:prstClr val="black"/>
            </a:solidFill>
          </a:ln>
        </p:spPr>
        <p:txBody>
          <a:bodyPr vert="horz" lIns="91504" tIns="45752" rIns="91504" bIns="45752" rtlCol="0" anchor="ctr"/>
          <a:lstStyle/>
          <a:p>
            <a:endParaRPr lang="zh-HK" altLang="en-US"/>
          </a:p>
        </p:txBody>
      </p:sp>
      <p:sp>
        <p:nvSpPr>
          <p:cNvPr id="5" name="備忘稿版面配置區 4"/>
          <p:cNvSpPr>
            <a:spLocks noGrp="1"/>
          </p:cNvSpPr>
          <p:nvPr>
            <p:ph type="body" sz="quarter" idx="3"/>
          </p:nvPr>
        </p:nvSpPr>
        <p:spPr>
          <a:xfrm>
            <a:off x="993459" y="3273674"/>
            <a:ext cx="7947660" cy="2678460"/>
          </a:xfrm>
          <a:prstGeom prst="rect">
            <a:avLst/>
          </a:prstGeom>
        </p:spPr>
        <p:txBody>
          <a:bodyPr vert="horz" lIns="91504" tIns="45752" rIns="91504" bIns="45752"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2" y="6461136"/>
            <a:ext cx="4304982" cy="341303"/>
          </a:xfrm>
          <a:prstGeom prst="rect">
            <a:avLst/>
          </a:prstGeom>
        </p:spPr>
        <p:txBody>
          <a:bodyPr vert="horz" lIns="91504" tIns="45752" rIns="91504" bIns="45752"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5627295" y="6461136"/>
            <a:ext cx="4304982" cy="341303"/>
          </a:xfrm>
          <a:prstGeom prst="rect">
            <a:avLst/>
          </a:prstGeom>
        </p:spPr>
        <p:txBody>
          <a:bodyPr vert="horz" lIns="91504" tIns="45752" rIns="91504" bIns="45752" rtlCol="0" anchor="b"/>
          <a:lstStyle>
            <a:lvl1pPr algn="r">
              <a:defRPr sz="1200"/>
            </a:lvl1pPr>
          </a:lstStyle>
          <a:p>
            <a:fld id="{528D8626-25A6-40F3-A4E5-338E9A36FD05}" type="slidenum">
              <a:rPr lang="zh-HK" altLang="en-US" smtClean="0"/>
              <a:t>‹#›</a:t>
            </a:fld>
            <a:endParaRPr lang="zh-HK" altLang="en-US"/>
          </a:p>
        </p:txBody>
      </p:sp>
    </p:spTree>
    <p:extLst>
      <p:ext uri="{BB962C8B-B14F-4D97-AF65-F5344CB8AC3E}">
        <p14:creationId xmlns:p14="http://schemas.microsoft.com/office/powerpoint/2010/main" val="139335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3</a:t>
            </a:fld>
            <a:endParaRPr lang="zh-HK" altLang="en-US"/>
          </a:p>
        </p:txBody>
      </p:sp>
    </p:spTree>
    <p:extLst>
      <p:ext uri="{BB962C8B-B14F-4D97-AF65-F5344CB8AC3E}">
        <p14:creationId xmlns:p14="http://schemas.microsoft.com/office/powerpoint/2010/main" val="3611036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2:notes"/>
          <p:cNvSpPr>
            <a:spLocks noGrp="1" noRot="1" noChangeAspect="1"/>
          </p:cNvSpPr>
          <p:nvPr>
            <p:ph type="sldImg" idx="2"/>
          </p:nvPr>
        </p:nvSpPr>
        <p:spPr>
          <a:xfrm>
            <a:off x="2928938" y="850900"/>
            <a:ext cx="4076700" cy="2293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32:notes"/>
          <p:cNvSpPr txBox="1">
            <a:spLocks noGrp="1"/>
          </p:cNvSpPr>
          <p:nvPr>
            <p:ph type="body" idx="1"/>
          </p:nvPr>
        </p:nvSpPr>
        <p:spPr>
          <a:xfrm>
            <a:off x="993459" y="3274197"/>
            <a:ext cx="7947660" cy="2678888"/>
          </a:xfrm>
          <a:prstGeom prst="rect">
            <a:avLst/>
          </a:prstGeom>
          <a:noFill/>
          <a:ln>
            <a:noFill/>
          </a:ln>
        </p:spPr>
        <p:txBody>
          <a:bodyPr spcFirstLastPara="1" wrap="square" lIns="92740" tIns="46357" rIns="92740" bIns="46357" anchor="t" anchorCtr="0">
            <a:noAutofit/>
          </a:bodyPr>
          <a:lstStyle/>
          <a:p>
            <a:endParaRPr dirty="0"/>
          </a:p>
        </p:txBody>
      </p:sp>
      <p:sp>
        <p:nvSpPr>
          <p:cNvPr id="496" name="Google Shape;496;p32:notes"/>
          <p:cNvSpPr txBox="1">
            <a:spLocks noGrp="1"/>
          </p:cNvSpPr>
          <p:nvPr>
            <p:ph type="sldNum" idx="12"/>
          </p:nvPr>
        </p:nvSpPr>
        <p:spPr>
          <a:xfrm>
            <a:off x="5627299" y="6462170"/>
            <a:ext cx="4304982" cy="341357"/>
          </a:xfrm>
          <a:prstGeom prst="rect">
            <a:avLst/>
          </a:prstGeom>
          <a:noFill/>
          <a:ln>
            <a:noFill/>
          </a:ln>
        </p:spPr>
        <p:txBody>
          <a:bodyPr spcFirstLastPara="1" wrap="square" lIns="92740" tIns="46357" rIns="92740" bIns="46357" anchor="b" anchorCtr="0">
            <a:noAutofit/>
          </a:bodyPr>
          <a:lstStyle/>
          <a:p>
            <a:fld id="{00000000-1234-1234-1234-123412341234}" type="slidenum">
              <a:rPr lang="en-US" altLang="zh-TW"/>
              <a:pPr/>
              <a:t>21</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3:notes"/>
          <p:cNvSpPr>
            <a:spLocks noGrp="1" noRot="1" noChangeAspect="1"/>
          </p:cNvSpPr>
          <p:nvPr>
            <p:ph type="sldImg" idx="2"/>
          </p:nvPr>
        </p:nvSpPr>
        <p:spPr>
          <a:xfrm>
            <a:off x="2928938" y="850900"/>
            <a:ext cx="4076700" cy="2293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33:notes"/>
          <p:cNvSpPr txBox="1">
            <a:spLocks noGrp="1"/>
          </p:cNvSpPr>
          <p:nvPr>
            <p:ph type="body" idx="1"/>
          </p:nvPr>
        </p:nvSpPr>
        <p:spPr>
          <a:xfrm>
            <a:off x="993459" y="3274197"/>
            <a:ext cx="7947660" cy="2678888"/>
          </a:xfrm>
          <a:prstGeom prst="rect">
            <a:avLst/>
          </a:prstGeom>
          <a:noFill/>
          <a:ln>
            <a:noFill/>
          </a:ln>
        </p:spPr>
        <p:txBody>
          <a:bodyPr spcFirstLastPara="1" wrap="square" lIns="92740" tIns="46357" rIns="92740" bIns="46357" anchor="t" anchorCtr="0">
            <a:noAutofit/>
          </a:bodyPr>
          <a:lstStyle/>
          <a:p>
            <a:endParaRPr dirty="0"/>
          </a:p>
        </p:txBody>
      </p:sp>
      <p:sp>
        <p:nvSpPr>
          <p:cNvPr id="504" name="Google Shape;504;p33:notes"/>
          <p:cNvSpPr txBox="1">
            <a:spLocks noGrp="1"/>
          </p:cNvSpPr>
          <p:nvPr>
            <p:ph type="sldNum" idx="12"/>
          </p:nvPr>
        </p:nvSpPr>
        <p:spPr>
          <a:xfrm>
            <a:off x="5627299" y="6462170"/>
            <a:ext cx="4304982" cy="341357"/>
          </a:xfrm>
          <a:prstGeom prst="rect">
            <a:avLst/>
          </a:prstGeom>
          <a:noFill/>
          <a:ln>
            <a:noFill/>
          </a:ln>
        </p:spPr>
        <p:txBody>
          <a:bodyPr spcFirstLastPara="1" wrap="square" lIns="92740" tIns="46357" rIns="92740" bIns="46357" anchor="b" anchorCtr="0">
            <a:noAutofit/>
          </a:bodyPr>
          <a:lstStyle/>
          <a:p>
            <a:fld id="{00000000-1234-1234-1234-123412341234}" type="slidenum">
              <a:rPr lang="en-US" altLang="zh-TW"/>
              <a:pPr/>
              <a:t>22</a:t>
            </a:fld>
            <a:endParaRPr dirty="0"/>
          </a:p>
        </p:txBody>
      </p:sp>
    </p:spTree>
    <p:extLst>
      <p:ext uri="{BB962C8B-B14F-4D97-AF65-F5344CB8AC3E}">
        <p14:creationId xmlns:p14="http://schemas.microsoft.com/office/powerpoint/2010/main" val="2270908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4:notes"/>
          <p:cNvSpPr>
            <a:spLocks noGrp="1" noRot="1" noChangeAspect="1"/>
          </p:cNvSpPr>
          <p:nvPr>
            <p:ph type="sldImg" idx="2"/>
          </p:nvPr>
        </p:nvSpPr>
        <p:spPr>
          <a:xfrm>
            <a:off x="2928938" y="850900"/>
            <a:ext cx="4076700" cy="2293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34:notes"/>
          <p:cNvSpPr txBox="1">
            <a:spLocks noGrp="1"/>
          </p:cNvSpPr>
          <p:nvPr>
            <p:ph type="body" idx="1"/>
          </p:nvPr>
        </p:nvSpPr>
        <p:spPr>
          <a:xfrm>
            <a:off x="993459" y="3274197"/>
            <a:ext cx="7947660" cy="2678888"/>
          </a:xfrm>
          <a:prstGeom prst="rect">
            <a:avLst/>
          </a:prstGeom>
          <a:noFill/>
          <a:ln>
            <a:noFill/>
          </a:ln>
        </p:spPr>
        <p:txBody>
          <a:bodyPr spcFirstLastPara="1" wrap="square" lIns="92740" tIns="46357" rIns="92740" bIns="46357" anchor="t" anchorCtr="0">
            <a:noAutofit/>
          </a:bodyPr>
          <a:lstStyle/>
          <a:p>
            <a:endParaRPr dirty="0"/>
          </a:p>
        </p:txBody>
      </p:sp>
      <p:sp>
        <p:nvSpPr>
          <p:cNvPr id="512" name="Google Shape;512;p34:notes"/>
          <p:cNvSpPr txBox="1">
            <a:spLocks noGrp="1"/>
          </p:cNvSpPr>
          <p:nvPr>
            <p:ph type="sldNum" idx="12"/>
          </p:nvPr>
        </p:nvSpPr>
        <p:spPr>
          <a:xfrm>
            <a:off x="5627299" y="6462170"/>
            <a:ext cx="4304982" cy="341357"/>
          </a:xfrm>
          <a:prstGeom prst="rect">
            <a:avLst/>
          </a:prstGeom>
          <a:noFill/>
          <a:ln>
            <a:noFill/>
          </a:ln>
        </p:spPr>
        <p:txBody>
          <a:bodyPr spcFirstLastPara="1" wrap="square" lIns="92740" tIns="46357" rIns="92740" bIns="46357" anchor="b" anchorCtr="0">
            <a:noAutofit/>
          </a:bodyPr>
          <a:lstStyle/>
          <a:p>
            <a:fld id="{00000000-1234-1234-1234-123412341234}" type="slidenum">
              <a:rPr lang="en-US" altLang="zh-TW"/>
              <a:pPr/>
              <a:t>23</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短片：</a:t>
            </a:r>
            <a:r>
              <a:rPr lang="en-US" dirty="0"/>
              <a:t>https://www.youtube.com/watch?v=P5mg0pS4fMA</a:t>
            </a:r>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24</a:t>
            </a:fld>
            <a:endParaRPr lang="zh-HK" altLang="en-US"/>
          </a:p>
        </p:txBody>
      </p:sp>
    </p:spTree>
    <p:extLst>
      <p:ext uri="{BB962C8B-B14F-4D97-AF65-F5344CB8AC3E}">
        <p14:creationId xmlns:p14="http://schemas.microsoft.com/office/powerpoint/2010/main" val="1229102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25</a:t>
            </a:fld>
            <a:endParaRPr lang="zh-HK" altLang="en-US"/>
          </a:p>
        </p:txBody>
      </p:sp>
    </p:spTree>
    <p:extLst>
      <p:ext uri="{BB962C8B-B14F-4D97-AF65-F5344CB8AC3E}">
        <p14:creationId xmlns:p14="http://schemas.microsoft.com/office/powerpoint/2010/main" val="1797303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26</a:t>
            </a:fld>
            <a:endParaRPr lang="zh-HK" altLang="en-US"/>
          </a:p>
        </p:txBody>
      </p:sp>
    </p:spTree>
    <p:extLst>
      <p:ext uri="{BB962C8B-B14F-4D97-AF65-F5344CB8AC3E}">
        <p14:creationId xmlns:p14="http://schemas.microsoft.com/office/powerpoint/2010/main" val="2040099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短片：</a:t>
            </a:r>
            <a:r>
              <a:rPr lang="en-US" dirty="0"/>
              <a:t>https://www.youtube.com/watch?v=I_rMIMlVddg</a:t>
            </a:r>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4</a:t>
            </a:fld>
            <a:endParaRPr lang="zh-HK" altLang="en-US"/>
          </a:p>
        </p:txBody>
      </p:sp>
    </p:spTree>
    <p:extLst>
      <p:ext uri="{BB962C8B-B14F-4D97-AF65-F5344CB8AC3E}">
        <p14:creationId xmlns:p14="http://schemas.microsoft.com/office/powerpoint/2010/main" val="183483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12</a:t>
            </a:fld>
            <a:endParaRPr lang="zh-HK" altLang="en-US"/>
          </a:p>
        </p:txBody>
      </p:sp>
    </p:spTree>
    <p:extLst>
      <p:ext uri="{BB962C8B-B14F-4D97-AF65-F5344CB8AC3E}">
        <p14:creationId xmlns:p14="http://schemas.microsoft.com/office/powerpoint/2010/main" val="19099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6:notes"/>
          <p:cNvSpPr>
            <a:spLocks noGrp="1" noRot="1" noChangeAspect="1"/>
          </p:cNvSpPr>
          <p:nvPr>
            <p:ph type="sldImg" idx="2"/>
          </p:nvPr>
        </p:nvSpPr>
        <p:spPr>
          <a:xfrm>
            <a:off x="2928938" y="850900"/>
            <a:ext cx="4076700" cy="2293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36:notes"/>
          <p:cNvSpPr txBox="1">
            <a:spLocks noGrp="1"/>
          </p:cNvSpPr>
          <p:nvPr>
            <p:ph type="body" idx="1"/>
          </p:nvPr>
        </p:nvSpPr>
        <p:spPr>
          <a:xfrm>
            <a:off x="993459" y="3274197"/>
            <a:ext cx="7947660" cy="2678888"/>
          </a:xfrm>
          <a:prstGeom prst="rect">
            <a:avLst/>
          </a:prstGeom>
          <a:noFill/>
          <a:ln>
            <a:noFill/>
          </a:ln>
        </p:spPr>
        <p:txBody>
          <a:bodyPr spcFirstLastPara="1" wrap="square" lIns="92740" tIns="46357" rIns="92740" bIns="46357" anchor="t" anchorCtr="0">
            <a:noAutofit/>
          </a:bodyPr>
          <a:lstStyle/>
          <a:p>
            <a:endParaRPr dirty="0"/>
          </a:p>
        </p:txBody>
      </p:sp>
      <p:sp>
        <p:nvSpPr>
          <p:cNvPr id="536" name="Google Shape;536;p36:notes"/>
          <p:cNvSpPr txBox="1">
            <a:spLocks noGrp="1"/>
          </p:cNvSpPr>
          <p:nvPr>
            <p:ph type="sldNum" idx="12"/>
          </p:nvPr>
        </p:nvSpPr>
        <p:spPr>
          <a:xfrm>
            <a:off x="5627299" y="6462170"/>
            <a:ext cx="4304982" cy="341357"/>
          </a:xfrm>
          <a:prstGeom prst="rect">
            <a:avLst/>
          </a:prstGeom>
          <a:noFill/>
          <a:ln>
            <a:noFill/>
          </a:ln>
        </p:spPr>
        <p:txBody>
          <a:bodyPr spcFirstLastPara="1" wrap="square" lIns="92740" tIns="46357" rIns="92740" bIns="46357" anchor="b" anchorCtr="0">
            <a:noAutofit/>
          </a:bodyPr>
          <a:lstStyle/>
          <a:p>
            <a:fld id="{00000000-1234-1234-1234-123412341234}" type="slidenum">
              <a:rPr lang="en-US" altLang="zh-TW"/>
              <a:pPr/>
              <a:t>15</a:t>
            </a:fld>
            <a:endParaRPr dirty="0"/>
          </a:p>
        </p:txBody>
      </p:sp>
    </p:spTree>
    <p:extLst>
      <p:ext uri="{BB962C8B-B14F-4D97-AF65-F5344CB8AC3E}">
        <p14:creationId xmlns:p14="http://schemas.microsoft.com/office/powerpoint/2010/main" val="1116919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6:notes"/>
          <p:cNvSpPr>
            <a:spLocks noGrp="1" noRot="1" noChangeAspect="1"/>
          </p:cNvSpPr>
          <p:nvPr>
            <p:ph type="sldImg" idx="2"/>
          </p:nvPr>
        </p:nvSpPr>
        <p:spPr>
          <a:xfrm>
            <a:off x="2928938" y="850900"/>
            <a:ext cx="4076700" cy="2293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36:notes"/>
          <p:cNvSpPr txBox="1">
            <a:spLocks noGrp="1"/>
          </p:cNvSpPr>
          <p:nvPr>
            <p:ph type="body" idx="1"/>
          </p:nvPr>
        </p:nvSpPr>
        <p:spPr>
          <a:xfrm>
            <a:off x="993459" y="3274197"/>
            <a:ext cx="7947660" cy="2678888"/>
          </a:xfrm>
          <a:prstGeom prst="rect">
            <a:avLst/>
          </a:prstGeom>
          <a:noFill/>
          <a:ln>
            <a:noFill/>
          </a:ln>
        </p:spPr>
        <p:txBody>
          <a:bodyPr spcFirstLastPara="1" wrap="square" lIns="92740" tIns="46357" rIns="92740" bIns="46357" anchor="t" anchorCtr="0">
            <a:noAutofit/>
          </a:bodyPr>
          <a:lstStyle/>
          <a:p>
            <a:r>
              <a:rPr lang="en-US" altLang="zh-TW" dirty="0"/>
              <a:t>Short video: https://youtu.be/wWzIyNinMjg?si=hrLLC155rKyIZLPX</a:t>
            </a:r>
            <a:endParaRPr dirty="0"/>
          </a:p>
        </p:txBody>
      </p:sp>
      <p:sp>
        <p:nvSpPr>
          <p:cNvPr id="536" name="Google Shape;536;p36:notes"/>
          <p:cNvSpPr txBox="1">
            <a:spLocks noGrp="1"/>
          </p:cNvSpPr>
          <p:nvPr>
            <p:ph type="sldNum" idx="12"/>
          </p:nvPr>
        </p:nvSpPr>
        <p:spPr>
          <a:xfrm>
            <a:off x="5627299" y="6462170"/>
            <a:ext cx="4304982" cy="341357"/>
          </a:xfrm>
          <a:prstGeom prst="rect">
            <a:avLst/>
          </a:prstGeom>
          <a:noFill/>
          <a:ln>
            <a:noFill/>
          </a:ln>
        </p:spPr>
        <p:txBody>
          <a:bodyPr spcFirstLastPara="1" wrap="square" lIns="92740" tIns="46357" rIns="92740" bIns="46357" anchor="b" anchorCtr="0">
            <a:noAutofit/>
          </a:bodyPr>
          <a:lstStyle/>
          <a:p>
            <a:fld id="{00000000-1234-1234-1234-123412341234}" type="slidenum">
              <a:rPr lang="en-US" altLang="zh-TW"/>
              <a:pPr/>
              <a:t>16</a:t>
            </a:fld>
            <a:endParaRPr dirty="0"/>
          </a:p>
        </p:txBody>
      </p:sp>
    </p:spTree>
    <p:extLst>
      <p:ext uri="{BB962C8B-B14F-4D97-AF65-F5344CB8AC3E}">
        <p14:creationId xmlns:p14="http://schemas.microsoft.com/office/powerpoint/2010/main" val="395102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7:notes"/>
          <p:cNvSpPr>
            <a:spLocks noGrp="1" noRot="1" noChangeAspect="1"/>
          </p:cNvSpPr>
          <p:nvPr>
            <p:ph type="sldImg" idx="2"/>
          </p:nvPr>
        </p:nvSpPr>
        <p:spPr>
          <a:xfrm>
            <a:off x="2928938" y="850900"/>
            <a:ext cx="4076700" cy="2293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37:notes"/>
          <p:cNvSpPr txBox="1">
            <a:spLocks noGrp="1"/>
          </p:cNvSpPr>
          <p:nvPr>
            <p:ph type="body" idx="1"/>
          </p:nvPr>
        </p:nvSpPr>
        <p:spPr>
          <a:xfrm>
            <a:off x="993459" y="3274197"/>
            <a:ext cx="7947660" cy="2678888"/>
          </a:xfrm>
          <a:prstGeom prst="rect">
            <a:avLst/>
          </a:prstGeom>
          <a:noFill/>
          <a:ln>
            <a:noFill/>
          </a:ln>
        </p:spPr>
        <p:txBody>
          <a:bodyPr spcFirstLastPara="1" wrap="square" lIns="92740" tIns="46357" rIns="92740" bIns="46357" anchor="t" anchorCtr="0">
            <a:noAutofit/>
          </a:bodyPr>
          <a:lstStyle/>
          <a:p>
            <a:endParaRPr dirty="0"/>
          </a:p>
        </p:txBody>
      </p:sp>
      <p:sp>
        <p:nvSpPr>
          <p:cNvPr id="544" name="Google Shape;544;p37:notes"/>
          <p:cNvSpPr txBox="1">
            <a:spLocks noGrp="1"/>
          </p:cNvSpPr>
          <p:nvPr>
            <p:ph type="sldNum" idx="12"/>
          </p:nvPr>
        </p:nvSpPr>
        <p:spPr>
          <a:xfrm>
            <a:off x="5627299" y="6462170"/>
            <a:ext cx="4304982" cy="341357"/>
          </a:xfrm>
          <a:prstGeom prst="rect">
            <a:avLst/>
          </a:prstGeom>
          <a:noFill/>
          <a:ln>
            <a:noFill/>
          </a:ln>
        </p:spPr>
        <p:txBody>
          <a:bodyPr spcFirstLastPara="1" wrap="square" lIns="92740" tIns="46357" rIns="92740" bIns="46357" anchor="b" anchorCtr="0">
            <a:noAutofit/>
          </a:bodyPr>
          <a:lstStyle/>
          <a:p>
            <a:fld id="{00000000-1234-1234-1234-123412341234}" type="slidenum">
              <a:rPr lang="en-US" altLang="zh-TW"/>
              <a:pPr/>
              <a:t>17</a:t>
            </a:fld>
            <a:endParaRPr dirty="0"/>
          </a:p>
        </p:txBody>
      </p:sp>
    </p:spTree>
    <p:extLst>
      <p:ext uri="{BB962C8B-B14F-4D97-AF65-F5344CB8AC3E}">
        <p14:creationId xmlns:p14="http://schemas.microsoft.com/office/powerpoint/2010/main" val="2989357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7:notes"/>
          <p:cNvSpPr>
            <a:spLocks noGrp="1" noRot="1" noChangeAspect="1"/>
          </p:cNvSpPr>
          <p:nvPr>
            <p:ph type="sldImg" idx="2"/>
          </p:nvPr>
        </p:nvSpPr>
        <p:spPr>
          <a:xfrm>
            <a:off x="2928938" y="850900"/>
            <a:ext cx="4076700" cy="2293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37:notes"/>
          <p:cNvSpPr txBox="1">
            <a:spLocks noGrp="1"/>
          </p:cNvSpPr>
          <p:nvPr>
            <p:ph type="body" idx="1"/>
          </p:nvPr>
        </p:nvSpPr>
        <p:spPr>
          <a:xfrm>
            <a:off x="993459" y="3274197"/>
            <a:ext cx="7947660" cy="2678888"/>
          </a:xfrm>
          <a:prstGeom prst="rect">
            <a:avLst/>
          </a:prstGeom>
          <a:noFill/>
          <a:ln>
            <a:noFill/>
          </a:ln>
        </p:spPr>
        <p:txBody>
          <a:bodyPr spcFirstLastPara="1" wrap="square" lIns="92740" tIns="46357" rIns="92740" bIns="46357" anchor="t" anchorCtr="0">
            <a:noAutofit/>
          </a:bodyPr>
          <a:lstStyle/>
          <a:p>
            <a:endParaRPr dirty="0"/>
          </a:p>
        </p:txBody>
      </p:sp>
      <p:sp>
        <p:nvSpPr>
          <p:cNvPr id="544" name="Google Shape;544;p37:notes"/>
          <p:cNvSpPr txBox="1">
            <a:spLocks noGrp="1"/>
          </p:cNvSpPr>
          <p:nvPr>
            <p:ph type="sldNum" idx="12"/>
          </p:nvPr>
        </p:nvSpPr>
        <p:spPr>
          <a:xfrm>
            <a:off x="5627299" y="6462170"/>
            <a:ext cx="4304982" cy="341357"/>
          </a:xfrm>
          <a:prstGeom prst="rect">
            <a:avLst/>
          </a:prstGeom>
          <a:noFill/>
          <a:ln>
            <a:noFill/>
          </a:ln>
        </p:spPr>
        <p:txBody>
          <a:bodyPr spcFirstLastPara="1" wrap="square" lIns="92740" tIns="46357" rIns="92740" bIns="46357" anchor="b" anchorCtr="0">
            <a:noAutofit/>
          </a:bodyPr>
          <a:lstStyle/>
          <a:p>
            <a:fld id="{00000000-1234-1234-1234-123412341234}" type="slidenum">
              <a:rPr lang="en-US" altLang="zh-TW"/>
              <a:pPr/>
              <a:t>18</a:t>
            </a:fld>
            <a:endParaRPr dirty="0"/>
          </a:p>
        </p:txBody>
      </p:sp>
    </p:spTree>
    <p:extLst>
      <p:ext uri="{BB962C8B-B14F-4D97-AF65-F5344CB8AC3E}">
        <p14:creationId xmlns:p14="http://schemas.microsoft.com/office/powerpoint/2010/main" val="1352240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8:notes"/>
          <p:cNvSpPr>
            <a:spLocks noGrp="1" noRot="1" noChangeAspect="1"/>
          </p:cNvSpPr>
          <p:nvPr>
            <p:ph type="sldImg" idx="2"/>
          </p:nvPr>
        </p:nvSpPr>
        <p:spPr>
          <a:xfrm>
            <a:off x="2928938" y="850900"/>
            <a:ext cx="4076700" cy="2293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38:notes"/>
          <p:cNvSpPr txBox="1">
            <a:spLocks noGrp="1"/>
          </p:cNvSpPr>
          <p:nvPr>
            <p:ph type="body" idx="1"/>
          </p:nvPr>
        </p:nvSpPr>
        <p:spPr>
          <a:xfrm>
            <a:off x="993459" y="3274197"/>
            <a:ext cx="7947660" cy="2678888"/>
          </a:xfrm>
          <a:prstGeom prst="rect">
            <a:avLst/>
          </a:prstGeom>
          <a:noFill/>
          <a:ln>
            <a:noFill/>
          </a:ln>
        </p:spPr>
        <p:txBody>
          <a:bodyPr spcFirstLastPara="1" wrap="square" lIns="92740" tIns="46357" rIns="92740" bIns="46357" anchor="t" anchorCtr="0">
            <a:noAutofit/>
          </a:bodyPr>
          <a:lstStyle/>
          <a:p>
            <a:r>
              <a:rPr lang="zh-TW" altLang="en-US" dirty="0"/>
              <a:t>遊戲一：</a:t>
            </a:r>
            <a:r>
              <a:rPr lang="en-US" altLang="zh-TW" dirty="0"/>
              <a:t>https://www.youtube.com/watch?v=euljNFmdre8&amp;list=PLH5Tll_SkIgmAse-LYOm_Qt1ZQUtDmn6n&amp;index=16</a:t>
            </a:r>
          </a:p>
          <a:p>
            <a:r>
              <a:rPr lang="zh-TW" altLang="en-US" dirty="0"/>
              <a:t>遊戲二：</a:t>
            </a:r>
            <a:r>
              <a:rPr lang="en-US" altLang="zh-TW" dirty="0"/>
              <a:t>https://www.youtube.com/watch?v=xr2e9Mwvys8&amp;list=PLH5Tll_SkIgmAse-LYOm_Qt1ZQUtDmn6n&amp;index=20</a:t>
            </a:r>
            <a:endParaRPr dirty="0"/>
          </a:p>
        </p:txBody>
      </p:sp>
      <p:sp>
        <p:nvSpPr>
          <p:cNvPr id="563" name="Google Shape;563;p38:notes"/>
          <p:cNvSpPr txBox="1">
            <a:spLocks noGrp="1"/>
          </p:cNvSpPr>
          <p:nvPr>
            <p:ph type="sldNum" idx="12"/>
          </p:nvPr>
        </p:nvSpPr>
        <p:spPr>
          <a:xfrm>
            <a:off x="5627299" y="6462170"/>
            <a:ext cx="4304982" cy="341357"/>
          </a:xfrm>
          <a:prstGeom prst="rect">
            <a:avLst/>
          </a:prstGeom>
          <a:noFill/>
          <a:ln>
            <a:noFill/>
          </a:ln>
        </p:spPr>
        <p:txBody>
          <a:bodyPr spcFirstLastPara="1" wrap="square" lIns="92740" tIns="46357" rIns="92740" bIns="46357" anchor="b" anchorCtr="0">
            <a:noAutofit/>
          </a:bodyPr>
          <a:lstStyle/>
          <a:p>
            <a:fld id="{00000000-1234-1234-1234-123412341234}" type="slidenum">
              <a:rPr lang="en-US" altLang="zh-TW"/>
              <a:pPr/>
              <a:t>19</a:t>
            </a:fld>
            <a:endParaRPr dirty="0"/>
          </a:p>
        </p:txBody>
      </p:sp>
    </p:spTree>
    <p:extLst>
      <p:ext uri="{BB962C8B-B14F-4D97-AF65-F5344CB8AC3E}">
        <p14:creationId xmlns:p14="http://schemas.microsoft.com/office/powerpoint/2010/main" val="243957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2:notes"/>
          <p:cNvSpPr>
            <a:spLocks noGrp="1" noRot="1" noChangeAspect="1"/>
          </p:cNvSpPr>
          <p:nvPr>
            <p:ph type="sldImg" idx="2"/>
          </p:nvPr>
        </p:nvSpPr>
        <p:spPr>
          <a:xfrm>
            <a:off x="2928938" y="850900"/>
            <a:ext cx="4076700" cy="2293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32:notes"/>
          <p:cNvSpPr txBox="1">
            <a:spLocks noGrp="1"/>
          </p:cNvSpPr>
          <p:nvPr>
            <p:ph type="body" idx="1"/>
          </p:nvPr>
        </p:nvSpPr>
        <p:spPr>
          <a:xfrm>
            <a:off x="993459" y="3274197"/>
            <a:ext cx="7947660" cy="2678888"/>
          </a:xfrm>
          <a:prstGeom prst="rect">
            <a:avLst/>
          </a:prstGeom>
          <a:noFill/>
          <a:ln>
            <a:noFill/>
          </a:ln>
        </p:spPr>
        <p:txBody>
          <a:bodyPr spcFirstLastPara="1" wrap="square" lIns="92740" tIns="46357" rIns="92740" bIns="46357" anchor="t" anchorCtr="0">
            <a:noAutofit/>
          </a:bodyPr>
          <a:lstStyle/>
          <a:p>
            <a:endParaRPr dirty="0"/>
          </a:p>
        </p:txBody>
      </p:sp>
      <p:sp>
        <p:nvSpPr>
          <p:cNvPr id="496" name="Google Shape;496;p32:notes"/>
          <p:cNvSpPr txBox="1">
            <a:spLocks noGrp="1"/>
          </p:cNvSpPr>
          <p:nvPr>
            <p:ph type="sldNum" idx="12"/>
          </p:nvPr>
        </p:nvSpPr>
        <p:spPr>
          <a:xfrm>
            <a:off x="5627299" y="6462170"/>
            <a:ext cx="4304982" cy="341357"/>
          </a:xfrm>
          <a:prstGeom prst="rect">
            <a:avLst/>
          </a:prstGeom>
          <a:noFill/>
          <a:ln>
            <a:noFill/>
          </a:ln>
        </p:spPr>
        <p:txBody>
          <a:bodyPr spcFirstLastPara="1" wrap="square" lIns="92740" tIns="46357" rIns="92740" bIns="46357" anchor="b" anchorCtr="0">
            <a:noAutofit/>
          </a:bodyPr>
          <a:lstStyle/>
          <a:p>
            <a:fld id="{00000000-1234-1234-1234-123412341234}" type="slidenum">
              <a:rPr lang="en-US" altLang="zh-TW"/>
              <a:pPr/>
              <a:t>20</a:t>
            </a:fld>
            <a:endParaRPr dirty="0"/>
          </a:p>
        </p:txBody>
      </p:sp>
    </p:spTree>
    <p:extLst>
      <p:ext uri="{BB962C8B-B14F-4D97-AF65-F5344CB8AC3E}">
        <p14:creationId xmlns:p14="http://schemas.microsoft.com/office/powerpoint/2010/main" val="362141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20/11/2024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99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20/11/2024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02347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20/11/2024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30307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20/11/2024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92404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DF2C72-1827-4E57-A890-75F1E8C85771}" type="datetimeFigureOut">
              <a:rPr lang="zh-HK" altLang="en-US" smtClean="0"/>
              <a:t>20/11/2024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500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DF2C72-1827-4E57-A890-75F1E8C85771}" type="datetimeFigureOut">
              <a:rPr lang="zh-HK" altLang="en-US" smtClean="0"/>
              <a:t>20/11/2024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28019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DF2C72-1827-4E57-A890-75F1E8C85771}" type="datetimeFigureOut">
              <a:rPr lang="zh-HK" altLang="en-US" smtClean="0"/>
              <a:t>20/11/2024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119959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DF2C72-1827-4E57-A890-75F1E8C85771}" type="datetimeFigureOut">
              <a:rPr lang="zh-HK" altLang="en-US" smtClean="0"/>
              <a:t>20/11/2024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720489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DF2C72-1827-4E57-A890-75F1E8C85771}" type="datetimeFigureOut">
              <a:rPr lang="zh-HK" altLang="en-US" smtClean="0"/>
              <a:t>20/11/2024</a:t>
            </a:fld>
            <a:endParaRPr lang="zh-HK"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HK" altLang="en-US"/>
          </a:p>
        </p:txBody>
      </p:sp>
      <p:sp>
        <p:nvSpPr>
          <p:cNvPr id="9" name="Slide Number Placeholder 8"/>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368252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DF2C72-1827-4E57-A890-75F1E8C85771}" type="datetimeFigureOut">
              <a:rPr lang="zh-HK" altLang="en-US" smtClean="0"/>
              <a:t>20/11/2024</a:t>
            </a:fld>
            <a:endParaRPr lang="zh-HK"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HK"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182603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DF2C72-1827-4E57-A890-75F1E8C85771}" type="datetimeFigureOut">
              <a:rPr lang="zh-HK" altLang="en-US" smtClean="0"/>
              <a:t>20/11/2024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306839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DF2C72-1827-4E57-A890-75F1E8C85771}" type="datetimeFigureOut">
              <a:rPr lang="zh-HK" altLang="en-US" smtClean="0"/>
              <a:t>20/11/2024</a:t>
            </a:fld>
            <a:endParaRPr lang="zh-HK"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HK"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7B398DD-7584-496C-B409-7A4F62A33A99}" type="slidenum">
              <a:rPr lang="zh-HK" altLang="en-US" smtClean="0"/>
              <a:t>‹#›</a:t>
            </a:fld>
            <a:endParaRPr lang="zh-HK"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6325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91EA01-9D43-868F-A02D-8004C339964F}"/>
              </a:ext>
            </a:extLst>
          </p:cNvPr>
          <p:cNvSpPr>
            <a:spLocks noGrp="1"/>
          </p:cNvSpPr>
          <p:nvPr>
            <p:ph type="ctrTitle"/>
          </p:nvPr>
        </p:nvSpPr>
        <p:spPr>
          <a:xfrm>
            <a:off x="1524000" y="1122363"/>
            <a:ext cx="9144000" cy="2133599"/>
          </a:xfrm>
        </p:spPr>
        <p:txBody>
          <a:bodyPr>
            <a:normAutofit fontScale="90000"/>
          </a:bodyPr>
          <a:lstStyle/>
          <a:p>
            <a:pPr algn="ctr"/>
            <a:r>
              <a:rPr lang="en-US" altLang="zh-TW" sz="4800" b="1" dirty="0">
                <a:latin typeface="Times New Roman" panose="02020603050405020304" pitchFamily="18" charset="0"/>
                <a:ea typeface="微軟正黑體" panose="020B0604030504040204" pitchFamily="34" charset="-120"/>
                <a:cs typeface="Times New Roman" panose="02020603050405020304" pitchFamily="18" charset="0"/>
              </a:rPr>
              <a:t>Laying a solid foundation for development:</a:t>
            </a:r>
            <a:br>
              <a:rPr lang="en-US" altLang="zh-TW" sz="4800" b="1"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4800" b="1" dirty="0">
                <a:latin typeface="Times New Roman" panose="02020603050405020304" pitchFamily="18" charset="0"/>
                <a:ea typeface="微軟正黑體" panose="020B0604030504040204" pitchFamily="34" charset="-120"/>
                <a:cs typeface="Times New Roman" panose="02020603050405020304" pitchFamily="18" charset="0"/>
              </a:rPr>
              <a:t>How to build a positive parent-child relationship?</a:t>
            </a:r>
            <a:endParaRPr lang="zh-TW" altLang="en-US" sz="48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Rectangle 5">
            <a:extLst>
              <a:ext uri="{FF2B5EF4-FFF2-40B4-BE49-F238E27FC236}">
                <a16:creationId xmlns:a16="http://schemas.microsoft.com/office/drawing/2014/main" id="{A813F669-D26F-65EC-9791-6FE97FE819C4}"/>
              </a:ext>
            </a:extLst>
          </p:cNvPr>
          <p:cNvSpPr/>
          <p:nvPr/>
        </p:nvSpPr>
        <p:spPr>
          <a:xfrm>
            <a:off x="2131613" y="3255962"/>
            <a:ext cx="7928774" cy="553998"/>
          </a:xfrm>
          <a:prstGeom prst="rect">
            <a:avLst/>
          </a:prstGeom>
        </p:spPr>
        <p:txBody>
          <a:bodyPr wrap="none">
            <a:spAutoFit/>
          </a:bodyPr>
          <a:lstStyle/>
          <a:p>
            <a:pPr algn="ctr"/>
            <a:r>
              <a:rPr lang="en-US" altLang="zh-TW" sz="3000" b="1" dirty="0">
                <a:latin typeface="Times New Roman" panose="02020603050405020304" pitchFamily="18" charset="0"/>
                <a:ea typeface="微軟正黑體" panose="020B0604030504040204" pitchFamily="34" charset="-120"/>
                <a:cs typeface="Times New Roman" panose="02020603050405020304" pitchFamily="18" charset="0"/>
              </a:rPr>
              <a:t>Strand I: Understanding of Child Development</a:t>
            </a:r>
            <a:endParaRPr lang="zh-TW" altLang="zh-HK" sz="3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Rectangle 6">
            <a:extLst>
              <a:ext uri="{FF2B5EF4-FFF2-40B4-BE49-F238E27FC236}">
                <a16:creationId xmlns:a16="http://schemas.microsoft.com/office/drawing/2014/main" id="{19D24983-672E-7A6B-6E20-844F23492EE5}"/>
              </a:ext>
            </a:extLst>
          </p:cNvPr>
          <p:cNvSpPr/>
          <p:nvPr/>
        </p:nvSpPr>
        <p:spPr>
          <a:xfrm>
            <a:off x="6884895" y="5476013"/>
            <a:ext cx="4616967" cy="935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Parent Education Resource Package </a:t>
            </a:r>
          </a:p>
          <a:p>
            <a:pPr algn="ctr"/>
            <a: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for Primary Schools</a:t>
            </a:r>
            <a:endPar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8867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Physical touch</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 name="Content Placeholder 2">
            <a:extLst>
              <a:ext uri="{FF2B5EF4-FFF2-40B4-BE49-F238E27FC236}">
                <a16:creationId xmlns:a16="http://schemas.microsoft.com/office/drawing/2014/main" id="{CBC167D9-868D-498C-B885-17323EB00C1F}"/>
              </a:ext>
            </a:extLst>
          </p:cNvPr>
          <p:cNvSpPr>
            <a:spLocks noGrp="1"/>
          </p:cNvSpPr>
          <p:nvPr>
            <p:ph idx="1"/>
          </p:nvPr>
        </p:nvSpPr>
        <p:spPr>
          <a:xfrm>
            <a:off x="838200" y="1825625"/>
            <a:ext cx="10442510" cy="2907740"/>
          </a:xfrm>
        </p:spPr>
        <p:txBody>
          <a:bodyPr>
            <a:normAutofit/>
          </a:bodyPr>
          <a:lstStyle/>
          <a:p>
            <a:pPr>
              <a:buFont typeface="Wingdings" panose="05000000000000000000" pitchFamily="2" charset="2"/>
              <a:buChar char="Ü"/>
            </a:pP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Positive effects of physical touch on behaviours</a:t>
            </a:r>
            <a:endPar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Courier New" panose="02070309020205020404" pitchFamily="49" charset="0"/>
              <a:buChar char="o"/>
            </a:pP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More emotionally stable and more able to control one’s emotions when under pressure</a:t>
            </a:r>
          </a:p>
          <a:p>
            <a:pPr lvl="1">
              <a:buFont typeface="Courier New" panose="02070309020205020404" pitchFamily="49" charset="0"/>
              <a:buChar char="o"/>
            </a:pP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Being more friendly to peers and exhibiting less violent </a:t>
            </a:r>
            <a:r>
              <a:rPr lang="en-US" altLang="zh-TW" sz="2400"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behaviours</a:t>
            </a:r>
            <a:endPar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9" name="Rectangle 28">
            <a:extLst>
              <a:ext uri="{FF2B5EF4-FFF2-40B4-BE49-F238E27FC236}">
                <a16:creationId xmlns:a16="http://schemas.microsoft.com/office/drawing/2014/main" id="{A8171810-9C2A-4171-8840-421E87298891}"/>
              </a:ext>
            </a:extLst>
          </p:cNvPr>
          <p:cNvSpPr/>
          <p:nvPr/>
        </p:nvSpPr>
        <p:spPr>
          <a:xfrm>
            <a:off x="838200" y="5776605"/>
            <a:ext cx="10515601"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Field, T. (2010). Touch for socioemotional and physical well-being: A review. </a:t>
            </a:r>
            <a:r>
              <a:rPr lang="en-US" sz="1400" i="1" dirty="0">
                <a:latin typeface="Century Gothic" panose="020B0502020202020204" pitchFamily="34" charset="0"/>
              </a:rPr>
              <a:t>Developmental Review, 30</a:t>
            </a:r>
            <a:r>
              <a:rPr lang="en-US" sz="1400" dirty="0">
                <a:latin typeface="Century Gothic" panose="020B0502020202020204" pitchFamily="34" charset="0"/>
              </a:rPr>
              <a:t>(4), 367-383.</a:t>
            </a:r>
          </a:p>
        </p:txBody>
      </p:sp>
    </p:spTree>
    <p:extLst>
      <p:ext uri="{BB962C8B-B14F-4D97-AF65-F5344CB8AC3E}">
        <p14:creationId xmlns:p14="http://schemas.microsoft.com/office/powerpoint/2010/main" val="305158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Words of affirmation</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Rectangle 2">
            <a:extLst>
              <a:ext uri="{FF2B5EF4-FFF2-40B4-BE49-F238E27FC236}">
                <a16:creationId xmlns:a16="http://schemas.microsoft.com/office/drawing/2014/main" id="{40358EDF-299E-2113-2719-F6E4E9155E22}"/>
              </a:ext>
            </a:extLst>
          </p:cNvPr>
          <p:cNvSpPr>
            <a:spLocks noGrp="1"/>
          </p:cNvSpPr>
          <p:nvPr>
            <p:ph idx="1"/>
          </p:nvPr>
        </p:nvSpPr>
        <p:spPr>
          <a:xfrm>
            <a:off x="10119360" y="4663924"/>
            <a:ext cx="2187390" cy="1019292"/>
          </a:xfrm>
        </p:spPr>
        <p:txBody>
          <a:bodyPr rtlCol="0">
            <a:noAutofit/>
          </a:bodyPr>
          <a:lstStyle/>
          <a:p>
            <a:pPr>
              <a:lnSpc>
                <a:spcPct val="150000"/>
              </a:lnSpc>
              <a:spcBef>
                <a:spcPts val="0"/>
              </a:spcBef>
              <a:spcAft>
                <a:spcPts val="600"/>
              </a:spcAft>
              <a:buClr>
                <a:schemeClr val="accent2">
                  <a:lumMod val="75000"/>
                </a:schemeClr>
              </a:buClr>
              <a:buFont typeface="Wingdings" panose="05000000000000000000" pitchFamily="2" charset="2"/>
              <a:buChar char="C"/>
              <a:defRPr/>
            </a:pPr>
            <a:r>
              <a:rPr lang="en-US" altLang="zh-TW" sz="2800" b="1" dirty="0">
                <a:latin typeface="Times New Roman" panose="02020603050405020304" pitchFamily="18" charset="0"/>
                <a:ea typeface="Microsoft JhengHei" panose="020B0604030504040204" pitchFamily="34" charset="-120"/>
                <a:cs typeface="Times New Roman" panose="02020603050405020304" pitchFamily="18" charset="0"/>
              </a:rPr>
              <a:t>Strategies</a:t>
            </a:r>
          </a:p>
        </p:txBody>
      </p:sp>
      <p:sp>
        <p:nvSpPr>
          <p:cNvPr id="12" name="Speech Bubble: Rectangle with Corners Rounded 14">
            <a:extLst>
              <a:ext uri="{FF2B5EF4-FFF2-40B4-BE49-F238E27FC236}">
                <a16:creationId xmlns:a16="http://schemas.microsoft.com/office/drawing/2014/main" id="{1480D157-DF99-F89C-33A1-3D57996B6D89}"/>
              </a:ext>
            </a:extLst>
          </p:cNvPr>
          <p:cNvSpPr/>
          <p:nvPr/>
        </p:nvSpPr>
        <p:spPr>
          <a:xfrm>
            <a:off x="3071437" y="4537224"/>
            <a:ext cx="5150826" cy="1054873"/>
          </a:xfrm>
          <a:prstGeom prst="wedgeRoundRectCallout">
            <a:avLst>
              <a:gd name="adj1" fmla="val 84268"/>
              <a:gd name="adj2" fmla="val 8936"/>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imes New Roman" panose="02020603050405020304" pitchFamily="18" charset="0"/>
                <a:cs typeface="Times New Roman" panose="02020603050405020304" pitchFamily="18" charset="0"/>
              </a:rPr>
              <a:t>“</a:t>
            </a:r>
            <a:r>
              <a:rPr lang="en-GB" dirty="0">
                <a:solidFill>
                  <a:srgbClr val="FF0000"/>
                </a:solidFill>
                <a:latin typeface="Times New Roman" panose="02020603050405020304" pitchFamily="18" charset="0"/>
                <a:cs typeface="Times New Roman" panose="02020603050405020304" pitchFamily="18" charset="0"/>
              </a:rPr>
              <a:t>Creating charts is a really great way to memorise </a:t>
            </a:r>
            <a:r>
              <a:rPr lang="en-GB" dirty="0">
                <a:solidFill>
                  <a:schemeClr val="tx1"/>
                </a:solidFill>
                <a:latin typeface="Times New Roman" panose="02020603050405020304" pitchFamily="18" charset="0"/>
                <a:cs typeface="Times New Roman" panose="02020603050405020304" pitchFamily="18" charset="0"/>
              </a:rPr>
              <a:t>the content that you need to know for your exam!”</a:t>
            </a:r>
            <a:endPar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Speech Bubble: Rectangle with Corners Rounded 21">
            <a:extLst>
              <a:ext uri="{FF2B5EF4-FFF2-40B4-BE49-F238E27FC236}">
                <a16:creationId xmlns:a16="http://schemas.microsoft.com/office/drawing/2014/main" id="{365CD1CB-E515-3A06-4AFE-629AC058E8BE}"/>
              </a:ext>
            </a:extLst>
          </p:cNvPr>
          <p:cNvSpPr/>
          <p:nvPr/>
        </p:nvSpPr>
        <p:spPr>
          <a:xfrm>
            <a:off x="3031959" y="3205478"/>
            <a:ext cx="5190304" cy="1147104"/>
          </a:xfrm>
          <a:prstGeom prst="wedgeRoundRectCallout">
            <a:avLst>
              <a:gd name="adj1" fmla="val 83220"/>
              <a:gd name="adj2" fmla="val 19412"/>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imes New Roman" panose="02020603050405020304" pitchFamily="18" charset="0"/>
                <a:cs typeface="Times New Roman" panose="02020603050405020304" pitchFamily="18" charset="0"/>
              </a:rPr>
              <a:t>“You study for two hours every day. Everyone can see how </a:t>
            </a:r>
            <a:r>
              <a:rPr lang="en-GB" dirty="0">
                <a:solidFill>
                  <a:srgbClr val="FF0000"/>
                </a:solidFill>
                <a:latin typeface="Times New Roman" panose="02020603050405020304" pitchFamily="18" charset="0"/>
                <a:cs typeface="Times New Roman" panose="02020603050405020304" pitchFamily="18" charset="0"/>
              </a:rPr>
              <a:t>focused</a:t>
            </a:r>
            <a:r>
              <a:rPr lang="en-GB" dirty="0">
                <a:solidFill>
                  <a:schemeClr val="tx1"/>
                </a:solidFill>
                <a:latin typeface="Times New Roman" panose="02020603050405020304" pitchFamily="18" charset="0"/>
                <a:cs typeface="Times New Roman" panose="02020603050405020304" pitchFamily="18" charset="0"/>
              </a:rPr>
              <a:t> you are and </a:t>
            </a:r>
            <a:r>
              <a:rPr lang="en-GB" dirty="0">
                <a:solidFill>
                  <a:srgbClr val="FF0000"/>
                </a:solidFill>
                <a:latin typeface="Times New Roman" panose="02020603050405020304" pitchFamily="18" charset="0"/>
                <a:cs typeface="Times New Roman" panose="02020603050405020304" pitchFamily="18" charset="0"/>
              </a:rPr>
              <a:t>your hard </a:t>
            </a:r>
            <a:r>
              <a:rPr lang="en-US" dirty="0">
                <a:solidFill>
                  <a:srgbClr val="FF0000"/>
                </a:solidFill>
                <a:latin typeface="Times New Roman" panose="02020603050405020304" pitchFamily="18" charset="0"/>
                <a:cs typeface="Times New Roman" panose="02020603050405020304" pitchFamily="18" charset="0"/>
              </a:rPr>
              <a:t>work</a:t>
            </a:r>
            <a:r>
              <a:rPr lang="en-GB" dirty="0">
                <a:solidFill>
                  <a:schemeClr val="tx1"/>
                </a:solidFill>
                <a:latin typeface="Times New Roman" panose="02020603050405020304" pitchFamily="18" charset="0"/>
                <a:cs typeface="Times New Roman" panose="02020603050405020304" pitchFamily="18" charset="0"/>
              </a:rPr>
              <a:t>!”</a:t>
            </a:r>
            <a:endParaRPr lang="en-HK"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4" name="Speech Bubble: Rectangle with Corners Rounded 22">
            <a:extLst>
              <a:ext uri="{FF2B5EF4-FFF2-40B4-BE49-F238E27FC236}">
                <a16:creationId xmlns:a16="http://schemas.microsoft.com/office/drawing/2014/main" id="{62D59992-FA23-83C6-E3E6-C1D5FF654461}"/>
              </a:ext>
            </a:extLst>
          </p:cNvPr>
          <p:cNvSpPr/>
          <p:nvPr/>
        </p:nvSpPr>
        <p:spPr>
          <a:xfrm>
            <a:off x="3031958" y="2049383"/>
            <a:ext cx="5112213" cy="1019292"/>
          </a:xfrm>
          <a:prstGeom prst="wedgeRoundRectCallout">
            <a:avLst>
              <a:gd name="adj1" fmla="val 84743"/>
              <a:gd name="adj2" fmla="val 6712"/>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imes New Roman" panose="02020603050405020304" pitchFamily="18" charset="0"/>
                <a:cs typeface="Times New Roman" panose="02020603050405020304" pitchFamily="18" charset="0"/>
              </a:rPr>
              <a:t>“I’m so happy to see you </a:t>
            </a:r>
            <a:r>
              <a:rPr lang="en-GB" dirty="0">
                <a:solidFill>
                  <a:srgbClr val="FF0000"/>
                </a:solidFill>
                <a:latin typeface="Times New Roman" panose="02020603050405020304" pitchFamily="18" charset="0"/>
                <a:cs typeface="Times New Roman" panose="02020603050405020304" pitchFamily="18" charset="0"/>
              </a:rPr>
              <a:t>studying without needing to be told to</a:t>
            </a:r>
            <a:r>
              <a:rPr lang="en-GB" dirty="0">
                <a:solidFill>
                  <a:schemeClr val="tx1"/>
                </a:solidFill>
                <a:latin typeface="Times New Roman" panose="02020603050405020304" pitchFamily="18" charset="0"/>
                <a:cs typeface="Times New Roman" panose="02020603050405020304" pitchFamily="18" charset="0"/>
              </a:rPr>
              <a:t>! Dad is glad!”</a:t>
            </a:r>
            <a:endParaRPr lang="en-HK" sz="2800" dirty="0">
              <a:solidFill>
                <a:schemeClr val="tx1"/>
              </a:solidFill>
              <a:latin typeface="Times New Roman" panose="02020603050405020304" pitchFamily="18" charset="0"/>
              <a:ea typeface="Microsoft JhengHei" panose="020B0604030504040204" pitchFamily="34" charset="-120"/>
              <a:cs typeface="Times New Roman" panose="02020603050405020304" pitchFamily="18" charset="0"/>
            </a:endParaRPr>
          </a:p>
        </p:txBody>
      </p:sp>
      <p:sp>
        <p:nvSpPr>
          <p:cNvPr id="15" name="Rectangle 2">
            <a:extLst>
              <a:ext uri="{FF2B5EF4-FFF2-40B4-BE49-F238E27FC236}">
                <a16:creationId xmlns:a16="http://schemas.microsoft.com/office/drawing/2014/main" id="{23D64AD1-DDE5-FB0E-A9DC-5D49079E29BC}"/>
              </a:ext>
            </a:extLst>
          </p:cNvPr>
          <p:cNvSpPr txBox="1">
            <a:spLocks/>
          </p:cNvSpPr>
          <p:nvPr/>
        </p:nvSpPr>
        <p:spPr>
          <a:xfrm>
            <a:off x="10004610" y="3517125"/>
            <a:ext cx="2302140" cy="10678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600"/>
              </a:spcAft>
              <a:buClr>
                <a:schemeClr val="accent2">
                  <a:lumMod val="75000"/>
                </a:schemeClr>
              </a:buClr>
              <a:buFont typeface="Wingdings" panose="05000000000000000000" pitchFamily="2" charset="2"/>
              <a:buChar char="C"/>
              <a:defRPr/>
            </a:pPr>
            <a:r>
              <a:rPr lang="zh-TW" altLang="en-US" b="1" dirty="0">
                <a:latin typeface="Times New Roman" panose="02020603050405020304" pitchFamily="18" charset="0"/>
                <a:ea typeface="Microsoft JhengHei" panose="020B0604030504040204" pitchFamily="34" charset="-120"/>
                <a:cs typeface="Times New Roman" panose="02020603050405020304" pitchFamily="18" charset="0"/>
              </a:rPr>
              <a:t> </a:t>
            </a:r>
            <a:r>
              <a:rPr lang="en-US" altLang="zh-TW" b="1" dirty="0">
                <a:latin typeface="Times New Roman" panose="02020603050405020304" pitchFamily="18" charset="0"/>
                <a:ea typeface="Microsoft JhengHei" panose="020B0604030504040204" pitchFamily="34" charset="-120"/>
                <a:cs typeface="Times New Roman" panose="02020603050405020304" pitchFamily="18" charset="0"/>
              </a:rPr>
              <a:t>Efforts</a:t>
            </a:r>
          </a:p>
        </p:txBody>
      </p:sp>
      <p:sp>
        <p:nvSpPr>
          <p:cNvPr id="16" name="Rectangle 2">
            <a:extLst>
              <a:ext uri="{FF2B5EF4-FFF2-40B4-BE49-F238E27FC236}">
                <a16:creationId xmlns:a16="http://schemas.microsoft.com/office/drawing/2014/main" id="{E1009D9D-FC05-5C69-7D8C-CCD42D079EF1}"/>
              </a:ext>
            </a:extLst>
          </p:cNvPr>
          <p:cNvSpPr txBox="1">
            <a:spLocks/>
          </p:cNvSpPr>
          <p:nvPr/>
        </p:nvSpPr>
        <p:spPr>
          <a:xfrm>
            <a:off x="10004610" y="2137618"/>
            <a:ext cx="2302140" cy="10678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600"/>
              </a:spcAft>
              <a:buClr>
                <a:schemeClr val="accent2">
                  <a:lumMod val="75000"/>
                </a:schemeClr>
              </a:buClr>
              <a:buFont typeface="Wingdings" panose="05000000000000000000" pitchFamily="2" charset="2"/>
              <a:buChar char="C"/>
              <a:defRPr/>
            </a:pPr>
            <a:r>
              <a:rPr lang="en-US" altLang="zh-TW" b="1" dirty="0">
                <a:latin typeface="Times New Roman" panose="02020603050405020304" pitchFamily="18" charset="0"/>
                <a:ea typeface="Microsoft JhengHei" panose="020B0604030504040204" pitchFamily="34" charset="-120"/>
                <a:cs typeface="Times New Roman" panose="02020603050405020304" pitchFamily="18" charset="0"/>
              </a:rPr>
              <a:t>Actions</a:t>
            </a:r>
          </a:p>
        </p:txBody>
      </p:sp>
      <p:sp>
        <p:nvSpPr>
          <p:cNvPr id="18" name="文字方塊 4">
            <a:extLst>
              <a:ext uri="{FF2B5EF4-FFF2-40B4-BE49-F238E27FC236}">
                <a16:creationId xmlns:a16="http://schemas.microsoft.com/office/drawing/2014/main" id="{C723E41D-74D2-A3D1-CF7F-A6B0C0CD8080}"/>
              </a:ext>
            </a:extLst>
          </p:cNvPr>
          <p:cNvSpPr txBox="1"/>
          <p:nvPr/>
        </p:nvSpPr>
        <p:spPr>
          <a:xfrm>
            <a:off x="850232" y="5811028"/>
            <a:ext cx="10981039" cy="523220"/>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Lam, C.B., Cheung, Y.M. (2022).</a:t>
            </a:r>
            <a:r>
              <a:rPr lang="en-US" altLang="zh-TW" sz="1400" i="1" dirty="0">
                <a:latin typeface="Times New Roman" panose="02020603050405020304" pitchFamily="18" charset="0"/>
                <a:cs typeface="Times New Roman" panose="02020603050405020304" pitchFamily="18" charset="0"/>
              </a:rPr>
              <a:t> Spending Time with Children—100 Tips for Happy Parenting. Ming Cheung Publications</a:t>
            </a:r>
            <a:r>
              <a:rPr lang="en-US" altLang="zh-TW" sz="1400" dirty="0">
                <a:latin typeface="Times New Roman" panose="02020603050405020304" pitchFamily="18" charset="0"/>
                <a:cs typeface="Times New Roman" panose="02020603050405020304" pitchFamily="18" charset="0"/>
              </a:rPr>
              <a:t>.</a:t>
            </a:r>
            <a:endParaRPr lang="zh-TW" alt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HK" sz="1400" dirty="0">
              <a:latin typeface="Times New Roman" panose="02020603050405020304" pitchFamily="18" charset="0"/>
              <a:cs typeface="Times New Roman" panose="02020603050405020304" pitchFamily="18" charset="0"/>
            </a:endParaRPr>
          </a:p>
        </p:txBody>
      </p:sp>
      <p:sp>
        <p:nvSpPr>
          <p:cNvPr id="3" name="Cloud 2"/>
          <p:cNvSpPr/>
          <p:nvPr/>
        </p:nvSpPr>
        <p:spPr>
          <a:xfrm>
            <a:off x="361068" y="2681669"/>
            <a:ext cx="2376055" cy="16709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Well done!</a:t>
            </a:r>
            <a:endParaRPr lang="en-US" sz="24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58017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1000"/>
                                        <p:tgtEl>
                                          <p:spTgt spid="10">
                                            <p:txEl>
                                              <p:pRg st="0" end="0"/>
                                            </p:txEl>
                                          </p:spTgt>
                                        </p:tgtEl>
                                      </p:cBhvr>
                                    </p:animEffect>
                                    <p:anim calcmode="lin" valueType="num">
                                      <p:cBhvr>
                                        <p:cTn id="3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animBg="1"/>
      <p:bldP spid="13" grpId="0" animBg="1"/>
      <p:bldP spid="14" grpId="0" animBg="1"/>
      <p:bldP spid="15" grpId="0"/>
      <p:bldP spid="16"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a:xfrm>
            <a:off x="1035616" y="277583"/>
            <a:ext cx="10058400" cy="916555"/>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Words of affirmation</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9" name="Rectangle 28">
            <a:extLst>
              <a:ext uri="{FF2B5EF4-FFF2-40B4-BE49-F238E27FC236}">
                <a16:creationId xmlns:a16="http://schemas.microsoft.com/office/drawing/2014/main" id="{A8171810-9C2A-4171-8840-421E87298891}"/>
              </a:ext>
            </a:extLst>
          </p:cNvPr>
          <p:cNvSpPr/>
          <p:nvPr/>
        </p:nvSpPr>
        <p:spPr>
          <a:xfrm>
            <a:off x="844254" y="5769240"/>
            <a:ext cx="10515601"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Park, N., Peterson, C., &amp; Seligman, M. E. (2004). Strengths of character and well-being. </a:t>
            </a:r>
            <a:r>
              <a:rPr lang="en-US" sz="1400" i="1" dirty="0">
                <a:latin typeface="Century Gothic" panose="020B0502020202020204" pitchFamily="34" charset="0"/>
              </a:rPr>
              <a:t>Journal of Social and Clinical Psychology, 23</a:t>
            </a:r>
            <a:r>
              <a:rPr lang="en-US" sz="1400" dirty="0">
                <a:latin typeface="Century Gothic" panose="020B0502020202020204" pitchFamily="34" charset="0"/>
              </a:rPr>
              <a:t>, 603-619.</a:t>
            </a:r>
          </a:p>
        </p:txBody>
      </p:sp>
      <p:pic>
        <p:nvPicPr>
          <p:cNvPr id="4" name="Picture 3"/>
          <p:cNvPicPr>
            <a:picLocks noChangeAspect="1"/>
          </p:cNvPicPr>
          <p:nvPr/>
        </p:nvPicPr>
        <p:blipFill>
          <a:blip r:embed="rId3"/>
          <a:stretch>
            <a:fillRect/>
          </a:stretch>
        </p:blipFill>
        <p:spPr>
          <a:xfrm>
            <a:off x="1284409" y="1232512"/>
            <a:ext cx="9840933" cy="4510159"/>
          </a:xfrm>
          <a:prstGeom prst="rect">
            <a:avLst/>
          </a:prstGeom>
        </p:spPr>
      </p:pic>
      <p:sp>
        <p:nvSpPr>
          <p:cNvPr id="3" name="Rectangle 2">
            <a:extLst>
              <a:ext uri="{FF2B5EF4-FFF2-40B4-BE49-F238E27FC236}">
                <a16:creationId xmlns:a16="http://schemas.microsoft.com/office/drawing/2014/main" id="{603819A9-68E9-202C-F6DE-843A5AE4EF7D}"/>
              </a:ext>
            </a:extLst>
          </p:cNvPr>
          <p:cNvSpPr/>
          <p:nvPr/>
        </p:nvSpPr>
        <p:spPr>
          <a:xfrm>
            <a:off x="1490799" y="2165168"/>
            <a:ext cx="11811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600"/>
              </a:spcBef>
            </a:pPr>
            <a:r>
              <a:rPr lang="en-US" sz="1200" dirty="0">
                <a:solidFill>
                  <a:srgbClr val="000000"/>
                </a:solidFill>
                <a:effectLst/>
                <a:latin typeface="Times New Roman" panose="02020603050405020304" pitchFamily="18" charset="0"/>
                <a:ea typeface="MingLiU" panose="02020509000000000000" pitchFamily="49" charset="-120"/>
              </a:rPr>
              <a:t>Creativity</a:t>
            </a:r>
            <a:endParaRPr lang="en-NZ" sz="1200" dirty="0">
              <a:effectLst/>
              <a:latin typeface="Times New Roman" panose="02020603050405020304" pitchFamily="18" charset="0"/>
              <a:ea typeface="MingLiU" panose="02020509000000000000" pitchFamily="49" charset="-120"/>
            </a:endParaRPr>
          </a:p>
        </p:txBody>
      </p:sp>
      <p:sp>
        <p:nvSpPr>
          <p:cNvPr id="7" name="Rectangle 6">
            <a:extLst>
              <a:ext uri="{FF2B5EF4-FFF2-40B4-BE49-F238E27FC236}">
                <a16:creationId xmlns:a16="http://schemas.microsoft.com/office/drawing/2014/main" id="{9AEB7567-BAB1-C4E5-3F31-797DCBFA84C0}"/>
              </a:ext>
            </a:extLst>
          </p:cNvPr>
          <p:cNvSpPr/>
          <p:nvPr/>
        </p:nvSpPr>
        <p:spPr>
          <a:xfrm>
            <a:off x="1490799" y="3663042"/>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DengXian" panose="02010600030101010101" pitchFamily="2" charset="-122"/>
              </a:rPr>
              <a:t>Judgement</a:t>
            </a:r>
            <a:endParaRPr lang="en-NZ" sz="1200" dirty="0">
              <a:effectLst/>
              <a:latin typeface="Times New Roman" panose="02020603050405020304" pitchFamily="18" charset="0"/>
              <a:ea typeface="MingLiU" panose="02020509000000000000" pitchFamily="49" charset="-120"/>
            </a:endParaRPr>
          </a:p>
        </p:txBody>
      </p:sp>
      <p:sp>
        <p:nvSpPr>
          <p:cNvPr id="9" name="Rectangle 8">
            <a:extLst>
              <a:ext uri="{FF2B5EF4-FFF2-40B4-BE49-F238E27FC236}">
                <a16:creationId xmlns:a16="http://schemas.microsoft.com/office/drawing/2014/main" id="{1AE8E55E-F6FB-4C7B-1F8D-09B10788BA56}"/>
              </a:ext>
            </a:extLst>
          </p:cNvPr>
          <p:cNvSpPr/>
          <p:nvPr/>
        </p:nvSpPr>
        <p:spPr>
          <a:xfrm>
            <a:off x="1490799" y="4453783"/>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DengXian" panose="02010600030101010101" pitchFamily="2" charset="-122"/>
              </a:rPr>
              <a:t>Love of learning</a:t>
            </a:r>
            <a:endParaRPr lang="en-NZ" sz="1200" dirty="0">
              <a:effectLst/>
              <a:latin typeface="Times New Roman" panose="02020603050405020304" pitchFamily="18" charset="0"/>
              <a:ea typeface="MingLiU" panose="02020509000000000000" pitchFamily="49" charset="-120"/>
            </a:endParaRPr>
          </a:p>
        </p:txBody>
      </p:sp>
      <p:sp>
        <p:nvSpPr>
          <p:cNvPr id="11" name="Rectangle 10">
            <a:extLst>
              <a:ext uri="{FF2B5EF4-FFF2-40B4-BE49-F238E27FC236}">
                <a16:creationId xmlns:a16="http://schemas.microsoft.com/office/drawing/2014/main" id="{C9E5EEBE-CDED-53DC-AA8F-B118E40F6600}"/>
              </a:ext>
            </a:extLst>
          </p:cNvPr>
          <p:cNvSpPr/>
          <p:nvPr/>
        </p:nvSpPr>
        <p:spPr>
          <a:xfrm>
            <a:off x="1490799" y="2902570"/>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MingLiU" panose="02020509000000000000" pitchFamily="49" charset="-120"/>
              </a:rPr>
              <a:t>Curiosity</a:t>
            </a:r>
            <a:endParaRPr lang="en-NZ" sz="1200" dirty="0">
              <a:effectLst/>
              <a:latin typeface="Times New Roman" panose="02020603050405020304" pitchFamily="18" charset="0"/>
              <a:ea typeface="MingLiU" panose="02020509000000000000" pitchFamily="49" charset="-120"/>
            </a:endParaRPr>
          </a:p>
        </p:txBody>
      </p:sp>
      <p:sp>
        <p:nvSpPr>
          <p:cNvPr id="13" name="Rectangle 12">
            <a:extLst>
              <a:ext uri="{FF2B5EF4-FFF2-40B4-BE49-F238E27FC236}">
                <a16:creationId xmlns:a16="http://schemas.microsoft.com/office/drawing/2014/main" id="{28B758EA-BB15-96D8-BE1F-556B1888D44A}"/>
              </a:ext>
            </a:extLst>
          </p:cNvPr>
          <p:cNvSpPr/>
          <p:nvPr/>
        </p:nvSpPr>
        <p:spPr>
          <a:xfrm>
            <a:off x="1452699" y="5244524"/>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latin typeface="Times New Roman" panose="02020603050405020304" pitchFamily="18" charset="0"/>
                <a:ea typeface="MingLiU" panose="02020509000000000000" pitchFamily="49" charset="-120"/>
              </a:rPr>
              <a:t>Perspective</a:t>
            </a:r>
            <a:endParaRPr lang="en-NZ" sz="1200" dirty="0">
              <a:effectLst/>
              <a:latin typeface="Times New Roman" panose="02020603050405020304" pitchFamily="18" charset="0"/>
              <a:ea typeface="MingLiU" panose="02020509000000000000" pitchFamily="49" charset="-120"/>
            </a:endParaRPr>
          </a:p>
        </p:txBody>
      </p:sp>
      <p:sp>
        <p:nvSpPr>
          <p:cNvPr id="14" name="Rectangle 13">
            <a:extLst>
              <a:ext uri="{FF2B5EF4-FFF2-40B4-BE49-F238E27FC236}">
                <a16:creationId xmlns:a16="http://schemas.microsoft.com/office/drawing/2014/main" id="{32FE3504-09AF-C681-D120-F3D028CE8886}"/>
              </a:ext>
            </a:extLst>
          </p:cNvPr>
          <p:cNvSpPr/>
          <p:nvPr/>
        </p:nvSpPr>
        <p:spPr>
          <a:xfrm>
            <a:off x="3169920" y="2165168"/>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MingLiU" panose="02020509000000000000" pitchFamily="49" charset="-120"/>
              </a:rPr>
              <a:t>Bravery</a:t>
            </a:r>
            <a:endParaRPr lang="en-NZ" sz="1200" dirty="0">
              <a:effectLst/>
              <a:latin typeface="Times New Roman" panose="02020603050405020304" pitchFamily="18" charset="0"/>
              <a:ea typeface="MingLiU" panose="02020509000000000000" pitchFamily="49" charset="-120"/>
            </a:endParaRPr>
          </a:p>
        </p:txBody>
      </p:sp>
      <p:sp>
        <p:nvSpPr>
          <p:cNvPr id="15" name="Rectangle 14">
            <a:extLst>
              <a:ext uri="{FF2B5EF4-FFF2-40B4-BE49-F238E27FC236}">
                <a16:creationId xmlns:a16="http://schemas.microsoft.com/office/drawing/2014/main" id="{868D8F10-E31C-F447-C0AC-A328E4F5560B}"/>
              </a:ext>
            </a:extLst>
          </p:cNvPr>
          <p:cNvSpPr/>
          <p:nvPr/>
        </p:nvSpPr>
        <p:spPr>
          <a:xfrm>
            <a:off x="3169920" y="2902570"/>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MingLiU" panose="02020509000000000000" pitchFamily="49" charset="-120"/>
              </a:rPr>
              <a:t>Perseverance</a:t>
            </a:r>
            <a:endParaRPr lang="en-NZ" sz="1200" dirty="0">
              <a:effectLst/>
              <a:latin typeface="Times New Roman" panose="02020603050405020304" pitchFamily="18" charset="0"/>
              <a:ea typeface="MingLiU" panose="02020509000000000000" pitchFamily="49" charset="-120"/>
            </a:endParaRPr>
          </a:p>
        </p:txBody>
      </p:sp>
      <p:sp>
        <p:nvSpPr>
          <p:cNvPr id="16" name="Rectangle 15">
            <a:extLst>
              <a:ext uri="{FF2B5EF4-FFF2-40B4-BE49-F238E27FC236}">
                <a16:creationId xmlns:a16="http://schemas.microsoft.com/office/drawing/2014/main" id="{44B469CB-F070-ED6E-DAB8-0BAB91518D3E}"/>
              </a:ext>
            </a:extLst>
          </p:cNvPr>
          <p:cNvSpPr/>
          <p:nvPr/>
        </p:nvSpPr>
        <p:spPr>
          <a:xfrm>
            <a:off x="3169920" y="3663042"/>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MingLiU" panose="02020509000000000000" pitchFamily="49" charset="-120"/>
              </a:rPr>
              <a:t>Integrity</a:t>
            </a:r>
            <a:endParaRPr lang="en-NZ" sz="1200" dirty="0">
              <a:effectLst/>
              <a:latin typeface="Times New Roman" panose="02020603050405020304" pitchFamily="18" charset="0"/>
              <a:ea typeface="MingLiU" panose="02020509000000000000" pitchFamily="49" charset="-120"/>
            </a:endParaRPr>
          </a:p>
        </p:txBody>
      </p:sp>
      <p:sp>
        <p:nvSpPr>
          <p:cNvPr id="19" name="Rectangle 18">
            <a:extLst>
              <a:ext uri="{FF2B5EF4-FFF2-40B4-BE49-F238E27FC236}">
                <a16:creationId xmlns:a16="http://schemas.microsoft.com/office/drawing/2014/main" id="{78B53F55-29DE-4EE7-5D21-6887A94853F6}"/>
              </a:ext>
            </a:extLst>
          </p:cNvPr>
          <p:cNvSpPr/>
          <p:nvPr/>
        </p:nvSpPr>
        <p:spPr>
          <a:xfrm>
            <a:off x="3169920" y="4453783"/>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US" sz="1200" dirty="0">
                <a:solidFill>
                  <a:srgbClr val="000000"/>
                </a:solidFill>
                <a:latin typeface="Times New Roman" panose="02020603050405020304" pitchFamily="18" charset="0"/>
                <a:ea typeface="PMingLiU" panose="02020500000000000000" pitchFamily="18" charset="-120"/>
              </a:rPr>
              <a:t>Zest</a:t>
            </a:r>
            <a:endParaRPr lang="en-NZ" sz="1200" dirty="0">
              <a:effectLst/>
              <a:latin typeface="Times New Roman" panose="02020603050405020304" pitchFamily="18" charset="0"/>
              <a:ea typeface="MingLiU" panose="02020509000000000000" pitchFamily="49" charset="-120"/>
            </a:endParaRPr>
          </a:p>
        </p:txBody>
      </p:sp>
      <p:sp>
        <p:nvSpPr>
          <p:cNvPr id="20" name="Rectangle 19">
            <a:extLst>
              <a:ext uri="{FF2B5EF4-FFF2-40B4-BE49-F238E27FC236}">
                <a16:creationId xmlns:a16="http://schemas.microsoft.com/office/drawing/2014/main" id="{6CBC2968-21D6-279A-B08D-2AE88FEFA4AF}"/>
              </a:ext>
            </a:extLst>
          </p:cNvPr>
          <p:cNvSpPr/>
          <p:nvPr/>
        </p:nvSpPr>
        <p:spPr>
          <a:xfrm>
            <a:off x="4845616" y="2165168"/>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MingLiU" panose="02020509000000000000" pitchFamily="49" charset="-120"/>
              </a:rPr>
              <a:t>Love</a:t>
            </a:r>
            <a:endParaRPr lang="en-NZ" sz="1200" dirty="0">
              <a:effectLst/>
              <a:latin typeface="Times New Roman" panose="02020603050405020304" pitchFamily="18" charset="0"/>
              <a:ea typeface="MingLiU" panose="02020509000000000000" pitchFamily="49" charset="-120"/>
            </a:endParaRPr>
          </a:p>
        </p:txBody>
      </p:sp>
      <p:sp>
        <p:nvSpPr>
          <p:cNvPr id="21" name="Rectangle 20">
            <a:extLst>
              <a:ext uri="{FF2B5EF4-FFF2-40B4-BE49-F238E27FC236}">
                <a16:creationId xmlns:a16="http://schemas.microsoft.com/office/drawing/2014/main" id="{E4C28C00-2001-ED86-6015-D3FEDCE20BF5}"/>
              </a:ext>
            </a:extLst>
          </p:cNvPr>
          <p:cNvSpPr/>
          <p:nvPr/>
        </p:nvSpPr>
        <p:spPr>
          <a:xfrm>
            <a:off x="4845616" y="2902570"/>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MingLiU" panose="02020509000000000000" pitchFamily="49" charset="-120"/>
              </a:rPr>
              <a:t>Kindness</a:t>
            </a:r>
            <a:endParaRPr lang="en-NZ" sz="1200" dirty="0">
              <a:effectLst/>
              <a:latin typeface="Times New Roman" panose="02020603050405020304" pitchFamily="18" charset="0"/>
              <a:ea typeface="MingLiU" panose="02020509000000000000" pitchFamily="49" charset="-120"/>
            </a:endParaRPr>
          </a:p>
        </p:txBody>
      </p:sp>
      <p:sp>
        <p:nvSpPr>
          <p:cNvPr id="23" name="Rectangle 22">
            <a:extLst>
              <a:ext uri="{FF2B5EF4-FFF2-40B4-BE49-F238E27FC236}">
                <a16:creationId xmlns:a16="http://schemas.microsoft.com/office/drawing/2014/main" id="{9FFE64A7-F7BB-33F2-FFFA-9E69FCFC14DA}"/>
              </a:ext>
            </a:extLst>
          </p:cNvPr>
          <p:cNvSpPr/>
          <p:nvPr/>
        </p:nvSpPr>
        <p:spPr>
          <a:xfrm>
            <a:off x="4843247" y="3663042"/>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MingLiU" panose="02020509000000000000" pitchFamily="49" charset="-120"/>
              </a:rPr>
              <a:t>Social intelligence</a:t>
            </a:r>
            <a:endParaRPr lang="en-NZ" sz="1200" dirty="0">
              <a:effectLst/>
              <a:latin typeface="Times New Roman" panose="02020603050405020304" pitchFamily="18" charset="0"/>
              <a:ea typeface="MingLiU" panose="02020509000000000000" pitchFamily="49" charset="-120"/>
            </a:endParaRPr>
          </a:p>
        </p:txBody>
      </p:sp>
      <p:sp>
        <p:nvSpPr>
          <p:cNvPr id="24" name="Rectangle 23">
            <a:extLst>
              <a:ext uri="{FF2B5EF4-FFF2-40B4-BE49-F238E27FC236}">
                <a16:creationId xmlns:a16="http://schemas.microsoft.com/office/drawing/2014/main" id="{EB27B44B-0618-F1F4-2251-CA9834666B4F}"/>
              </a:ext>
            </a:extLst>
          </p:cNvPr>
          <p:cNvSpPr/>
          <p:nvPr/>
        </p:nvSpPr>
        <p:spPr>
          <a:xfrm>
            <a:off x="6583682" y="2165168"/>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MingLiU" panose="02020509000000000000" pitchFamily="49" charset="-120"/>
              </a:rPr>
              <a:t>Fairness</a:t>
            </a:r>
            <a:endParaRPr lang="en-NZ" sz="1200" dirty="0">
              <a:effectLst/>
              <a:latin typeface="Times New Roman" panose="02020603050405020304" pitchFamily="18" charset="0"/>
              <a:ea typeface="MingLiU" panose="02020509000000000000" pitchFamily="49" charset="-120"/>
            </a:endParaRPr>
          </a:p>
        </p:txBody>
      </p:sp>
      <p:sp>
        <p:nvSpPr>
          <p:cNvPr id="25" name="Rectangle 24">
            <a:extLst>
              <a:ext uri="{FF2B5EF4-FFF2-40B4-BE49-F238E27FC236}">
                <a16:creationId xmlns:a16="http://schemas.microsoft.com/office/drawing/2014/main" id="{2E566720-BD29-14B4-ABD8-0B67F0596442}"/>
              </a:ext>
            </a:extLst>
          </p:cNvPr>
          <p:cNvSpPr/>
          <p:nvPr/>
        </p:nvSpPr>
        <p:spPr>
          <a:xfrm>
            <a:off x="6583682" y="2902570"/>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MingLiU" panose="02020509000000000000" pitchFamily="49" charset="-120"/>
              </a:rPr>
              <a:t>Leadership</a:t>
            </a:r>
            <a:endParaRPr lang="en-NZ" sz="1200" dirty="0">
              <a:effectLst/>
              <a:latin typeface="Times New Roman" panose="02020603050405020304" pitchFamily="18" charset="0"/>
              <a:ea typeface="MingLiU" panose="02020509000000000000" pitchFamily="49" charset="-120"/>
            </a:endParaRPr>
          </a:p>
        </p:txBody>
      </p:sp>
      <p:sp>
        <p:nvSpPr>
          <p:cNvPr id="26" name="Rectangle 25">
            <a:extLst>
              <a:ext uri="{FF2B5EF4-FFF2-40B4-BE49-F238E27FC236}">
                <a16:creationId xmlns:a16="http://schemas.microsoft.com/office/drawing/2014/main" id="{FEA7EFB2-640A-4898-2470-E8BB278580C7}"/>
              </a:ext>
            </a:extLst>
          </p:cNvPr>
          <p:cNvSpPr/>
          <p:nvPr/>
        </p:nvSpPr>
        <p:spPr>
          <a:xfrm>
            <a:off x="6583682" y="3663042"/>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MingLiU" panose="02020509000000000000" pitchFamily="49" charset="-120"/>
              </a:rPr>
              <a:t>Teamwork</a:t>
            </a:r>
            <a:endParaRPr lang="en-NZ" sz="1200" dirty="0">
              <a:effectLst/>
              <a:latin typeface="Times New Roman" panose="02020603050405020304" pitchFamily="18" charset="0"/>
              <a:ea typeface="MingLiU" panose="02020509000000000000" pitchFamily="49" charset="-120"/>
            </a:endParaRPr>
          </a:p>
        </p:txBody>
      </p:sp>
      <p:sp>
        <p:nvSpPr>
          <p:cNvPr id="27" name="Rectangle 26">
            <a:extLst>
              <a:ext uri="{FF2B5EF4-FFF2-40B4-BE49-F238E27FC236}">
                <a16:creationId xmlns:a16="http://schemas.microsoft.com/office/drawing/2014/main" id="{84E4BA6D-A7E1-0E69-9C8E-9B0EFB61E3DB}"/>
              </a:ext>
            </a:extLst>
          </p:cNvPr>
          <p:cNvSpPr/>
          <p:nvPr/>
        </p:nvSpPr>
        <p:spPr>
          <a:xfrm>
            <a:off x="8229249" y="2169961"/>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MingLiU" panose="02020509000000000000" pitchFamily="49" charset="-120"/>
              </a:rPr>
              <a:t>Forgiveness</a:t>
            </a:r>
            <a:endParaRPr lang="en-NZ" sz="1200" dirty="0">
              <a:effectLst/>
              <a:latin typeface="Times New Roman" panose="02020603050405020304" pitchFamily="18" charset="0"/>
              <a:ea typeface="MingLiU" panose="02020509000000000000" pitchFamily="49" charset="-120"/>
            </a:endParaRPr>
          </a:p>
        </p:txBody>
      </p:sp>
      <p:sp>
        <p:nvSpPr>
          <p:cNvPr id="28" name="Rectangle 27">
            <a:extLst>
              <a:ext uri="{FF2B5EF4-FFF2-40B4-BE49-F238E27FC236}">
                <a16:creationId xmlns:a16="http://schemas.microsoft.com/office/drawing/2014/main" id="{EDA0A029-44CB-82F1-6432-A064DBF2CD45}"/>
              </a:ext>
            </a:extLst>
          </p:cNvPr>
          <p:cNvSpPr/>
          <p:nvPr/>
        </p:nvSpPr>
        <p:spPr>
          <a:xfrm>
            <a:off x="8229249" y="2902570"/>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MingLiU" panose="02020509000000000000" pitchFamily="49" charset="-120"/>
              </a:rPr>
              <a:t>Humility</a:t>
            </a:r>
            <a:endParaRPr lang="en-NZ" sz="1200" dirty="0">
              <a:effectLst/>
              <a:latin typeface="Times New Roman" panose="02020603050405020304" pitchFamily="18" charset="0"/>
              <a:ea typeface="MingLiU" panose="02020509000000000000" pitchFamily="49" charset="-120"/>
            </a:endParaRPr>
          </a:p>
        </p:txBody>
      </p:sp>
      <p:sp>
        <p:nvSpPr>
          <p:cNvPr id="30" name="Rectangle 29">
            <a:extLst>
              <a:ext uri="{FF2B5EF4-FFF2-40B4-BE49-F238E27FC236}">
                <a16:creationId xmlns:a16="http://schemas.microsoft.com/office/drawing/2014/main" id="{F5D59E6A-8AE4-33E3-0948-F19741E1672D}"/>
              </a:ext>
            </a:extLst>
          </p:cNvPr>
          <p:cNvSpPr/>
          <p:nvPr/>
        </p:nvSpPr>
        <p:spPr>
          <a:xfrm>
            <a:off x="8228368" y="3657378"/>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MingLiU" panose="02020509000000000000" pitchFamily="49" charset="-120"/>
              </a:rPr>
              <a:t>Prudence</a:t>
            </a:r>
            <a:endParaRPr lang="en-NZ" sz="1200" dirty="0">
              <a:effectLst/>
              <a:latin typeface="Times New Roman" panose="02020603050405020304" pitchFamily="18" charset="0"/>
              <a:ea typeface="MingLiU" panose="02020509000000000000" pitchFamily="49" charset="-120"/>
            </a:endParaRPr>
          </a:p>
        </p:txBody>
      </p:sp>
      <p:sp>
        <p:nvSpPr>
          <p:cNvPr id="32" name="Rectangle 31">
            <a:extLst>
              <a:ext uri="{FF2B5EF4-FFF2-40B4-BE49-F238E27FC236}">
                <a16:creationId xmlns:a16="http://schemas.microsoft.com/office/drawing/2014/main" id="{1A8B2E6B-8E0B-20F8-17F9-C109942E27AF}"/>
              </a:ext>
            </a:extLst>
          </p:cNvPr>
          <p:cNvSpPr/>
          <p:nvPr/>
        </p:nvSpPr>
        <p:spPr>
          <a:xfrm>
            <a:off x="8228368" y="4453783"/>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MingLiU" panose="02020509000000000000" pitchFamily="49" charset="-120"/>
              </a:rPr>
              <a:t>Self-regulation</a:t>
            </a:r>
            <a:endParaRPr lang="en-NZ" sz="1200" dirty="0">
              <a:effectLst/>
              <a:latin typeface="Times New Roman" panose="02020603050405020304" pitchFamily="18" charset="0"/>
              <a:ea typeface="MingLiU" panose="02020509000000000000" pitchFamily="49" charset="-120"/>
            </a:endParaRPr>
          </a:p>
        </p:txBody>
      </p:sp>
      <p:sp>
        <p:nvSpPr>
          <p:cNvPr id="33" name="Rectangle 32">
            <a:extLst>
              <a:ext uri="{FF2B5EF4-FFF2-40B4-BE49-F238E27FC236}">
                <a16:creationId xmlns:a16="http://schemas.microsoft.com/office/drawing/2014/main" id="{03DC2BEA-A0BE-C7E8-CACF-D3CAEDF018D3}"/>
              </a:ext>
            </a:extLst>
          </p:cNvPr>
          <p:cNvSpPr/>
          <p:nvPr/>
        </p:nvSpPr>
        <p:spPr>
          <a:xfrm>
            <a:off x="9946470" y="2165168"/>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DengXian" panose="02010600030101010101" pitchFamily="2" charset="-122"/>
              </a:rPr>
              <a:t>Appreciation of beauty</a:t>
            </a:r>
            <a:endParaRPr lang="en-NZ" sz="1200" dirty="0">
              <a:effectLst/>
              <a:latin typeface="Times New Roman" panose="02020603050405020304" pitchFamily="18" charset="0"/>
              <a:ea typeface="MingLiU" panose="02020509000000000000" pitchFamily="49" charset="-120"/>
            </a:endParaRPr>
          </a:p>
        </p:txBody>
      </p:sp>
      <p:sp>
        <p:nvSpPr>
          <p:cNvPr id="34" name="Rectangle 33">
            <a:extLst>
              <a:ext uri="{FF2B5EF4-FFF2-40B4-BE49-F238E27FC236}">
                <a16:creationId xmlns:a16="http://schemas.microsoft.com/office/drawing/2014/main" id="{0072B926-10D4-F7E6-60D5-DE49F4605F8F}"/>
              </a:ext>
            </a:extLst>
          </p:cNvPr>
          <p:cNvSpPr/>
          <p:nvPr/>
        </p:nvSpPr>
        <p:spPr>
          <a:xfrm>
            <a:off x="9946470" y="2902132"/>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DengXian" panose="02010600030101010101" pitchFamily="2" charset="-122"/>
              </a:rPr>
              <a:t>Gratitude</a:t>
            </a:r>
            <a:endParaRPr lang="en-NZ" sz="1200" dirty="0">
              <a:effectLst/>
              <a:latin typeface="Times New Roman" panose="02020603050405020304" pitchFamily="18" charset="0"/>
              <a:ea typeface="MingLiU" panose="02020509000000000000" pitchFamily="49" charset="-120"/>
            </a:endParaRPr>
          </a:p>
        </p:txBody>
      </p:sp>
      <p:sp>
        <p:nvSpPr>
          <p:cNvPr id="36" name="Rectangle 35">
            <a:extLst>
              <a:ext uri="{FF2B5EF4-FFF2-40B4-BE49-F238E27FC236}">
                <a16:creationId xmlns:a16="http://schemas.microsoft.com/office/drawing/2014/main" id="{102ABCCD-DF3E-7823-BD70-1AFA67C89789}"/>
              </a:ext>
            </a:extLst>
          </p:cNvPr>
          <p:cNvSpPr/>
          <p:nvPr/>
        </p:nvSpPr>
        <p:spPr>
          <a:xfrm>
            <a:off x="9946470" y="3657378"/>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MingLiU" panose="02020509000000000000" pitchFamily="49" charset="-120"/>
              </a:rPr>
              <a:t>Humour</a:t>
            </a:r>
            <a:endParaRPr lang="en-NZ" sz="1200" dirty="0">
              <a:effectLst/>
              <a:latin typeface="Times New Roman" panose="02020603050405020304" pitchFamily="18" charset="0"/>
              <a:ea typeface="MingLiU" panose="02020509000000000000" pitchFamily="49" charset="-120"/>
            </a:endParaRPr>
          </a:p>
        </p:txBody>
      </p:sp>
      <p:sp>
        <p:nvSpPr>
          <p:cNvPr id="37" name="Rectangle 36">
            <a:extLst>
              <a:ext uri="{FF2B5EF4-FFF2-40B4-BE49-F238E27FC236}">
                <a16:creationId xmlns:a16="http://schemas.microsoft.com/office/drawing/2014/main" id="{189F5007-FA31-6323-1448-3C5F56E02FF4}"/>
              </a:ext>
            </a:extLst>
          </p:cNvPr>
          <p:cNvSpPr/>
          <p:nvPr/>
        </p:nvSpPr>
        <p:spPr>
          <a:xfrm>
            <a:off x="9946470" y="4453783"/>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DengXian" panose="02010600030101010101" pitchFamily="2" charset="-122"/>
              </a:rPr>
              <a:t>Spirituality</a:t>
            </a:r>
            <a:endParaRPr lang="en-NZ" sz="1200" dirty="0">
              <a:effectLst/>
              <a:latin typeface="Times New Roman" panose="02020603050405020304" pitchFamily="18" charset="0"/>
              <a:ea typeface="MingLiU" panose="02020509000000000000" pitchFamily="49" charset="-120"/>
            </a:endParaRPr>
          </a:p>
        </p:txBody>
      </p:sp>
      <p:sp>
        <p:nvSpPr>
          <p:cNvPr id="38" name="Rectangle 37">
            <a:extLst>
              <a:ext uri="{FF2B5EF4-FFF2-40B4-BE49-F238E27FC236}">
                <a16:creationId xmlns:a16="http://schemas.microsoft.com/office/drawing/2014/main" id="{039CF0C2-AE55-094D-6A6A-84EBEB4978C3}"/>
              </a:ext>
            </a:extLst>
          </p:cNvPr>
          <p:cNvSpPr/>
          <p:nvPr/>
        </p:nvSpPr>
        <p:spPr>
          <a:xfrm>
            <a:off x="9958476" y="5210030"/>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MingLiU" panose="02020509000000000000" pitchFamily="49" charset="-120"/>
              </a:rPr>
              <a:t>Hope</a:t>
            </a:r>
            <a:endParaRPr lang="en-NZ" sz="1200" dirty="0">
              <a:effectLst/>
              <a:latin typeface="Times New Roman" panose="02020603050405020304" pitchFamily="18" charset="0"/>
              <a:ea typeface="MingLiU" panose="02020509000000000000" pitchFamily="49" charset="-120"/>
            </a:endParaRPr>
          </a:p>
        </p:txBody>
      </p:sp>
      <p:sp>
        <p:nvSpPr>
          <p:cNvPr id="39" name="Rectangle 38">
            <a:extLst>
              <a:ext uri="{FF2B5EF4-FFF2-40B4-BE49-F238E27FC236}">
                <a16:creationId xmlns:a16="http://schemas.microsoft.com/office/drawing/2014/main" id="{9004E153-765F-75EE-A99A-2896B98387F0}"/>
              </a:ext>
            </a:extLst>
          </p:cNvPr>
          <p:cNvSpPr/>
          <p:nvPr/>
        </p:nvSpPr>
        <p:spPr>
          <a:xfrm>
            <a:off x="6361613" y="1335250"/>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MingLiU" panose="02020509000000000000" pitchFamily="49" charset="-120"/>
              </a:rPr>
              <a:t>Fairness</a:t>
            </a:r>
            <a:endParaRPr lang="en-NZ" sz="1200" dirty="0">
              <a:effectLst/>
              <a:latin typeface="Times New Roman" panose="02020603050405020304" pitchFamily="18" charset="0"/>
              <a:ea typeface="MingLiU" panose="02020509000000000000" pitchFamily="49" charset="-120"/>
            </a:endParaRPr>
          </a:p>
        </p:txBody>
      </p:sp>
      <p:sp>
        <p:nvSpPr>
          <p:cNvPr id="40" name="Rectangle 39">
            <a:extLst>
              <a:ext uri="{FF2B5EF4-FFF2-40B4-BE49-F238E27FC236}">
                <a16:creationId xmlns:a16="http://schemas.microsoft.com/office/drawing/2014/main" id="{A340C51D-FEED-E995-8AEE-7994B2CEAB2E}"/>
              </a:ext>
            </a:extLst>
          </p:cNvPr>
          <p:cNvSpPr/>
          <p:nvPr/>
        </p:nvSpPr>
        <p:spPr>
          <a:xfrm>
            <a:off x="8118215" y="1335250"/>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MingLiU" panose="02020509000000000000" pitchFamily="49" charset="-120"/>
              </a:rPr>
              <a:t>Self-control</a:t>
            </a:r>
            <a:endParaRPr lang="en-NZ" sz="1200" dirty="0">
              <a:effectLst/>
              <a:latin typeface="Times New Roman" panose="02020603050405020304" pitchFamily="18" charset="0"/>
              <a:ea typeface="MingLiU" panose="02020509000000000000" pitchFamily="49" charset="-120"/>
            </a:endParaRPr>
          </a:p>
        </p:txBody>
      </p:sp>
      <p:sp>
        <p:nvSpPr>
          <p:cNvPr id="41" name="Rectangle 40">
            <a:extLst>
              <a:ext uri="{FF2B5EF4-FFF2-40B4-BE49-F238E27FC236}">
                <a16:creationId xmlns:a16="http://schemas.microsoft.com/office/drawing/2014/main" id="{CF4F7812-D025-8E5E-F419-FC10173C58D1}"/>
              </a:ext>
            </a:extLst>
          </p:cNvPr>
          <p:cNvSpPr/>
          <p:nvPr/>
        </p:nvSpPr>
        <p:spPr>
          <a:xfrm>
            <a:off x="4708264" y="1323715"/>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MingLiU" panose="02020509000000000000" pitchFamily="49" charset="-120"/>
              </a:rPr>
              <a:t>Social</a:t>
            </a:r>
            <a:endParaRPr lang="en-NZ" sz="1200" dirty="0">
              <a:effectLst/>
              <a:latin typeface="Times New Roman" panose="02020603050405020304" pitchFamily="18" charset="0"/>
              <a:ea typeface="MingLiU" panose="02020509000000000000" pitchFamily="49" charset="-120"/>
            </a:endParaRPr>
          </a:p>
        </p:txBody>
      </p:sp>
      <p:sp>
        <p:nvSpPr>
          <p:cNvPr id="42" name="Rectangle 41">
            <a:extLst>
              <a:ext uri="{FF2B5EF4-FFF2-40B4-BE49-F238E27FC236}">
                <a16:creationId xmlns:a16="http://schemas.microsoft.com/office/drawing/2014/main" id="{A6E8F9AF-74DE-4BBB-009A-8E0D2F2D382A}"/>
              </a:ext>
            </a:extLst>
          </p:cNvPr>
          <p:cNvSpPr/>
          <p:nvPr/>
        </p:nvSpPr>
        <p:spPr>
          <a:xfrm>
            <a:off x="1306180" y="1327417"/>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MingLiU" panose="02020509000000000000" pitchFamily="49" charset="-120"/>
              </a:rPr>
              <a:t>Knowledge</a:t>
            </a:r>
            <a:endParaRPr lang="en-NZ" sz="1200" dirty="0">
              <a:effectLst/>
              <a:latin typeface="Times New Roman" panose="02020603050405020304" pitchFamily="18" charset="0"/>
              <a:ea typeface="MingLiU" panose="02020509000000000000" pitchFamily="49" charset="-120"/>
            </a:endParaRPr>
          </a:p>
        </p:txBody>
      </p:sp>
      <p:sp>
        <p:nvSpPr>
          <p:cNvPr id="43" name="Rectangle 42">
            <a:extLst>
              <a:ext uri="{FF2B5EF4-FFF2-40B4-BE49-F238E27FC236}">
                <a16:creationId xmlns:a16="http://schemas.microsoft.com/office/drawing/2014/main" id="{F8A952C2-16DD-01DC-F125-53F28C916856}"/>
              </a:ext>
            </a:extLst>
          </p:cNvPr>
          <p:cNvSpPr/>
          <p:nvPr/>
        </p:nvSpPr>
        <p:spPr>
          <a:xfrm>
            <a:off x="3003288" y="1337444"/>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US" sz="1200" dirty="0">
                <a:solidFill>
                  <a:srgbClr val="000000"/>
                </a:solidFill>
                <a:effectLst/>
                <a:latin typeface="Times New Roman" panose="02020603050405020304" pitchFamily="18" charset="0"/>
                <a:ea typeface="PMingLiU" panose="02020500000000000000" pitchFamily="18" charset="-120"/>
              </a:rPr>
              <a:t>Willpower</a:t>
            </a:r>
            <a:endParaRPr lang="en-NZ" sz="1200" dirty="0">
              <a:effectLst/>
              <a:latin typeface="Times New Roman" panose="02020603050405020304" pitchFamily="18" charset="0"/>
              <a:ea typeface="MingLiU" panose="02020509000000000000" pitchFamily="49" charset="-120"/>
            </a:endParaRPr>
          </a:p>
        </p:txBody>
      </p:sp>
      <p:sp>
        <p:nvSpPr>
          <p:cNvPr id="44" name="Rectangle 43">
            <a:extLst>
              <a:ext uri="{FF2B5EF4-FFF2-40B4-BE49-F238E27FC236}">
                <a16:creationId xmlns:a16="http://schemas.microsoft.com/office/drawing/2014/main" id="{7857D2A0-B18C-4FE6-2B7B-B990834BEDEC}"/>
              </a:ext>
            </a:extLst>
          </p:cNvPr>
          <p:cNvSpPr/>
          <p:nvPr/>
        </p:nvSpPr>
        <p:spPr>
          <a:xfrm>
            <a:off x="9782691" y="1323715"/>
            <a:ext cx="1219200" cy="3505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Bef>
                <a:spcPts val="600"/>
              </a:spcBef>
            </a:pPr>
            <a:r>
              <a:rPr lang="en-GB" sz="1200" dirty="0">
                <a:solidFill>
                  <a:srgbClr val="000000"/>
                </a:solidFill>
                <a:effectLst/>
                <a:latin typeface="Times New Roman" panose="02020603050405020304" pitchFamily="18" charset="0"/>
                <a:ea typeface="DengXian" panose="02010600030101010101" pitchFamily="2" charset="-122"/>
              </a:rPr>
              <a:t>Spirituality</a:t>
            </a:r>
            <a:endParaRPr lang="en-NZ" sz="1200" dirty="0">
              <a:effectLst/>
              <a:latin typeface="Times New Roman" panose="02020603050405020304" pitchFamily="18" charset="0"/>
              <a:ea typeface="MingLiU" panose="02020509000000000000" pitchFamily="49" charset="-120"/>
            </a:endParaRPr>
          </a:p>
        </p:txBody>
      </p:sp>
    </p:spTree>
    <p:extLst>
      <p:ext uri="{BB962C8B-B14F-4D97-AF65-F5344CB8AC3E}">
        <p14:creationId xmlns:p14="http://schemas.microsoft.com/office/powerpoint/2010/main" val="82167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275;p5">
            <a:extLst>
              <a:ext uri="{FF2B5EF4-FFF2-40B4-BE49-F238E27FC236}">
                <a16:creationId xmlns:a16="http://schemas.microsoft.com/office/drawing/2014/main" id="{3556453B-FE85-BA2C-BEFC-2FD8FDE2B1E0}"/>
              </a:ext>
            </a:extLst>
          </p:cNvPr>
          <p:cNvGraphicFramePr/>
          <p:nvPr>
            <p:extLst>
              <p:ext uri="{D42A27DB-BD31-4B8C-83A1-F6EECF244321}">
                <p14:modId xmlns:p14="http://schemas.microsoft.com/office/powerpoint/2010/main" val="3824181044"/>
              </p:ext>
            </p:extLst>
          </p:nvPr>
        </p:nvGraphicFramePr>
        <p:xfrm>
          <a:off x="761293" y="1785157"/>
          <a:ext cx="10515600" cy="4415399"/>
        </p:xfrm>
        <a:graphic>
          <a:graphicData uri="http://schemas.openxmlformats.org/drawingml/2006/table">
            <a:tbl>
              <a:tblPr firstRow="1" bandRow="1">
                <a:noFill/>
              </a:tblPr>
              <a:tblGrid>
                <a:gridCol w="3461650">
                  <a:extLst>
                    <a:ext uri="{9D8B030D-6E8A-4147-A177-3AD203B41FA5}">
                      <a16:colId xmlns:a16="http://schemas.microsoft.com/office/drawing/2014/main" val="20000"/>
                    </a:ext>
                  </a:extLst>
                </a:gridCol>
                <a:gridCol w="7053950">
                  <a:extLst>
                    <a:ext uri="{9D8B030D-6E8A-4147-A177-3AD203B41FA5}">
                      <a16:colId xmlns:a16="http://schemas.microsoft.com/office/drawing/2014/main" val="20001"/>
                    </a:ext>
                  </a:extLst>
                </a:gridCol>
              </a:tblGrid>
              <a:tr h="878607">
                <a:tc>
                  <a:txBody>
                    <a:bodyPr/>
                    <a:lstStyle/>
                    <a:p>
                      <a:pPr marL="0" marR="0" lvl="0" indent="0" algn="l" rtl="0">
                        <a:spcBef>
                          <a:spcPts val="0"/>
                        </a:spcBef>
                        <a:spcAft>
                          <a:spcPts val="0"/>
                        </a:spcAft>
                        <a:buNone/>
                      </a:pPr>
                      <a:r>
                        <a:rPr lang="en-US" altLang="zh-TW" sz="2400" b="0" dirty="0">
                          <a:solidFill>
                            <a:schemeClr val="dk1"/>
                          </a:solidFill>
                          <a:latin typeface="Times New Roman" panose="02020603050405020304" pitchFamily="18" charset="0"/>
                          <a:ea typeface="Arial"/>
                          <a:cs typeface="Times New Roman" panose="02020603050405020304" pitchFamily="18" charset="0"/>
                          <a:sym typeface="Arial"/>
                        </a:rPr>
                        <a:t>Describe the child’s positive behaviour</a:t>
                      </a:r>
                      <a:endParaRPr sz="2400" b="0" dirty="0">
                        <a:solidFill>
                          <a:schemeClr val="dk1"/>
                        </a:solidFill>
                        <a:latin typeface="Times New Roman" panose="02020603050405020304" pitchFamily="18" charset="0"/>
                        <a:ea typeface="Arial"/>
                        <a:cs typeface="Times New Roman" panose="02020603050405020304" pitchFamily="18" charset="0"/>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2400" kern="1200" dirty="0">
                          <a:solidFill>
                            <a:schemeClr val="tx1"/>
                          </a:solidFill>
                          <a:effectLst/>
                          <a:latin typeface="Times New Roman" panose="02020603050405020304" pitchFamily="18" charset="0"/>
                          <a:ea typeface="+mn-ea"/>
                          <a:cs typeface="Times New Roman" panose="02020603050405020304" pitchFamily="18" charset="0"/>
                        </a:rPr>
                        <a:t>“I really appreciate how you took the initiative to greet the uncle just now!”</a:t>
                      </a:r>
                      <a:endParaRPr sz="2400" b="0" dirty="0">
                        <a:solidFill>
                          <a:schemeClr val="dk1"/>
                        </a:solidFill>
                        <a:latin typeface="Times New Roman" panose="02020603050405020304" pitchFamily="18" charset="0"/>
                        <a:ea typeface="Arial"/>
                        <a:cs typeface="Times New Roman" panose="02020603050405020304" pitchFamily="18" charset="0"/>
                        <a:sym typeface="Arial"/>
                      </a:endParaRPr>
                    </a:p>
                    <a:p>
                      <a:pPr marL="0" marR="0" lvl="0" indent="0" algn="l" rtl="0">
                        <a:spcBef>
                          <a:spcPts val="0"/>
                        </a:spcBef>
                        <a:spcAft>
                          <a:spcPts val="0"/>
                        </a:spcAft>
                        <a:buNone/>
                      </a:pPr>
                      <a:endParaRPr sz="2400" b="0" dirty="0">
                        <a:solidFill>
                          <a:schemeClr val="dk1"/>
                        </a:solidFill>
                        <a:latin typeface="Times New Roman" panose="02020603050405020304" pitchFamily="18" charset="0"/>
                        <a:ea typeface="Arial"/>
                        <a:cs typeface="Times New Roman" panose="02020603050405020304" pitchFamily="18" charset="0"/>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257690">
                <a:tc>
                  <a:txBody>
                    <a:bodyPr/>
                    <a:lstStyle/>
                    <a:p>
                      <a:pPr marL="0" marR="0" lvl="0" indent="0" algn="l" rtl="0">
                        <a:lnSpc>
                          <a:spcPct val="100000"/>
                        </a:lnSpc>
                        <a:spcBef>
                          <a:spcPts val="0"/>
                        </a:spcBef>
                        <a:spcAft>
                          <a:spcPts val="0"/>
                        </a:spcAft>
                        <a:buClr>
                          <a:schemeClr val="dk1"/>
                        </a:buClr>
                        <a:buSzPts val="2800"/>
                        <a:buFont typeface="Arial"/>
                        <a:buNone/>
                      </a:pPr>
                      <a:r>
                        <a:rPr lang="en-US" altLang="zh-TW" sz="2400" b="0" dirty="0">
                          <a:solidFill>
                            <a:schemeClr val="dk1"/>
                          </a:solidFill>
                          <a:latin typeface="Times New Roman" panose="02020603050405020304" pitchFamily="18" charset="0"/>
                          <a:ea typeface="Arial"/>
                          <a:cs typeface="Times New Roman" panose="02020603050405020304" pitchFamily="18" charset="0"/>
                          <a:sym typeface="Arial"/>
                        </a:rPr>
                        <a:t>Let them know </a:t>
                      </a:r>
                      <a:r>
                        <a:rPr lang="en-US" altLang="zh-TW" sz="2400" b="1" dirty="0">
                          <a:solidFill>
                            <a:srgbClr val="0070C0"/>
                          </a:solidFill>
                          <a:latin typeface="Times New Roman" panose="02020603050405020304" pitchFamily="18" charset="0"/>
                          <a:ea typeface="Arial"/>
                          <a:cs typeface="Times New Roman" panose="02020603050405020304" pitchFamily="18" charset="0"/>
                          <a:sym typeface="Arial"/>
                        </a:rPr>
                        <a:t>the impact it has on others</a:t>
                      </a:r>
                      <a:endParaRPr sz="2400" b="1" dirty="0">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Times New Roman" panose="02020603050405020304" pitchFamily="18" charset="0"/>
                          <a:ea typeface="+mn-ea"/>
                          <a:cs typeface="Times New Roman" panose="02020603050405020304" pitchFamily="18" charset="0"/>
                        </a:rPr>
                        <a:t>“I really appreciate how you took the initiative to greet the uncle just now! </a:t>
                      </a:r>
                      <a:r>
                        <a:rPr lang="en-US" altLang="zh-TW" sz="2400" b="1" dirty="0">
                          <a:solidFill>
                            <a:srgbClr val="0070C0"/>
                          </a:solidFill>
                          <a:latin typeface="Times New Roman" panose="02020603050405020304" pitchFamily="18" charset="0"/>
                          <a:ea typeface="Arial"/>
                          <a:cs typeface="Times New Roman" panose="02020603050405020304" pitchFamily="18" charset="0"/>
                          <a:sym typeface="Arial"/>
                        </a:rPr>
                        <a:t>Did you see that? He smiled so brightly after that!”</a:t>
                      </a:r>
                      <a:endParaRPr sz="2400" b="0" dirty="0">
                        <a:solidFill>
                          <a:schemeClr val="dk1"/>
                        </a:solidFill>
                        <a:latin typeface="Times New Roman" panose="02020603050405020304" pitchFamily="18" charset="0"/>
                        <a:ea typeface="Arial"/>
                        <a:cs typeface="Times New Roman" panose="02020603050405020304" pitchFamily="18" charset="0"/>
                        <a:sym typeface="Arial"/>
                      </a:endParaRPr>
                    </a:p>
                    <a:p>
                      <a:pPr marL="0" marR="0" lvl="0" indent="0" algn="l" rtl="0">
                        <a:spcBef>
                          <a:spcPts val="0"/>
                        </a:spcBef>
                        <a:spcAft>
                          <a:spcPts val="0"/>
                        </a:spcAft>
                        <a:buNone/>
                      </a:pPr>
                      <a:endParaRPr sz="2400" b="0" dirty="0">
                        <a:solidFill>
                          <a:schemeClr val="dk1"/>
                        </a:solidFill>
                        <a:latin typeface="Times New Roman" panose="02020603050405020304" pitchFamily="18" charset="0"/>
                        <a:ea typeface="Arial"/>
                        <a:cs typeface="Times New Roman" panose="02020603050405020304" pitchFamily="18" charset="0"/>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672179">
                <a:tc>
                  <a:txBody>
                    <a:bodyPr/>
                    <a:lstStyle/>
                    <a:p>
                      <a:pPr marL="0" marR="0" lvl="0" indent="0" algn="l" rtl="0">
                        <a:spcBef>
                          <a:spcPts val="0"/>
                        </a:spcBef>
                        <a:spcAft>
                          <a:spcPts val="0"/>
                        </a:spcAft>
                        <a:buNone/>
                      </a:pPr>
                      <a:r>
                        <a:rPr lang="en-US" altLang="zh-TW" sz="2400" b="0" dirty="0">
                          <a:solidFill>
                            <a:schemeClr val="dk1"/>
                          </a:solidFill>
                          <a:latin typeface="Times New Roman" panose="02020603050405020304" pitchFamily="18" charset="0"/>
                          <a:ea typeface="Arial"/>
                          <a:cs typeface="Times New Roman" panose="02020603050405020304" pitchFamily="18" charset="0"/>
                          <a:sym typeface="Arial"/>
                        </a:rPr>
                        <a:t>Link their positive behaviour with their </a:t>
                      </a:r>
                      <a:r>
                        <a:rPr lang="en-US" altLang="zh-TW" sz="2400" b="1" dirty="0">
                          <a:solidFill>
                            <a:srgbClr val="0070C0"/>
                          </a:solidFill>
                          <a:latin typeface="Times New Roman" panose="02020603050405020304" pitchFamily="18" charset="0"/>
                          <a:ea typeface="Arial"/>
                          <a:cs typeface="Times New Roman" panose="02020603050405020304" pitchFamily="18" charset="0"/>
                          <a:sym typeface="Arial"/>
                        </a:rPr>
                        <a:t>strengths</a:t>
                      </a:r>
                      <a:endParaRPr sz="2400" b="1" dirty="0">
                        <a:solidFill>
                          <a:schemeClr val="dk1"/>
                        </a:solidFill>
                        <a:latin typeface="Times New Roman" panose="02020603050405020304" pitchFamily="18" charset="0"/>
                        <a:ea typeface="Arial"/>
                        <a:cs typeface="Times New Roman" panose="02020603050405020304" pitchFamily="18" charset="0"/>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Times New Roman" panose="02020603050405020304" pitchFamily="18" charset="0"/>
                          <a:ea typeface="+mn-ea"/>
                          <a:cs typeface="Times New Roman" panose="02020603050405020304" pitchFamily="18" charset="0"/>
                        </a:rPr>
                        <a:t>“I really appreciate how you took the initiative to greet the uncle just now! </a:t>
                      </a:r>
                      <a:r>
                        <a:rPr lang="en-US" altLang="zh-TW" sz="2400" b="0" dirty="0">
                          <a:solidFill>
                            <a:schemeClr val="tx1"/>
                          </a:solidFill>
                          <a:latin typeface="Times New Roman" panose="02020603050405020304" pitchFamily="18" charset="0"/>
                          <a:ea typeface="Arial"/>
                          <a:cs typeface="Times New Roman" panose="02020603050405020304" pitchFamily="18" charset="0"/>
                          <a:sym typeface="Arial"/>
                        </a:rPr>
                        <a:t>Did you see that? He smiled so brightly after that! </a:t>
                      </a:r>
                      <a:r>
                        <a:rPr lang="en-US" altLang="zh-TW" sz="2400" b="1" dirty="0">
                          <a:solidFill>
                            <a:srgbClr val="0070C0"/>
                          </a:solidFill>
                          <a:latin typeface="Times New Roman" panose="02020603050405020304" pitchFamily="18" charset="0"/>
                          <a:ea typeface="Arial"/>
                          <a:cs typeface="Times New Roman" panose="02020603050405020304" pitchFamily="18" charset="0"/>
                          <a:sym typeface="Arial"/>
                        </a:rPr>
                        <a:t>You’re really good at making friends with people!”</a:t>
                      </a:r>
                      <a:endParaRPr sz="2400" b="1" dirty="0">
                        <a:solidFill>
                          <a:srgbClr val="0070C0"/>
                        </a:solidFill>
                        <a:latin typeface="Times New Roman" panose="02020603050405020304" pitchFamily="18" charset="0"/>
                        <a:ea typeface="Arial"/>
                        <a:cs typeface="Times New Roman" panose="02020603050405020304" pitchFamily="18" charset="0"/>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 name="標題 1">
            <a:extLst>
              <a:ext uri="{FF2B5EF4-FFF2-40B4-BE49-F238E27FC236}">
                <a16:creationId xmlns:a16="http://schemas.microsoft.com/office/drawing/2014/main" id="{CB6A70E9-356E-E87F-53ED-8556FB329385}"/>
              </a:ext>
            </a:extLst>
          </p:cNvPr>
          <p:cNvSpPr>
            <a:spLocks noGrp="1"/>
          </p:cNvSpPr>
          <p:nvPr>
            <p:ph type="title"/>
          </p:nvPr>
        </p:nvSpPr>
        <p:spPr>
          <a:xfrm>
            <a:off x="1066799" y="106129"/>
            <a:ext cx="10058400" cy="1450757"/>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Words of affirmation</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616443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275;p5">
            <a:extLst>
              <a:ext uri="{FF2B5EF4-FFF2-40B4-BE49-F238E27FC236}">
                <a16:creationId xmlns:a16="http://schemas.microsoft.com/office/drawing/2014/main" id="{3556453B-FE85-BA2C-BEFC-2FD8FDE2B1E0}"/>
              </a:ext>
            </a:extLst>
          </p:cNvPr>
          <p:cNvGraphicFramePr/>
          <p:nvPr>
            <p:extLst>
              <p:ext uri="{D42A27DB-BD31-4B8C-83A1-F6EECF244321}">
                <p14:modId xmlns:p14="http://schemas.microsoft.com/office/powerpoint/2010/main" val="2554873433"/>
              </p:ext>
            </p:extLst>
          </p:nvPr>
        </p:nvGraphicFramePr>
        <p:xfrm>
          <a:off x="660131" y="1871162"/>
          <a:ext cx="11064241" cy="4033613"/>
        </p:xfrm>
        <a:graphic>
          <a:graphicData uri="http://schemas.openxmlformats.org/drawingml/2006/table">
            <a:tbl>
              <a:tblPr firstRow="1" bandRow="1">
                <a:noFill/>
              </a:tblPr>
              <a:tblGrid>
                <a:gridCol w="3646385">
                  <a:extLst>
                    <a:ext uri="{9D8B030D-6E8A-4147-A177-3AD203B41FA5}">
                      <a16:colId xmlns:a16="http://schemas.microsoft.com/office/drawing/2014/main" val="20000"/>
                    </a:ext>
                  </a:extLst>
                </a:gridCol>
                <a:gridCol w="7417856">
                  <a:extLst>
                    <a:ext uri="{9D8B030D-6E8A-4147-A177-3AD203B41FA5}">
                      <a16:colId xmlns:a16="http://schemas.microsoft.com/office/drawing/2014/main" val="20001"/>
                    </a:ext>
                  </a:extLst>
                </a:gridCol>
              </a:tblGrid>
              <a:tr h="924633">
                <a:tc>
                  <a:txBody>
                    <a:bodyPr/>
                    <a:lstStyle/>
                    <a:p>
                      <a:pPr marL="0" marR="0" lvl="0" indent="0" algn="l" rtl="0">
                        <a:spcBef>
                          <a:spcPts val="0"/>
                        </a:spcBef>
                        <a:spcAft>
                          <a:spcPts val="0"/>
                        </a:spcAft>
                        <a:buNone/>
                      </a:pPr>
                      <a:r>
                        <a:rPr lang="en-US" altLang="zh-TW" sz="2400" b="0" dirty="0">
                          <a:solidFill>
                            <a:schemeClr val="dk1"/>
                          </a:solidFill>
                          <a:latin typeface="Times New Roman" panose="02020603050405020304" pitchFamily="18" charset="0"/>
                          <a:ea typeface="Arial"/>
                          <a:cs typeface="Times New Roman" panose="02020603050405020304" pitchFamily="18" charset="0"/>
                          <a:sym typeface="Arial"/>
                        </a:rPr>
                        <a:t>Describe the child’s positive behaviour</a:t>
                      </a:r>
                      <a:endParaRPr sz="2400" b="0" dirty="0">
                        <a:solidFill>
                          <a:schemeClr val="dk1"/>
                        </a:solidFill>
                        <a:latin typeface="Times New Roman" panose="02020603050405020304" pitchFamily="18" charset="0"/>
                        <a:ea typeface="Arial"/>
                        <a:cs typeface="Times New Roman" panose="02020603050405020304" pitchFamily="18" charset="0"/>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altLang="zh-TW" sz="2400" b="0" dirty="0">
                          <a:solidFill>
                            <a:schemeClr val="dk1"/>
                          </a:solidFill>
                          <a:latin typeface="Times New Roman" panose="02020603050405020304" pitchFamily="18" charset="0"/>
                          <a:ea typeface="Arial"/>
                          <a:cs typeface="Times New Roman" panose="02020603050405020304" pitchFamily="18" charset="0"/>
                          <a:sym typeface="Arial"/>
                        </a:rPr>
                        <a:t>“Thank you for taking the initiative to tidy up your room!”</a:t>
                      </a: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13425">
                <a:tc>
                  <a:txBody>
                    <a:bodyPr/>
                    <a:lstStyle/>
                    <a:p>
                      <a:pPr marL="0" marR="0" lvl="0" indent="0" algn="l" rtl="0">
                        <a:lnSpc>
                          <a:spcPct val="100000"/>
                        </a:lnSpc>
                        <a:spcBef>
                          <a:spcPts val="0"/>
                        </a:spcBef>
                        <a:spcAft>
                          <a:spcPts val="0"/>
                        </a:spcAft>
                        <a:buClr>
                          <a:schemeClr val="dk1"/>
                        </a:buClr>
                        <a:buSzPts val="2800"/>
                        <a:buFont typeface="Arial"/>
                        <a:buNone/>
                      </a:pPr>
                      <a:r>
                        <a:rPr lang="en-US" altLang="zh-TW" sz="2400" b="0" dirty="0">
                          <a:solidFill>
                            <a:schemeClr val="dk1"/>
                          </a:solidFill>
                          <a:latin typeface="Times New Roman" panose="02020603050405020304" pitchFamily="18" charset="0"/>
                          <a:ea typeface="Arial"/>
                          <a:cs typeface="Times New Roman" panose="02020603050405020304" pitchFamily="18" charset="0"/>
                          <a:sym typeface="Arial"/>
                        </a:rPr>
                        <a:t>Let them know </a:t>
                      </a:r>
                      <a:r>
                        <a:rPr lang="en-US" altLang="zh-TW" sz="2400" b="1" dirty="0">
                          <a:solidFill>
                            <a:srgbClr val="0070C0"/>
                          </a:solidFill>
                          <a:latin typeface="Times New Roman" panose="02020603050405020304" pitchFamily="18" charset="0"/>
                          <a:ea typeface="Arial"/>
                          <a:cs typeface="Times New Roman" panose="02020603050405020304" pitchFamily="18" charset="0"/>
                          <a:sym typeface="Arial"/>
                        </a:rPr>
                        <a:t>the impact it has on others</a:t>
                      </a:r>
                      <a:endParaRPr sz="2400" b="1" dirty="0">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b="0" dirty="0">
                          <a:solidFill>
                            <a:schemeClr val="dk1"/>
                          </a:solidFill>
                          <a:latin typeface="Times New Roman" panose="02020603050405020304" pitchFamily="18" charset="0"/>
                          <a:ea typeface="Arial"/>
                          <a:cs typeface="Times New Roman" panose="02020603050405020304" pitchFamily="18" charset="0"/>
                          <a:sym typeface="Arial"/>
                        </a:rPr>
                        <a:t>“Thank you for taking the initiative to tidy up your room!” I </a:t>
                      </a:r>
                      <a:r>
                        <a:rPr lang="en-US" altLang="zh-TW" sz="2400" b="1" dirty="0">
                          <a:solidFill>
                            <a:srgbClr val="0070C0"/>
                          </a:solidFill>
                          <a:latin typeface="Times New Roman" panose="02020603050405020304" pitchFamily="18" charset="0"/>
                          <a:ea typeface="Arial"/>
                          <a:cs typeface="Times New Roman" panose="02020603050405020304" pitchFamily="18" charset="0"/>
                          <a:sym typeface="Arial"/>
                        </a:rPr>
                        <a:t>feel really comfortable and relieved </a:t>
                      </a:r>
                      <a:r>
                        <a:rPr lang="en-US" altLang="zh-TW" sz="2400" b="0" dirty="0">
                          <a:solidFill>
                            <a:schemeClr val="dk1"/>
                          </a:solidFill>
                          <a:latin typeface="Times New Roman" panose="02020603050405020304" pitchFamily="18" charset="0"/>
                          <a:ea typeface="Arial"/>
                          <a:cs typeface="Times New Roman" panose="02020603050405020304" pitchFamily="18" charset="0"/>
                          <a:sym typeface="Arial"/>
                        </a:rPr>
                        <a:t>when I come home from work to see your room looking neat and tidy!”</a:t>
                      </a:r>
                    </a:p>
                    <a:p>
                      <a:pPr marL="0" marR="0" lvl="0" indent="0" algn="l" rtl="0">
                        <a:spcBef>
                          <a:spcPts val="0"/>
                        </a:spcBef>
                        <a:spcAft>
                          <a:spcPts val="0"/>
                        </a:spcAft>
                        <a:buNone/>
                      </a:pPr>
                      <a:endParaRPr lang="zh-TW" altLang="en-US" sz="2400" b="0" dirty="0">
                        <a:solidFill>
                          <a:schemeClr val="dk1"/>
                        </a:solidFill>
                        <a:latin typeface="Times New Roman" panose="02020603050405020304" pitchFamily="18" charset="0"/>
                        <a:ea typeface="Arial"/>
                        <a:cs typeface="Times New Roman" panose="02020603050405020304" pitchFamily="18" charset="0"/>
                        <a:sym typeface="Arial"/>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13425">
                <a:tc>
                  <a:txBody>
                    <a:bodyPr/>
                    <a:lstStyle/>
                    <a:p>
                      <a:pPr marL="0" marR="0" lvl="0" indent="0" algn="l" rtl="0">
                        <a:spcBef>
                          <a:spcPts val="0"/>
                        </a:spcBef>
                        <a:spcAft>
                          <a:spcPts val="0"/>
                        </a:spcAft>
                        <a:buNone/>
                      </a:pPr>
                      <a:r>
                        <a:rPr lang="en-US" altLang="zh-TW" sz="2400" b="0" dirty="0">
                          <a:solidFill>
                            <a:schemeClr val="dk1"/>
                          </a:solidFill>
                          <a:latin typeface="Times New Roman" panose="02020603050405020304" pitchFamily="18" charset="0"/>
                          <a:ea typeface="Arial"/>
                          <a:cs typeface="Times New Roman" panose="02020603050405020304" pitchFamily="18" charset="0"/>
                          <a:sym typeface="Arial"/>
                        </a:rPr>
                        <a:t>Link their positive behaviour with their </a:t>
                      </a:r>
                      <a:r>
                        <a:rPr lang="en-US" altLang="zh-TW" sz="2400" b="1" dirty="0">
                          <a:solidFill>
                            <a:srgbClr val="0070C0"/>
                          </a:solidFill>
                          <a:latin typeface="Times New Roman" panose="02020603050405020304" pitchFamily="18" charset="0"/>
                          <a:ea typeface="Arial"/>
                          <a:cs typeface="Times New Roman" panose="02020603050405020304" pitchFamily="18" charset="0"/>
                          <a:sym typeface="Arial"/>
                        </a:rPr>
                        <a:t>strengths</a:t>
                      </a:r>
                      <a:endParaRPr sz="2400" b="1" dirty="0">
                        <a:solidFill>
                          <a:schemeClr val="dk1"/>
                        </a:solidFill>
                        <a:latin typeface="Times New Roman" panose="02020603050405020304" pitchFamily="18" charset="0"/>
                        <a:ea typeface="Arial"/>
                        <a:cs typeface="Times New Roman" panose="02020603050405020304" pitchFamily="18" charset="0"/>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b="0" dirty="0">
                          <a:solidFill>
                            <a:schemeClr val="dk1"/>
                          </a:solidFill>
                          <a:latin typeface="Times New Roman" panose="02020603050405020304" pitchFamily="18" charset="0"/>
                          <a:ea typeface="Arial"/>
                          <a:cs typeface="Times New Roman" panose="02020603050405020304" pitchFamily="18" charset="0"/>
                          <a:sym typeface="Arial"/>
                        </a:rPr>
                        <a:t>“Thank you for taking the initiative to tidy up your room!” I </a:t>
                      </a:r>
                      <a:r>
                        <a:rPr lang="en-US" altLang="zh-TW" sz="2400" b="0" dirty="0">
                          <a:solidFill>
                            <a:schemeClr val="tx1"/>
                          </a:solidFill>
                          <a:latin typeface="Times New Roman" panose="02020603050405020304" pitchFamily="18" charset="0"/>
                          <a:ea typeface="Arial"/>
                          <a:cs typeface="Times New Roman" panose="02020603050405020304" pitchFamily="18" charset="0"/>
                          <a:sym typeface="Arial"/>
                        </a:rPr>
                        <a:t>feel really comfortable and relieved</a:t>
                      </a:r>
                      <a:r>
                        <a:rPr lang="en-US" altLang="zh-TW" sz="2400" b="1" dirty="0">
                          <a:solidFill>
                            <a:srgbClr val="0070C0"/>
                          </a:solidFill>
                          <a:latin typeface="Times New Roman" panose="02020603050405020304" pitchFamily="18" charset="0"/>
                          <a:ea typeface="Arial"/>
                          <a:cs typeface="Times New Roman" panose="02020603050405020304" pitchFamily="18" charset="0"/>
                          <a:sym typeface="Arial"/>
                        </a:rPr>
                        <a:t> </a:t>
                      </a:r>
                      <a:r>
                        <a:rPr lang="en-US" altLang="zh-TW" sz="2400" b="0" dirty="0">
                          <a:solidFill>
                            <a:schemeClr val="dk1"/>
                          </a:solidFill>
                          <a:latin typeface="Times New Roman" panose="02020603050405020304" pitchFamily="18" charset="0"/>
                          <a:ea typeface="Arial"/>
                          <a:cs typeface="Times New Roman" panose="02020603050405020304" pitchFamily="18" charset="0"/>
                          <a:sym typeface="Arial"/>
                        </a:rPr>
                        <a:t>when I come home from work to see your room looking neat and tidy! You’ve </a:t>
                      </a:r>
                      <a:r>
                        <a:rPr lang="en-US" altLang="zh-TW" sz="2400" b="1" dirty="0">
                          <a:solidFill>
                            <a:schemeClr val="accent2"/>
                          </a:solidFill>
                          <a:latin typeface="Times New Roman" panose="02020603050405020304" pitchFamily="18" charset="0"/>
                          <a:ea typeface="Arial"/>
                          <a:cs typeface="Times New Roman" panose="02020603050405020304" pitchFamily="18" charset="0"/>
                          <a:sym typeface="Arial"/>
                        </a:rPr>
                        <a:t>become really self-disciplined and have</a:t>
                      </a:r>
                      <a:r>
                        <a:rPr lang="en-US" altLang="zh-TW" sz="2400" b="1" baseline="0" dirty="0">
                          <a:solidFill>
                            <a:schemeClr val="accent2"/>
                          </a:solidFill>
                          <a:latin typeface="Times New Roman" panose="02020603050405020304" pitchFamily="18" charset="0"/>
                          <a:ea typeface="Arial"/>
                          <a:cs typeface="Times New Roman" panose="02020603050405020304" pitchFamily="18" charset="0"/>
                          <a:sym typeface="Arial"/>
                        </a:rPr>
                        <a:t> </a:t>
                      </a:r>
                      <a:r>
                        <a:rPr lang="en-US" altLang="zh-TW" sz="2400" b="1" dirty="0">
                          <a:solidFill>
                            <a:schemeClr val="accent2"/>
                          </a:solidFill>
                          <a:latin typeface="Times New Roman" panose="02020603050405020304" pitchFamily="18" charset="0"/>
                          <a:ea typeface="Arial"/>
                          <a:cs typeface="Times New Roman" panose="02020603050405020304" pitchFamily="18" charset="0"/>
                          <a:sym typeface="Arial"/>
                        </a:rPr>
                        <a:t>grown up now</a:t>
                      </a:r>
                      <a:r>
                        <a:rPr lang="en-US" altLang="zh-TW" sz="2400" b="0" dirty="0">
                          <a:solidFill>
                            <a:schemeClr val="dk1"/>
                          </a:solidFill>
                          <a:latin typeface="Times New Roman" panose="02020603050405020304" pitchFamily="18" charset="0"/>
                          <a:ea typeface="Arial"/>
                          <a:cs typeface="Times New Roman" panose="02020603050405020304" pitchFamily="18" charset="0"/>
                          <a:sym typeface="Arial"/>
                        </a:rPr>
                        <a:t>!”</a:t>
                      </a:r>
                      <a:endParaRPr lang="zh-TW" altLang="en-US" sz="2400" b="0" dirty="0">
                        <a:solidFill>
                          <a:schemeClr val="dk1"/>
                        </a:solidFill>
                        <a:latin typeface="Times New Roman" panose="02020603050405020304" pitchFamily="18" charset="0"/>
                        <a:ea typeface="Arial"/>
                        <a:cs typeface="Times New Roman" panose="02020603050405020304" pitchFamily="18" charset="0"/>
                        <a:sym typeface="Arial"/>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 name="標題 1">
            <a:extLst>
              <a:ext uri="{FF2B5EF4-FFF2-40B4-BE49-F238E27FC236}">
                <a16:creationId xmlns:a16="http://schemas.microsoft.com/office/drawing/2014/main" id="{CB6A70E9-356E-E87F-53ED-8556FB329385}"/>
              </a:ext>
            </a:extLst>
          </p:cNvPr>
          <p:cNvSpPr>
            <a:spLocks noGrp="1"/>
          </p:cNvSpPr>
          <p:nvPr>
            <p:ph type="title"/>
          </p:nvPr>
        </p:nvSpPr>
        <p:spPr>
          <a:xfrm>
            <a:off x="1066799" y="106129"/>
            <a:ext cx="10058400" cy="1450757"/>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Words of affirmation</a:t>
            </a:r>
            <a:endParaRPr lang="zh-TW" altLang="en-US"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99778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4" name="標題 1">
            <a:extLst>
              <a:ext uri="{FF2B5EF4-FFF2-40B4-BE49-F238E27FC236}">
                <a16:creationId xmlns:a16="http://schemas.microsoft.com/office/drawing/2014/main" id="{9E7F5A13-B0A4-2210-2D51-1C5FBCC21C5D}"/>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Quality time: Play</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39" name="Google Shape;539;p36"/>
          <p:cNvSpPr txBox="1">
            <a:spLocks noGrp="1"/>
          </p:cNvSpPr>
          <p:nvPr>
            <p:ph idx="1"/>
          </p:nvPr>
        </p:nvSpPr>
        <p:spPr>
          <a:xfrm>
            <a:off x="546798" y="2192422"/>
            <a:ext cx="10515600" cy="3772287"/>
          </a:xfrm>
          <a:prstGeom prst="rect">
            <a:avLst/>
          </a:prstGeom>
          <a:noFill/>
          <a:ln>
            <a:noFill/>
          </a:ln>
        </p:spPr>
        <p:txBody>
          <a:bodyPr spcFirstLastPara="1" wrap="square" lIns="91425" tIns="45700" rIns="91425" bIns="45700" anchor="t" anchorCtr="0">
            <a:normAutofit lnSpcReduction="10000"/>
          </a:bodyPr>
          <a:lstStyle/>
          <a:p>
            <a:pPr lvl="0" indent="-457200" algn="l" rtl="0">
              <a:lnSpc>
                <a:spcPct val="90000"/>
              </a:lnSpc>
              <a:spcBef>
                <a:spcPts val="0"/>
              </a:spcBef>
              <a:spcAft>
                <a:spcPts val="0"/>
              </a:spcAft>
              <a:buClr>
                <a:schemeClr val="dk1"/>
              </a:buClr>
              <a:buSzPts val="2800"/>
              <a:buFont typeface="Courier New" panose="02070309020205020404" pitchFamily="49" charset="0"/>
              <a:buChar char="o"/>
            </a:pPr>
            <a:r>
              <a:rPr lang="en-US" altLang="zh-TW" sz="3000" b="1" dirty="0">
                <a:solidFill>
                  <a:schemeClr val="tx1"/>
                </a:solidFill>
                <a:latin typeface="Times New Roman" panose="02020603050405020304" pitchFamily="18" charset="0"/>
                <a:ea typeface="Century Gothic"/>
                <a:cs typeface="Times New Roman" panose="02020603050405020304" pitchFamily="18" charset="0"/>
                <a:sym typeface="Century Gothic"/>
              </a:rPr>
              <a:t>Use “loose parts”</a:t>
            </a:r>
            <a:endParaRPr sz="3000" b="1" dirty="0">
              <a:solidFill>
                <a:schemeClr val="tx1"/>
              </a:solidFill>
              <a:latin typeface="Times New Roman" panose="02020603050405020304" pitchFamily="18" charset="0"/>
              <a:ea typeface="Century Gothic"/>
              <a:cs typeface="Times New Roman" panose="02020603050405020304" pitchFamily="18" charset="0"/>
              <a:sym typeface="Century Gothic"/>
            </a:endParaRPr>
          </a:p>
          <a:p>
            <a:pPr lvl="4" indent="-457200">
              <a:buClr>
                <a:schemeClr val="dk1"/>
              </a:buClr>
              <a:buSzPts val="2800"/>
              <a:buFont typeface="Arial" panose="020B0604020202020204" pitchFamily="34" charset="0"/>
              <a:buChar char="•"/>
            </a:pPr>
            <a:r>
              <a:rPr lang="en-US" altLang="zh-TW" sz="3000" b="1" dirty="0">
                <a:solidFill>
                  <a:schemeClr val="tx1"/>
                </a:solidFill>
                <a:latin typeface="Times New Roman" panose="02020603050405020304" pitchFamily="18" charset="0"/>
                <a:ea typeface="Century Gothic"/>
                <a:cs typeface="Times New Roman" panose="02020603050405020304" pitchFamily="18" charset="0"/>
                <a:sym typeface="Century Gothic"/>
              </a:rPr>
              <a:t>Loose parts can be manufactured products, recycled plastics or natural materials</a:t>
            </a:r>
            <a:endParaRPr sz="3000" b="1" dirty="0">
              <a:solidFill>
                <a:schemeClr val="tx1"/>
              </a:solidFill>
              <a:latin typeface="Times New Roman" panose="02020603050405020304" pitchFamily="18" charset="0"/>
              <a:ea typeface="Century Gothic"/>
              <a:cs typeface="Times New Roman" panose="02020603050405020304" pitchFamily="18" charset="0"/>
              <a:sym typeface="Century Gothic"/>
            </a:endParaRPr>
          </a:p>
          <a:p>
            <a:pPr lvl="4" indent="-457200">
              <a:buClr>
                <a:schemeClr val="dk1"/>
              </a:buClr>
              <a:buSzPts val="2800"/>
              <a:buFont typeface="Arial" panose="020B0604020202020204" pitchFamily="34" charset="0"/>
              <a:buChar char="•"/>
            </a:pPr>
            <a:r>
              <a:rPr lang="en-US" altLang="zh-TW" sz="3000" b="1" dirty="0">
                <a:solidFill>
                  <a:schemeClr val="tx1"/>
                </a:solidFill>
                <a:latin typeface="Times New Roman" panose="02020603050405020304" pitchFamily="18" charset="0"/>
                <a:ea typeface="Century Gothic"/>
                <a:cs typeface="Times New Roman" panose="02020603050405020304" pitchFamily="18" charset="0"/>
                <a:sym typeface="Century Gothic"/>
              </a:rPr>
              <a:t>They should be:</a:t>
            </a:r>
            <a:endParaRPr sz="3000" b="1" dirty="0">
              <a:solidFill>
                <a:schemeClr val="tx1"/>
              </a:solidFill>
              <a:latin typeface="Times New Roman" panose="02020603050405020304" pitchFamily="18" charset="0"/>
              <a:ea typeface="Century Gothic"/>
              <a:cs typeface="Times New Roman" panose="02020603050405020304" pitchFamily="18" charset="0"/>
              <a:sym typeface="Century Gothic"/>
            </a:endParaRPr>
          </a:p>
          <a:p>
            <a:pPr marL="1371600" lvl="2" indent="-457200" algn="l" rtl="0">
              <a:lnSpc>
                <a:spcPct val="90000"/>
              </a:lnSpc>
              <a:spcBef>
                <a:spcPts val="500"/>
              </a:spcBef>
              <a:spcAft>
                <a:spcPts val="0"/>
              </a:spcAft>
              <a:buClr>
                <a:schemeClr val="dk1"/>
              </a:buClr>
              <a:buSzPts val="2800"/>
              <a:buFont typeface="Wingdings" panose="05000000000000000000" pitchFamily="2" charset="2"/>
              <a:buChar char="ü"/>
            </a:pPr>
            <a:r>
              <a:rPr lang="zh-TW" sz="3000" b="1" dirty="0">
                <a:solidFill>
                  <a:schemeClr val="tx1"/>
                </a:solidFill>
                <a:latin typeface="Times New Roman" panose="02020603050405020304" pitchFamily="18" charset="0"/>
                <a:ea typeface="Century Gothic"/>
                <a:cs typeface="Times New Roman" panose="02020603050405020304" pitchFamily="18" charset="0"/>
                <a:sym typeface="Century Gothic"/>
              </a:rPr>
              <a:t> </a:t>
            </a:r>
            <a:r>
              <a:rPr lang="en-US" altLang="zh-TW" sz="3000" b="1" dirty="0">
                <a:solidFill>
                  <a:schemeClr val="tx1"/>
                </a:solidFill>
                <a:latin typeface="Times New Roman" panose="02020603050405020304" pitchFamily="18" charset="0"/>
                <a:ea typeface="Century Gothic"/>
                <a:cs typeface="Times New Roman" panose="02020603050405020304" pitchFamily="18" charset="0"/>
                <a:sym typeface="Century Gothic"/>
              </a:rPr>
              <a:t>Easy to move around</a:t>
            </a:r>
            <a:endParaRPr sz="3000" b="1" dirty="0">
              <a:solidFill>
                <a:schemeClr val="tx1"/>
              </a:solidFill>
              <a:latin typeface="Times New Roman" panose="02020603050405020304" pitchFamily="18" charset="0"/>
              <a:ea typeface="Century Gothic"/>
              <a:cs typeface="Times New Roman" panose="02020603050405020304" pitchFamily="18" charset="0"/>
              <a:sym typeface="Century Gothic"/>
            </a:endParaRPr>
          </a:p>
          <a:p>
            <a:pPr marL="1371600" lvl="2" indent="-457200" algn="l" rtl="0">
              <a:lnSpc>
                <a:spcPct val="90000"/>
              </a:lnSpc>
              <a:spcBef>
                <a:spcPts val="500"/>
              </a:spcBef>
              <a:spcAft>
                <a:spcPts val="0"/>
              </a:spcAft>
              <a:buClr>
                <a:schemeClr val="dk1"/>
              </a:buClr>
              <a:buSzPts val="2800"/>
              <a:buFont typeface="Wingdings" panose="05000000000000000000" pitchFamily="2" charset="2"/>
              <a:buChar char="ü"/>
            </a:pPr>
            <a:r>
              <a:rPr lang="en-US" altLang="zh-TW" sz="3000" b="1" dirty="0">
                <a:solidFill>
                  <a:schemeClr val="tx1"/>
                </a:solidFill>
                <a:latin typeface="Times New Roman" panose="02020603050405020304" pitchFamily="18" charset="0"/>
                <a:ea typeface="Century Gothic"/>
                <a:cs typeface="Times New Roman" panose="02020603050405020304" pitchFamily="18" charset="0"/>
                <a:sym typeface="Century Gothic"/>
              </a:rPr>
              <a:t> Can be put together in different ways</a:t>
            </a:r>
            <a:endParaRPr sz="3000" b="1" dirty="0">
              <a:solidFill>
                <a:schemeClr val="tx1"/>
              </a:solidFill>
              <a:latin typeface="Times New Roman" panose="02020603050405020304" pitchFamily="18" charset="0"/>
              <a:ea typeface="Century Gothic"/>
              <a:cs typeface="Times New Roman" panose="02020603050405020304" pitchFamily="18" charset="0"/>
              <a:sym typeface="Century Gothic"/>
            </a:endParaRPr>
          </a:p>
          <a:p>
            <a:pPr marL="1371600" lvl="2" indent="-457200" algn="l" rtl="0">
              <a:lnSpc>
                <a:spcPct val="90000"/>
              </a:lnSpc>
              <a:spcBef>
                <a:spcPts val="500"/>
              </a:spcBef>
              <a:spcAft>
                <a:spcPts val="0"/>
              </a:spcAft>
              <a:buClr>
                <a:schemeClr val="dk1"/>
              </a:buClr>
              <a:buSzPts val="2800"/>
              <a:buFont typeface="Wingdings" panose="05000000000000000000" pitchFamily="2" charset="2"/>
              <a:buChar char="ü"/>
            </a:pPr>
            <a:r>
              <a:rPr lang="zh-TW" sz="3000" b="1" dirty="0">
                <a:solidFill>
                  <a:schemeClr val="tx1"/>
                </a:solidFill>
                <a:latin typeface="Times New Roman" panose="02020603050405020304" pitchFamily="18" charset="0"/>
                <a:ea typeface="Century Gothic"/>
                <a:cs typeface="Times New Roman" panose="02020603050405020304" pitchFamily="18" charset="0"/>
                <a:sym typeface="Century Gothic"/>
              </a:rPr>
              <a:t> </a:t>
            </a:r>
            <a:r>
              <a:rPr lang="en-US" altLang="zh-TW" sz="3000" b="1" dirty="0">
                <a:solidFill>
                  <a:schemeClr val="tx1"/>
                </a:solidFill>
                <a:latin typeface="Times New Roman" panose="02020603050405020304" pitchFamily="18" charset="0"/>
                <a:ea typeface="Century Gothic"/>
                <a:cs typeface="Times New Roman" panose="02020603050405020304" pitchFamily="18" charset="0"/>
                <a:sym typeface="Century Gothic"/>
              </a:rPr>
              <a:t>Can form different combinations</a:t>
            </a:r>
            <a:endParaRPr sz="3000" b="1" dirty="0">
              <a:solidFill>
                <a:schemeClr val="tx1"/>
              </a:solidFill>
              <a:latin typeface="Times New Roman" panose="02020603050405020304" pitchFamily="18" charset="0"/>
              <a:ea typeface="Century Gothic"/>
              <a:cs typeface="Times New Roman" panose="02020603050405020304" pitchFamily="18" charset="0"/>
              <a:sym typeface="Century Gothic"/>
            </a:endParaRPr>
          </a:p>
          <a:p>
            <a:pPr marL="1371600" lvl="2" indent="-457200" algn="l" rtl="0">
              <a:lnSpc>
                <a:spcPct val="90000"/>
              </a:lnSpc>
              <a:spcBef>
                <a:spcPts val="500"/>
              </a:spcBef>
              <a:spcAft>
                <a:spcPts val="0"/>
              </a:spcAft>
              <a:buClr>
                <a:schemeClr val="dk1"/>
              </a:buClr>
              <a:buSzPts val="2800"/>
              <a:buFont typeface="Wingdings" panose="05000000000000000000" pitchFamily="2" charset="2"/>
              <a:buChar char="ü"/>
            </a:pPr>
            <a:r>
              <a:rPr lang="zh-TW" sz="3000" b="1" dirty="0">
                <a:solidFill>
                  <a:schemeClr val="tx1"/>
                </a:solidFill>
                <a:latin typeface="Times New Roman" panose="02020603050405020304" pitchFamily="18" charset="0"/>
                <a:ea typeface="Century Gothic"/>
                <a:cs typeface="Times New Roman" panose="02020603050405020304" pitchFamily="18" charset="0"/>
                <a:sym typeface="Century Gothic"/>
              </a:rPr>
              <a:t> </a:t>
            </a:r>
            <a:r>
              <a:rPr lang="en-US" altLang="zh-TW" sz="3000" b="1" dirty="0">
                <a:solidFill>
                  <a:schemeClr val="tx1"/>
                </a:solidFill>
                <a:latin typeface="Times New Roman" panose="02020603050405020304" pitchFamily="18" charset="0"/>
                <a:ea typeface="Century Gothic"/>
                <a:cs typeface="Times New Roman" panose="02020603050405020304" pitchFamily="18" charset="0"/>
                <a:sym typeface="Century Gothic"/>
              </a:rPr>
              <a:t>Can be arranged in different ways</a:t>
            </a:r>
            <a:endParaRPr sz="3000" b="1" dirty="0">
              <a:solidFill>
                <a:schemeClr val="tx1"/>
              </a:solidFill>
              <a:latin typeface="Times New Roman" panose="02020603050405020304" pitchFamily="18" charset="0"/>
              <a:cs typeface="Times New Roman" panose="02020603050405020304" pitchFamily="18" charset="0"/>
            </a:endParaRPr>
          </a:p>
          <a:p>
            <a:pPr marL="0" lvl="0" indent="0" algn="l" rtl="0">
              <a:lnSpc>
                <a:spcPct val="90000"/>
              </a:lnSpc>
              <a:spcBef>
                <a:spcPts val="1000"/>
              </a:spcBef>
              <a:spcAft>
                <a:spcPts val="0"/>
              </a:spcAft>
              <a:buClr>
                <a:schemeClr val="dk1"/>
              </a:buClr>
              <a:buSzPts val="1000"/>
              <a:buNone/>
            </a:pPr>
            <a:endParaRPr sz="1000" b="1" dirty="0">
              <a:latin typeface="Century Gothic"/>
              <a:ea typeface="Century Gothic"/>
              <a:cs typeface="Century Gothic"/>
              <a:sym typeface="Century Gothic"/>
            </a:endParaRPr>
          </a:p>
          <a:p>
            <a:pPr marL="457200" lvl="1" indent="0" algn="l" rtl="0">
              <a:lnSpc>
                <a:spcPct val="90000"/>
              </a:lnSpc>
              <a:spcBef>
                <a:spcPts val="500"/>
              </a:spcBef>
              <a:spcAft>
                <a:spcPts val="0"/>
              </a:spcAft>
              <a:buClr>
                <a:schemeClr val="dk1"/>
              </a:buClr>
              <a:buSzPts val="2400"/>
              <a:buNone/>
            </a:pPr>
            <a:endParaRPr b="1" dirty="0">
              <a:latin typeface="Century Gothic"/>
              <a:ea typeface="Century Gothic"/>
              <a:cs typeface="Century Gothic"/>
              <a:sym typeface="Century Gothic"/>
            </a:endParaRPr>
          </a:p>
          <a:p>
            <a:pPr marL="457200" lvl="1" indent="0" algn="l" rtl="0">
              <a:lnSpc>
                <a:spcPct val="90000"/>
              </a:lnSpc>
              <a:spcBef>
                <a:spcPts val="500"/>
              </a:spcBef>
              <a:spcAft>
                <a:spcPts val="0"/>
              </a:spcAft>
              <a:buClr>
                <a:schemeClr val="dk1"/>
              </a:buClr>
              <a:buSzPts val="2400"/>
              <a:buNone/>
            </a:pPr>
            <a:endParaRPr b="1" dirty="0">
              <a:latin typeface="Century Gothic"/>
              <a:ea typeface="Century Gothic"/>
              <a:cs typeface="Century Gothic"/>
              <a:sym typeface="Century Gothic"/>
            </a:endParaRPr>
          </a:p>
          <a:p>
            <a:pPr marL="457200" lvl="1" indent="0" algn="l" rtl="0">
              <a:lnSpc>
                <a:spcPct val="90000"/>
              </a:lnSpc>
              <a:spcBef>
                <a:spcPts val="500"/>
              </a:spcBef>
              <a:spcAft>
                <a:spcPts val="0"/>
              </a:spcAft>
              <a:buClr>
                <a:schemeClr val="dk1"/>
              </a:buClr>
              <a:buSzPts val="2400"/>
              <a:buNone/>
            </a:pPr>
            <a:endParaRPr b="1" dirty="0">
              <a:latin typeface="Century Gothic"/>
              <a:ea typeface="Century Gothic"/>
              <a:cs typeface="Century Gothic"/>
              <a:sym typeface="Century Gothic"/>
            </a:endParaRPr>
          </a:p>
          <a:p>
            <a:pPr marL="457200" lvl="1" indent="0" algn="l" rtl="0">
              <a:lnSpc>
                <a:spcPct val="90000"/>
              </a:lnSpc>
              <a:spcBef>
                <a:spcPts val="500"/>
              </a:spcBef>
              <a:spcAft>
                <a:spcPts val="0"/>
              </a:spcAft>
              <a:buClr>
                <a:schemeClr val="dk1"/>
              </a:buClr>
              <a:buSzPts val="2400"/>
              <a:buNone/>
            </a:pPr>
            <a:endParaRPr b="1" dirty="0">
              <a:latin typeface="Century Gothic"/>
              <a:ea typeface="Century Gothic"/>
              <a:cs typeface="Century Gothic"/>
              <a:sym typeface="Century Gothic"/>
            </a:endParaRPr>
          </a:p>
          <a:p>
            <a:pPr marL="457200" lvl="1" indent="0" algn="l" rtl="0">
              <a:lnSpc>
                <a:spcPct val="90000"/>
              </a:lnSpc>
              <a:spcBef>
                <a:spcPts val="500"/>
              </a:spcBef>
              <a:spcAft>
                <a:spcPts val="0"/>
              </a:spcAft>
              <a:buClr>
                <a:schemeClr val="dk1"/>
              </a:buClr>
              <a:buSzPts val="2400"/>
              <a:buNone/>
            </a:pPr>
            <a:endParaRPr b="1" dirty="0">
              <a:latin typeface="Century Gothic"/>
              <a:ea typeface="Century Gothic"/>
              <a:cs typeface="Century Gothic"/>
              <a:sym typeface="Century Gothic"/>
            </a:endParaRPr>
          </a:p>
          <a:p>
            <a:pPr marL="457200" lvl="1" indent="0" algn="l" rtl="0">
              <a:lnSpc>
                <a:spcPct val="90000"/>
              </a:lnSpc>
              <a:spcBef>
                <a:spcPts val="500"/>
              </a:spcBef>
              <a:spcAft>
                <a:spcPts val="0"/>
              </a:spcAft>
              <a:buClr>
                <a:schemeClr val="dk1"/>
              </a:buClr>
              <a:buSzPts val="2400"/>
              <a:buNone/>
            </a:pPr>
            <a:endParaRPr b="1" dirty="0">
              <a:latin typeface="Century Gothic"/>
              <a:ea typeface="Century Gothic"/>
              <a:cs typeface="Century Gothic"/>
              <a:sym typeface="Century Gothic"/>
            </a:endParaRPr>
          </a:p>
        </p:txBody>
      </p:sp>
      <p:sp>
        <p:nvSpPr>
          <p:cNvPr id="540" name="Google Shape;540;p36"/>
          <p:cNvSpPr/>
          <p:nvPr/>
        </p:nvSpPr>
        <p:spPr>
          <a:xfrm>
            <a:off x="640081" y="5964709"/>
            <a:ext cx="10515599" cy="3077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zh-TW" sz="1400" dirty="0">
                <a:solidFill>
                  <a:schemeClr val="dk1"/>
                </a:solidFill>
                <a:latin typeface="Century Gothic"/>
                <a:ea typeface="Century Gothic"/>
                <a:cs typeface="Century Gothic"/>
                <a:sym typeface="Century Gothic"/>
              </a:rPr>
              <a:t>Nicholson, S. (1971). How not to cheat children: The theory of loose parts</a:t>
            </a:r>
            <a:r>
              <a:rPr lang="zh-TW" sz="1400" i="1" dirty="0">
                <a:solidFill>
                  <a:schemeClr val="dk1"/>
                </a:solidFill>
                <a:latin typeface="Century Gothic"/>
                <a:ea typeface="Century Gothic"/>
                <a:cs typeface="Century Gothic"/>
                <a:sym typeface="Century Gothic"/>
              </a:rPr>
              <a:t>. Landscape Architecture, 62</a:t>
            </a:r>
            <a:r>
              <a:rPr lang="zh-TW" sz="1400" dirty="0">
                <a:solidFill>
                  <a:schemeClr val="dk1"/>
                </a:solidFill>
                <a:latin typeface="Century Gothic"/>
                <a:ea typeface="Century Gothic"/>
                <a:cs typeface="Century Gothic"/>
                <a:sym typeface="Century Gothic"/>
              </a:rPr>
              <a:t>, 30-34.</a:t>
            </a:r>
            <a:endParaRPr dirty="0"/>
          </a:p>
        </p:txBody>
      </p:sp>
    </p:spTree>
    <p:extLst>
      <p:ext uri="{BB962C8B-B14F-4D97-AF65-F5344CB8AC3E}">
        <p14:creationId xmlns:p14="http://schemas.microsoft.com/office/powerpoint/2010/main" val="111476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4" name="標題 1">
            <a:extLst>
              <a:ext uri="{FF2B5EF4-FFF2-40B4-BE49-F238E27FC236}">
                <a16:creationId xmlns:a16="http://schemas.microsoft.com/office/drawing/2014/main" id="{9E7F5A13-B0A4-2210-2D51-1C5FBCC21C5D}"/>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Quality time: Play</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9" name="Picture 8"/>
          <p:cNvPicPr>
            <a:picLocks noChangeAspect="1"/>
          </p:cNvPicPr>
          <p:nvPr/>
        </p:nvPicPr>
        <p:blipFill rotWithShape="1">
          <a:blip r:embed="rId3"/>
          <a:srcRect b="10329"/>
          <a:stretch/>
        </p:blipFill>
        <p:spPr>
          <a:xfrm>
            <a:off x="1012718" y="1976550"/>
            <a:ext cx="6815919" cy="3859566"/>
          </a:xfrm>
          <a:prstGeom prst="rect">
            <a:avLst/>
          </a:prstGeom>
        </p:spPr>
      </p:pic>
      <p:sp>
        <p:nvSpPr>
          <p:cNvPr id="13" name="Google Shape;568;p38"/>
          <p:cNvSpPr txBox="1"/>
          <p:nvPr/>
        </p:nvSpPr>
        <p:spPr>
          <a:xfrm>
            <a:off x="8207793" y="5274267"/>
            <a:ext cx="2075465" cy="69006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en-US" altLang="zh-TW" sz="2000" b="1" dirty="0">
                <a:solidFill>
                  <a:schemeClr val="dk1"/>
                </a:solidFill>
                <a:latin typeface="Times New Roman" panose="02020603050405020304" pitchFamily="18" charset="0"/>
                <a:ea typeface="Arial"/>
                <a:cs typeface="Times New Roman" panose="02020603050405020304" pitchFamily="18" charset="0"/>
                <a:sym typeface="Arial"/>
              </a:rPr>
              <a:t>Watch the video</a:t>
            </a:r>
            <a:endParaRPr lang="en-US" sz="2000" b="1" dirty="0">
              <a:solidFill>
                <a:schemeClr val="dk1"/>
              </a:solidFill>
              <a:latin typeface="Times New Roman" panose="02020603050405020304" pitchFamily="18" charset="0"/>
              <a:ea typeface="Arial"/>
              <a:cs typeface="Times New Roman" panose="02020603050405020304" pitchFamily="18" charset="0"/>
              <a:sym typeface="Arial"/>
            </a:endParaRPr>
          </a:p>
        </p:txBody>
      </p:sp>
      <p:sp>
        <p:nvSpPr>
          <p:cNvPr id="2" name="Rectangle 1">
            <a:extLst>
              <a:ext uri="{FF2B5EF4-FFF2-40B4-BE49-F238E27FC236}">
                <a16:creationId xmlns:a16="http://schemas.microsoft.com/office/drawing/2014/main" id="{B659ED5F-6EFF-216C-35D3-A23DA77B88B7}"/>
              </a:ext>
            </a:extLst>
          </p:cNvPr>
          <p:cNvSpPr/>
          <p:nvPr/>
        </p:nvSpPr>
        <p:spPr>
          <a:xfrm>
            <a:off x="2435123" y="2797628"/>
            <a:ext cx="3765380" cy="18875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Play</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(Loose Parts)</a:t>
            </a:r>
            <a:endParaRPr lang="en-NZ" sz="4000" dirty="0">
              <a:solidFill>
                <a:schemeClr val="tx1"/>
              </a:solidFill>
              <a:latin typeface="Times New Roman" panose="02020603050405020304" pitchFamily="18" charset="0"/>
              <a:cs typeface="Times New Roman" panose="02020603050405020304" pitchFamily="18" charset="0"/>
            </a:endParaRPr>
          </a:p>
        </p:txBody>
      </p:sp>
      <p:pic>
        <p:nvPicPr>
          <p:cNvPr id="5" name="圖片 4">
            <a:extLst>
              <a:ext uri="{FF2B5EF4-FFF2-40B4-BE49-F238E27FC236}">
                <a16:creationId xmlns:a16="http://schemas.microsoft.com/office/drawing/2014/main" id="{FA4B92D4-AC2F-4DDC-A485-A4B1FD7B38A0}"/>
              </a:ext>
            </a:extLst>
          </p:cNvPr>
          <p:cNvPicPr>
            <a:picLocks noChangeAspect="1"/>
          </p:cNvPicPr>
          <p:nvPr/>
        </p:nvPicPr>
        <p:blipFill>
          <a:blip r:embed="rId4"/>
          <a:stretch>
            <a:fillRect/>
          </a:stretch>
        </p:blipFill>
        <p:spPr>
          <a:xfrm>
            <a:off x="8414065" y="3741419"/>
            <a:ext cx="1662920" cy="1662920"/>
          </a:xfrm>
          <a:prstGeom prst="rect">
            <a:avLst/>
          </a:prstGeom>
        </p:spPr>
      </p:pic>
    </p:spTree>
    <p:extLst>
      <p:ext uri="{BB962C8B-B14F-4D97-AF65-F5344CB8AC3E}">
        <p14:creationId xmlns:p14="http://schemas.microsoft.com/office/powerpoint/2010/main" val="116367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4" name="標題 1">
            <a:extLst>
              <a:ext uri="{FF2B5EF4-FFF2-40B4-BE49-F238E27FC236}">
                <a16:creationId xmlns:a16="http://schemas.microsoft.com/office/drawing/2014/main" id="{4B004C16-9816-21FC-C63F-953CDC168388}"/>
              </a:ext>
            </a:extLst>
          </p:cNvPr>
          <p:cNvSpPr>
            <a:spLocks noGrp="1"/>
          </p:cNvSpPr>
          <p:nvPr>
            <p:ph type="title"/>
          </p:nvPr>
        </p:nvSpPr>
        <p:spPr>
          <a:xfrm>
            <a:off x="391427" y="549291"/>
            <a:ext cx="10058400" cy="942122"/>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Quality time: Play</a:t>
            </a:r>
            <a:endParaRPr lang="zh-TW" altLang="en-US" sz="4400" b="1" dirty="0">
              <a:latin typeface="微軟正黑體" panose="020B0604030504040204" pitchFamily="34" charset="-120"/>
              <a:ea typeface="微軟正黑體" panose="020B0604030504040204" pitchFamily="34" charset="-12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6449" y="1993895"/>
            <a:ext cx="3600000" cy="3600000"/>
          </a:xfrm>
          <a:prstGeom prst="rect">
            <a:avLst/>
          </a:prstGeom>
        </p:spPr>
      </p:pic>
      <p:sp>
        <p:nvSpPr>
          <p:cNvPr id="5" name="Rectangle 4"/>
          <p:cNvSpPr/>
          <p:nvPr/>
        </p:nvSpPr>
        <p:spPr>
          <a:xfrm>
            <a:off x="172002" y="5656738"/>
            <a:ext cx="3548894" cy="523220"/>
          </a:xfrm>
          <a:prstGeom prst="rect">
            <a:avLst/>
          </a:prstGeom>
        </p:spPr>
        <p:txBody>
          <a:bodyPr wrap="square">
            <a:spAutoFit/>
          </a:bodyPr>
          <a:lstStyle/>
          <a:p>
            <a:r>
              <a:rPr lang="en-GB" sz="1400" dirty="0">
                <a:effectLst/>
                <a:latin typeface="Times New Roman" panose="02020603050405020304" pitchFamily="18" charset="0"/>
                <a:ea typeface="MingLiU" panose="02020509000000000000" pitchFamily="49" charset="-120"/>
              </a:rPr>
              <a:t>Parents describe their children’s positive behaviours while playing and give praise.</a:t>
            </a:r>
            <a:endParaRPr lang="zh-HK" altLang="en-US" sz="1400" dirty="0">
              <a:latin typeface="微軟正黑體" panose="020B0604030504040204" pitchFamily="34" charset="-120"/>
              <a:ea typeface="微軟正黑體" panose="020B0604030504040204" pitchFamily="34" charset="-120"/>
            </a:endParaRPr>
          </a:p>
        </p:txBody>
      </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96000" y="1993895"/>
            <a:ext cx="3600000" cy="3600000"/>
          </a:xfrm>
          <a:prstGeom prst="rect">
            <a:avLst/>
          </a:prstGeom>
        </p:spPr>
      </p:pic>
      <p:sp>
        <p:nvSpPr>
          <p:cNvPr id="7" name="Rectangle 6"/>
          <p:cNvSpPr/>
          <p:nvPr/>
        </p:nvSpPr>
        <p:spPr>
          <a:xfrm>
            <a:off x="4296000" y="5656738"/>
            <a:ext cx="3600000" cy="738664"/>
          </a:xfrm>
          <a:prstGeom prst="rect">
            <a:avLst/>
          </a:prstGeom>
        </p:spPr>
        <p:txBody>
          <a:bodyPr wrap="square">
            <a:spAutoFit/>
          </a:bodyPr>
          <a:lstStyle/>
          <a:p>
            <a:r>
              <a:rPr lang="en-GB" sz="1400" dirty="0">
                <a:effectLst/>
                <a:latin typeface="Times New Roman" panose="02020603050405020304" pitchFamily="18" charset="0"/>
                <a:ea typeface="MingLiU" panose="02020509000000000000" pitchFamily="49" charset="-120"/>
              </a:rPr>
              <a:t>Parents pay attention to what their children are saying and reflect and expand on the meaning of their words.</a:t>
            </a:r>
            <a:endParaRPr lang="en-US" sz="1400" dirty="0"/>
          </a:p>
        </p:txBody>
      </p:sp>
      <p:pic>
        <p:nvPicPr>
          <p:cNvPr id="8" name="Picture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65340" y="1993895"/>
            <a:ext cx="3600000" cy="3600000"/>
          </a:xfrm>
          <a:prstGeom prst="rect">
            <a:avLst/>
          </a:prstGeom>
        </p:spPr>
      </p:pic>
      <p:sp>
        <p:nvSpPr>
          <p:cNvPr id="9" name="Rectangle 8"/>
          <p:cNvSpPr/>
          <p:nvPr/>
        </p:nvSpPr>
        <p:spPr>
          <a:xfrm>
            <a:off x="8252505" y="5656738"/>
            <a:ext cx="3712835" cy="523220"/>
          </a:xfrm>
          <a:prstGeom prst="rect">
            <a:avLst/>
          </a:prstGeom>
        </p:spPr>
        <p:txBody>
          <a:bodyPr wrap="square">
            <a:spAutoFit/>
          </a:bodyPr>
          <a:lstStyle/>
          <a:p>
            <a:r>
              <a:rPr lang="en-GB" sz="1400" dirty="0">
                <a:effectLst/>
                <a:latin typeface="Times New Roman" panose="02020603050405020304" pitchFamily="18" charset="0"/>
                <a:ea typeface="MingLiU" panose="02020509000000000000" pitchFamily="49" charset="-120"/>
              </a:rPr>
              <a:t>Parents imitate how their children are playing and describe their own intentions.</a:t>
            </a:r>
            <a:endParaRPr lang="zh-HK" altLang="en-US" sz="1400" dirty="0">
              <a:latin typeface="微軟正黑體" panose="020B0604030504040204" pitchFamily="34" charset="-120"/>
              <a:ea typeface="微軟正黑體" panose="020B0604030504040204" pitchFamily="34" charset="-120"/>
            </a:endParaRPr>
          </a:p>
        </p:txBody>
      </p:sp>
      <p:sp>
        <p:nvSpPr>
          <p:cNvPr id="2" name="Rectangle 1">
            <a:extLst>
              <a:ext uri="{FF2B5EF4-FFF2-40B4-BE49-F238E27FC236}">
                <a16:creationId xmlns:a16="http://schemas.microsoft.com/office/drawing/2014/main" id="{119CED48-178C-18ED-0095-E826DDD1C967}"/>
              </a:ext>
            </a:extLst>
          </p:cNvPr>
          <p:cNvSpPr/>
          <p:nvPr/>
        </p:nvSpPr>
        <p:spPr>
          <a:xfrm>
            <a:off x="2496000" y="2061865"/>
            <a:ext cx="1464483" cy="5173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Praise</a:t>
            </a:r>
            <a:endParaRPr lang="en-NZ" sz="2400" dirty="0">
              <a:solidFill>
                <a:schemeClr val="tx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57A3A2C-9CC4-4E24-1900-5C2B94B57BC8}"/>
              </a:ext>
            </a:extLst>
          </p:cNvPr>
          <p:cNvSpPr/>
          <p:nvPr/>
        </p:nvSpPr>
        <p:spPr>
          <a:xfrm>
            <a:off x="6952410" y="2061865"/>
            <a:ext cx="1493141" cy="5173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Reflect</a:t>
            </a:r>
            <a:endParaRPr lang="en-NZ" sz="2400" dirty="0">
              <a:solidFill>
                <a:schemeClr val="tx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9B1C994-6A65-CADE-925A-BD2237BAE8A7}"/>
              </a:ext>
            </a:extLst>
          </p:cNvPr>
          <p:cNvSpPr/>
          <p:nvPr/>
        </p:nvSpPr>
        <p:spPr>
          <a:xfrm>
            <a:off x="10581068" y="2061865"/>
            <a:ext cx="1464483" cy="5173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Imitate</a:t>
            </a:r>
            <a:endParaRPr lang="en-NZ" sz="2400" dirty="0">
              <a:solidFill>
                <a:schemeClr val="tx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BAF50D06-EFF3-C98E-722F-36A97414D6F3}"/>
              </a:ext>
            </a:extLst>
          </p:cNvPr>
          <p:cNvSpPr/>
          <p:nvPr/>
        </p:nvSpPr>
        <p:spPr>
          <a:xfrm>
            <a:off x="2648400" y="2214265"/>
            <a:ext cx="1464483" cy="5173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Praise</a:t>
            </a:r>
            <a:endParaRPr lang="en-NZ" sz="2400" dirty="0">
              <a:solidFill>
                <a:schemeClr val="tx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4D928C2-B8C1-707F-68FA-DAC561CFF189}"/>
              </a:ext>
            </a:extLst>
          </p:cNvPr>
          <p:cNvSpPr/>
          <p:nvPr/>
        </p:nvSpPr>
        <p:spPr>
          <a:xfrm>
            <a:off x="226660" y="2061865"/>
            <a:ext cx="1872189" cy="10645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kern="1200" dirty="0">
                <a:solidFill>
                  <a:schemeClr val="tx1"/>
                </a:solidFill>
                <a:effectLst/>
                <a:latin typeface="Times New Roman" panose="02020603050405020304" pitchFamily="18" charset="0"/>
                <a:ea typeface="PMingLiU" panose="02020500000000000000" pitchFamily="18" charset="-120"/>
              </a:rPr>
              <a:t>“I really like how you put different coloured pebbles together. The colours are really vibrant!”</a:t>
            </a:r>
            <a:endParaRPr lang="en-NZ" sz="1200" dirty="0">
              <a:solidFill>
                <a:schemeClr val="tx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2BB156B-501B-1ED0-B5DD-083911EA5704}"/>
              </a:ext>
            </a:extLst>
          </p:cNvPr>
          <p:cNvSpPr/>
          <p:nvPr/>
        </p:nvSpPr>
        <p:spPr>
          <a:xfrm>
            <a:off x="8474210" y="2061864"/>
            <a:ext cx="2106858" cy="8467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kern="1200" dirty="0">
                <a:solidFill>
                  <a:schemeClr val="tx1"/>
                </a:solidFill>
                <a:effectLst/>
                <a:latin typeface="Times New Roman" panose="02020603050405020304" pitchFamily="18" charset="0"/>
                <a:ea typeface="PMingLiU" panose="02020500000000000000" pitchFamily="18" charset="-120"/>
              </a:rPr>
              <a:t>“I’ll </a:t>
            </a:r>
            <a:r>
              <a:rPr lang="en-GB" sz="1200" dirty="0">
                <a:solidFill>
                  <a:schemeClr val="tx1"/>
                </a:solidFill>
                <a:latin typeface="Times New Roman" panose="02020603050405020304" pitchFamily="18" charset="0"/>
                <a:ea typeface="PMingLiU" panose="02020500000000000000" pitchFamily="18" charset="-120"/>
              </a:rPr>
              <a:t>follow</a:t>
            </a:r>
            <a:r>
              <a:rPr lang="en-GB" sz="1200" kern="1200" dirty="0">
                <a:solidFill>
                  <a:schemeClr val="tx1"/>
                </a:solidFill>
                <a:effectLst/>
                <a:latin typeface="Times New Roman" panose="02020603050405020304" pitchFamily="18" charset="0"/>
                <a:ea typeface="PMingLiU" panose="02020500000000000000" pitchFamily="18" charset="-120"/>
              </a:rPr>
              <a:t> what you did and arrange pebbles in rows.”</a:t>
            </a:r>
            <a:endParaRPr lang="en-NZ" sz="1200" dirty="0">
              <a:solidFill>
                <a:schemeClr val="tx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F5ADA5A-8279-8535-33E7-B07968FD9A12}"/>
              </a:ext>
            </a:extLst>
          </p:cNvPr>
          <p:cNvSpPr/>
          <p:nvPr/>
        </p:nvSpPr>
        <p:spPr>
          <a:xfrm>
            <a:off x="5432140" y="2061864"/>
            <a:ext cx="1520270" cy="8467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kern="1200" dirty="0">
                <a:solidFill>
                  <a:schemeClr val="tx1"/>
                </a:solidFill>
                <a:effectLst/>
                <a:latin typeface="Times New Roman" panose="02020603050405020304" pitchFamily="18" charset="0"/>
                <a:ea typeface="PMingLiU" panose="02020500000000000000" pitchFamily="18" charset="-120"/>
              </a:rPr>
              <a:t>“You’ve stacked wooden blocks to make a tall wooden tower.”</a:t>
            </a:r>
            <a:endParaRPr lang="en-NZ" sz="1200" dirty="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94FF4C4-02C2-1D0B-D6CD-2954BDB01156}"/>
              </a:ext>
            </a:extLst>
          </p:cNvPr>
          <p:cNvSpPr/>
          <p:nvPr/>
        </p:nvSpPr>
        <p:spPr>
          <a:xfrm>
            <a:off x="4296000" y="2320547"/>
            <a:ext cx="1216526" cy="805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kern="1200" dirty="0">
                <a:solidFill>
                  <a:schemeClr val="tx1"/>
                </a:solidFill>
                <a:effectLst/>
                <a:latin typeface="Times New Roman" panose="02020603050405020304" pitchFamily="18" charset="0"/>
                <a:ea typeface="PMingLiU" panose="02020500000000000000" pitchFamily="18" charset="-120"/>
              </a:rPr>
              <a:t>“Dad, look at this tall tower!”</a:t>
            </a:r>
            <a:endParaRPr lang="en-NZ"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8203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4" name="標題 1">
            <a:extLst>
              <a:ext uri="{FF2B5EF4-FFF2-40B4-BE49-F238E27FC236}">
                <a16:creationId xmlns:a16="http://schemas.microsoft.com/office/drawing/2014/main" id="{4B004C16-9816-21FC-C63F-953CDC168388}"/>
              </a:ext>
            </a:extLst>
          </p:cNvPr>
          <p:cNvSpPr>
            <a:spLocks noGrp="1"/>
          </p:cNvSpPr>
          <p:nvPr>
            <p:ph type="title"/>
          </p:nvPr>
        </p:nvSpPr>
        <p:spPr>
          <a:xfrm>
            <a:off x="487680" y="549291"/>
            <a:ext cx="10058400" cy="942122"/>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Quality time: Play</a:t>
            </a:r>
            <a:endParaRPr lang="zh-TW" altLang="en-US" sz="4400" b="1" dirty="0">
              <a:latin typeface="微軟正黑體" panose="020B0604030504040204" pitchFamily="34" charset="-120"/>
              <a:ea typeface="微軟正黑體" panose="020B0604030504040204" pitchFamily="34" charset="-120"/>
            </a:endParaRPr>
          </a:p>
        </p:txBody>
      </p:sp>
      <p:sp>
        <p:nvSpPr>
          <p:cNvPr id="2" name="Rectangle 1"/>
          <p:cNvSpPr/>
          <p:nvPr/>
        </p:nvSpPr>
        <p:spPr>
          <a:xfrm>
            <a:off x="1916880" y="5702903"/>
            <a:ext cx="3600000" cy="523220"/>
          </a:xfrm>
          <a:prstGeom prst="rect">
            <a:avLst/>
          </a:prstGeom>
        </p:spPr>
        <p:txBody>
          <a:bodyPr wrap="square">
            <a:spAutoFit/>
          </a:bodyPr>
          <a:lstStyle/>
          <a:p>
            <a:r>
              <a:rPr lang="en-GB" sz="1400" dirty="0">
                <a:effectLst/>
                <a:latin typeface="Times New Roman" panose="02020603050405020304" pitchFamily="18" charset="0"/>
                <a:ea typeface="MingLiU" panose="02020509000000000000" pitchFamily="49" charset="-120"/>
              </a:rPr>
              <a:t>Parents pay attention to their children’s every move and describe their actions and intentions.</a:t>
            </a:r>
            <a:endParaRPr lang="zh-HK" altLang="en-US" sz="1400" dirty="0">
              <a:latin typeface="微軟正黑體" panose="020B0604030504040204" pitchFamily="34" charset="-120"/>
              <a:ea typeface="微軟正黑體" panose="020B0604030504040204" pitchFamily="34" charset="-120"/>
            </a:endParaRPr>
          </a:p>
        </p:txBody>
      </p:sp>
      <p:sp>
        <p:nvSpPr>
          <p:cNvPr id="10" name="Rectangle 9"/>
          <p:cNvSpPr/>
          <p:nvPr/>
        </p:nvSpPr>
        <p:spPr>
          <a:xfrm>
            <a:off x="6661484" y="5841402"/>
            <a:ext cx="4006225" cy="307777"/>
          </a:xfrm>
          <a:prstGeom prst="rect">
            <a:avLst/>
          </a:prstGeom>
        </p:spPr>
        <p:txBody>
          <a:bodyPr wrap="none">
            <a:spAutoFit/>
          </a:bodyPr>
          <a:lstStyle/>
          <a:p>
            <a:r>
              <a:rPr lang="en-GB" sz="1400" dirty="0">
                <a:effectLst/>
                <a:latin typeface="Times New Roman" panose="02020603050405020304" pitchFamily="18" charset="0"/>
                <a:ea typeface="MingLiU" panose="02020509000000000000" pitchFamily="49" charset="-120"/>
              </a:rPr>
              <a:t>Parents and children stay fully present while playing.</a:t>
            </a:r>
            <a:endParaRPr lang="zh-HK" altLang="en-US" sz="1400" dirty="0">
              <a:latin typeface="微軟正黑體" panose="020B0604030504040204" pitchFamily="34" charset="-120"/>
              <a:ea typeface="微軟正黑體" panose="020B0604030504040204" pitchFamily="34" charset="-120"/>
            </a:endParaRPr>
          </a:p>
        </p:txBody>
      </p:sp>
      <p:pic>
        <p:nvPicPr>
          <p:cNvPr id="11" name="Pictur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16880" y="1958741"/>
            <a:ext cx="3600000" cy="3600000"/>
          </a:xfrm>
          <a:prstGeom prst="rect">
            <a:avLst/>
          </a:prstGeom>
        </p:spPr>
      </p:pic>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61484" y="2102903"/>
            <a:ext cx="3600000" cy="3600000"/>
          </a:xfrm>
          <a:prstGeom prst="rect">
            <a:avLst/>
          </a:prstGeom>
        </p:spPr>
      </p:pic>
      <p:sp>
        <p:nvSpPr>
          <p:cNvPr id="3" name="Rectangle 2">
            <a:extLst>
              <a:ext uri="{FF2B5EF4-FFF2-40B4-BE49-F238E27FC236}">
                <a16:creationId xmlns:a16="http://schemas.microsoft.com/office/drawing/2014/main" id="{FD0DB14D-52D7-DC45-D191-96EC31D0015D}"/>
              </a:ext>
            </a:extLst>
          </p:cNvPr>
          <p:cNvSpPr/>
          <p:nvPr/>
        </p:nvSpPr>
        <p:spPr>
          <a:xfrm>
            <a:off x="4129242" y="2107040"/>
            <a:ext cx="1627124" cy="5173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Describe</a:t>
            </a:r>
            <a:endParaRPr lang="en-NZ" sz="2400"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7AB6F9A-1D42-6F09-0F80-0E6B114B9A68}"/>
              </a:ext>
            </a:extLst>
          </p:cNvPr>
          <p:cNvSpPr/>
          <p:nvPr/>
        </p:nvSpPr>
        <p:spPr>
          <a:xfrm>
            <a:off x="8797001" y="2102903"/>
            <a:ext cx="1742468" cy="5793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Engage</a:t>
            </a:r>
            <a:endParaRPr lang="en-NZ" sz="2400"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29FF030-9B04-06F8-997E-1E78E14D073E}"/>
              </a:ext>
            </a:extLst>
          </p:cNvPr>
          <p:cNvSpPr/>
          <p:nvPr/>
        </p:nvSpPr>
        <p:spPr>
          <a:xfrm>
            <a:off x="7374151" y="2102903"/>
            <a:ext cx="1520270" cy="9421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kern="1200" dirty="0">
                <a:solidFill>
                  <a:schemeClr val="tx1"/>
                </a:solidFill>
                <a:effectLst/>
                <a:latin typeface="Times New Roman" panose="02020603050405020304" pitchFamily="18" charset="0"/>
                <a:ea typeface="PMingLiU" panose="02020500000000000000" pitchFamily="18" charset="-120"/>
              </a:rPr>
              <a:t>“Wow, that’s amazing! I didn’t know </a:t>
            </a:r>
            <a:r>
              <a:rPr lang="en-US" sz="1200" dirty="0">
                <a:solidFill>
                  <a:schemeClr val="tx1"/>
                </a:solidFill>
                <a:latin typeface="Times New Roman" panose="02020603050405020304" pitchFamily="18" charset="0"/>
                <a:ea typeface="PMingLiU" panose="02020500000000000000" pitchFamily="18" charset="-120"/>
              </a:rPr>
              <a:t>it can be done in this way!</a:t>
            </a:r>
            <a:r>
              <a:rPr lang="en-US" sz="1200" kern="1200" dirty="0">
                <a:solidFill>
                  <a:schemeClr val="tx1"/>
                </a:solidFill>
                <a:effectLst/>
                <a:latin typeface="Times New Roman" panose="02020603050405020304" pitchFamily="18" charset="0"/>
                <a:ea typeface="PMingLiU" panose="02020500000000000000" pitchFamily="18" charset="-120"/>
              </a:rPr>
              <a:t>”</a:t>
            </a:r>
            <a:endParaRPr lang="en-NZ" sz="1200" dirty="0">
              <a:solidFill>
                <a:schemeClr val="tx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41D4BA4-BB2C-B856-2A05-832FEEC0FFC3}"/>
              </a:ext>
            </a:extLst>
          </p:cNvPr>
          <p:cNvSpPr/>
          <p:nvPr/>
        </p:nvSpPr>
        <p:spPr>
          <a:xfrm>
            <a:off x="1930516" y="1974941"/>
            <a:ext cx="1959240" cy="1142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kern="1200" dirty="0">
                <a:solidFill>
                  <a:schemeClr val="tx1"/>
                </a:solidFill>
                <a:effectLst/>
                <a:latin typeface="Times New Roman" panose="02020603050405020304" pitchFamily="18" charset="0"/>
                <a:ea typeface="PMingLiU" panose="02020500000000000000" pitchFamily="18" charset="-120"/>
              </a:rPr>
              <a:t>“I saw that you used straws </a:t>
            </a:r>
            <a:r>
              <a:rPr lang="en-US" sz="1200" dirty="0">
                <a:solidFill>
                  <a:schemeClr val="tx1"/>
                </a:solidFill>
                <a:latin typeface="Times New Roman" panose="02020603050405020304" pitchFamily="18" charset="0"/>
                <a:ea typeface="PMingLiU" panose="02020500000000000000" pitchFamily="18" charset="-120"/>
              </a:rPr>
              <a:t>in </a:t>
            </a:r>
            <a:r>
              <a:rPr lang="en-US" sz="1200" kern="1200" dirty="0">
                <a:solidFill>
                  <a:schemeClr val="tx1"/>
                </a:solidFill>
                <a:effectLst/>
                <a:latin typeface="Times New Roman" panose="02020603050405020304" pitchFamily="18" charset="0"/>
                <a:ea typeface="PMingLiU" panose="02020500000000000000" pitchFamily="18" charset="-120"/>
              </a:rPr>
              <a:t>different </a:t>
            </a:r>
            <a:r>
              <a:rPr lang="en-US" sz="1200" kern="1200" dirty="0" err="1">
                <a:solidFill>
                  <a:schemeClr val="tx1"/>
                </a:solidFill>
                <a:effectLst/>
                <a:latin typeface="Times New Roman" panose="02020603050405020304" pitchFamily="18" charset="0"/>
                <a:ea typeface="PMingLiU" panose="02020500000000000000" pitchFamily="18" charset="-120"/>
              </a:rPr>
              <a:t>colours</a:t>
            </a:r>
            <a:r>
              <a:rPr lang="en-US" sz="1200" kern="1200" dirty="0">
                <a:solidFill>
                  <a:schemeClr val="tx1"/>
                </a:solidFill>
                <a:effectLst/>
                <a:latin typeface="Times New Roman" panose="02020603050405020304" pitchFamily="18" charset="0"/>
                <a:ea typeface="PMingLiU" panose="02020500000000000000" pitchFamily="18" charset="-120"/>
              </a:rPr>
              <a:t> to form a triangle, and also other straws in different </a:t>
            </a:r>
            <a:r>
              <a:rPr lang="en-US" sz="1200" kern="1200" dirty="0" err="1">
                <a:solidFill>
                  <a:schemeClr val="tx1"/>
                </a:solidFill>
                <a:effectLst/>
                <a:latin typeface="Times New Roman" panose="02020603050405020304" pitchFamily="18" charset="0"/>
                <a:ea typeface="PMingLiU" panose="02020500000000000000" pitchFamily="18" charset="-120"/>
              </a:rPr>
              <a:t>colours</a:t>
            </a:r>
            <a:r>
              <a:rPr lang="en-US" sz="1200" kern="1200" dirty="0">
                <a:solidFill>
                  <a:schemeClr val="tx1"/>
                </a:solidFill>
                <a:effectLst/>
                <a:latin typeface="Times New Roman" panose="02020603050405020304" pitchFamily="18" charset="0"/>
                <a:ea typeface="PMingLiU" panose="02020500000000000000" pitchFamily="18" charset="-120"/>
              </a:rPr>
              <a:t> to form a rectangle.”</a:t>
            </a:r>
            <a:endParaRPr lang="en-NZ"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25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8" name="Google Shape;568;p38"/>
          <p:cNvSpPr txBox="1"/>
          <p:nvPr/>
        </p:nvSpPr>
        <p:spPr>
          <a:xfrm>
            <a:off x="3984390" y="5322126"/>
            <a:ext cx="2675737" cy="69006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en-US" sz="1600" b="1" dirty="0">
                <a:solidFill>
                  <a:schemeClr val="dk1"/>
                </a:solidFill>
                <a:latin typeface="Times New Roman" panose="02020603050405020304" pitchFamily="18" charset="0"/>
                <a:ea typeface="Arial"/>
                <a:cs typeface="Times New Roman" panose="02020603050405020304" pitchFamily="18" charset="0"/>
                <a:sym typeface="Arial"/>
              </a:rPr>
              <a:t>Download the resource kit</a:t>
            </a:r>
          </a:p>
          <a:p>
            <a:pPr marL="0" marR="0" lvl="0" indent="0" algn="ctr" rtl="0">
              <a:lnSpc>
                <a:spcPct val="90000"/>
              </a:lnSpc>
              <a:spcBef>
                <a:spcPts val="0"/>
              </a:spcBef>
              <a:spcAft>
                <a:spcPts val="0"/>
              </a:spcAft>
              <a:buClr>
                <a:schemeClr val="dk1"/>
              </a:buClr>
              <a:buSzPts val="1400"/>
              <a:buFont typeface="Arial"/>
              <a:buNone/>
            </a:pPr>
            <a:r>
              <a:rPr lang="en-US" altLang="zh-TW" sz="1600" b="1" dirty="0">
                <a:solidFill>
                  <a:schemeClr val="dk1"/>
                </a:solidFill>
                <a:latin typeface="Times New Roman" panose="02020603050405020304" pitchFamily="18" charset="0"/>
                <a:ea typeface="Arial"/>
                <a:cs typeface="Times New Roman" panose="02020603050405020304" pitchFamily="18" charset="0"/>
                <a:sym typeface="Arial"/>
              </a:rPr>
              <a:t>(Chinese Version Only)</a:t>
            </a:r>
            <a:endParaRPr sz="1600" b="1" dirty="0">
              <a:solidFill>
                <a:schemeClr val="dk1"/>
              </a:solidFill>
              <a:latin typeface="Times New Roman" panose="02020603050405020304" pitchFamily="18" charset="0"/>
              <a:ea typeface="Arial"/>
              <a:cs typeface="Times New Roman" panose="02020603050405020304" pitchFamily="18" charset="0"/>
              <a:sym typeface="Arial"/>
            </a:endParaRPr>
          </a:p>
        </p:txBody>
      </p:sp>
      <p:sp>
        <p:nvSpPr>
          <p:cNvPr id="4" name="標題 1">
            <a:extLst>
              <a:ext uri="{FF2B5EF4-FFF2-40B4-BE49-F238E27FC236}">
                <a16:creationId xmlns:a16="http://schemas.microsoft.com/office/drawing/2014/main" id="{11F1F16A-BF96-6293-C635-673202BAC441}"/>
              </a:ext>
            </a:extLst>
          </p:cNvPr>
          <p:cNvSpPr>
            <a:spLocks noGrp="1"/>
          </p:cNvSpPr>
          <p:nvPr>
            <p:ph type="title"/>
          </p:nvPr>
        </p:nvSpPr>
        <p:spPr>
          <a:xfrm>
            <a:off x="1097280" y="286603"/>
            <a:ext cx="10058400" cy="970697"/>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Quality time: Play</a:t>
            </a:r>
            <a:endParaRPr lang="zh-TW" altLang="en-US" sz="4400" b="1" dirty="0">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07B72D6F-E665-C316-5F56-D9621662D502}"/>
              </a:ext>
            </a:extLst>
          </p:cNvPr>
          <p:cNvPicPr>
            <a:picLocks noChangeAspect="1"/>
          </p:cNvPicPr>
          <p:nvPr/>
        </p:nvPicPr>
        <p:blipFill rotWithShape="1">
          <a:blip r:embed="rId3"/>
          <a:srcRect l="1" r="2121"/>
          <a:stretch/>
        </p:blipFill>
        <p:spPr>
          <a:xfrm>
            <a:off x="989734" y="1905740"/>
            <a:ext cx="3089996" cy="4262195"/>
          </a:xfrm>
          <a:prstGeom prst="rect">
            <a:avLst/>
          </a:prstGeom>
        </p:spPr>
      </p:pic>
      <p:pic>
        <p:nvPicPr>
          <p:cNvPr id="3" name="圖片 2">
            <a:extLst>
              <a:ext uri="{FF2B5EF4-FFF2-40B4-BE49-F238E27FC236}">
                <a16:creationId xmlns:a16="http://schemas.microsoft.com/office/drawing/2014/main" id="{276B808B-FC9D-D97A-EA8F-E4550C9871B8}"/>
              </a:ext>
            </a:extLst>
          </p:cNvPr>
          <p:cNvPicPr>
            <a:picLocks noChangeAspect="1"/>
          </p:cNvPicPr>
          <p:nvPr/>
        </p:nvPicPr>
        <p:blipFill>
          <a:blip r:embed="rId4"/>
          <a:stretch>
            <a:fillRect/>
          </a:stretch>
        </p:blipFill>
        <p:spPr>
          <a:xfrm>
            <a:off x="4403940" y="3317185"/>
            <a:ext cx="1800000" cy="1800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799905870"/>
              </p:ext>
            </p:extLst>
          </p:nvPr>
        </p:nvGraphicFramePr>
        <p:xfrm>
          <a:off x="6660127" y="2322375"/>
          <a:ext cx="5301674" cy="3845560"/>
        </p:xfrm>
        <a:graphic>
          <a:graphicData uri="http://schemas.openxmlformats.org/drawingml/2006/table">
            <a:tbl>
              <a:tblPr firstRow="1" bandRow="1">
                <a:tableStyleId>{5C22544A-7EE6-4342-B048-85BDC9FD1C3A}</a:tableStyleId>
              </a:tblPr>
              <a:tblGrid>
                <a:gridCol w="2752436">
                  <a:extLst>
                    <a:ext uri="{9D8B030D-6E8A-4147-A177-3AD203B41FA5}">
                      <a16:colId xmlns:a16="http://schemas.microsoft.com/office/drawing/2014/main" val="3571847476"/>
                    </a:ext>
                  </a:extLst>
                </a:gridCol>
                <a:gridCol w="2549238">
                  <a:extLst>
                    <a:ext uri="{9D8B030D-6E8A-4147-A177-3AD203B41FA5}">
                      <a16:colId xmlns:a16="http://schemas.microsoft.com/office/drawing/2014/main" val="1916168565"/>
                    </a:ext>
                  </a:extLst>
                </a:gridCol>
              </a:tblGrid>
              <a:tr h="370840">
                <a:tc>
                  <a:txBody>
                    <a:bodyPr/>
                    <a:lstStyle/>
                    <a:p>
                      <a:pPr algn="ct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Game</a:t>
                      </a:r>
                      <a:endParaRPr lang="en-US"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algn="ct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QR code</a:t>
                      </a:r>
                      <a:endParaRPr lang="en-US"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657418895"/>
                  </a:ext>
                </a:extLst>
              </a:tr>
              <a:tr h="370840">
                <a:tc>
                  <a:txBody>
                    <a:bodyPr/>
                    <a:lstStyle/>
                    <a:p>
                      <a:pPr marL="342900" indent="-342900">
                        <a:buFont typeface="+mj-lt"/>
                        <a:buAutoNum type="arabicPeriod"/>
                      </a:pP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Guess What I Drew</a:t>
                      </a:r>
                    </a:p>
                    <a:p>
                      <a:pPr marL="0" indent="0">
                        <a:buFont typeface="+mj-lt"/>
                        <a:buNone/>
                      </a:pPr>
                      <a:r>
                        <a:rPr lang="en-US" dirty="0">
                          <a:latin typeface="Times New Roman" panose="02020603050405020304" pitchFamily="18" charset="0"/>
                          <a:ea typeface="微軟正黑體" panose="020B0604030504040204" pitchFamily="34" charset="-120"/>
                          <a:cs typeface="Times New Roman" panose="02020603050405020304" pitchFamily="18" charset="0"/>
                        </a:rPr>
                        <a:t>(Chinese Version</a:t>
                      </a:r>
                      <a:r>
                        <a:rPr lang="en-US" baseline="0" dirty="0">
                          <a:latin typeface="Times New Roman" panose="02020603050405020304" pitchFamily="18" charset="0"/>
                          <a:ea typeface="微軟正黑體" panose="020B0604030504040204" pitchFamily="34" charset="-120"/>
                          <a:cs typeface="Times New Roman" panose="02020603050405020304" pitchFamily="18" charset="0"/>
                        </a:rPr>
                        <a:t> Only)</a:t>
                      </a:r>
                      <a:endParaRPr lang="en-US"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endParaRPr lang="en-US"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en-US"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en-US"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en-US"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en-US"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en-US"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546415140"/>
                  </a:ext>
                </a:extLst>
              </a:tr>
              <a:tr h="370840">
                <a:tc>
                  <a:txBody>
                    <a:bodyPr/>
                    <a:lstStyle/>
                    <a:p>
                      <a:r>
                        <a:rPr lang="en-US" dirty="0">
                          <a:latin typeface="Times New Roman" panose="02020603050405020304" pitchFamily="18" charset="0"/>
                          <a:ea typeface="微軟正黑體" panose="020B0604030504040204" pitchFamily="34" charset="-120"/>
                          <a:cs typeface="Times New Roman" panose="02020603050405020304" pitchFamily="18" charset="0"/>
                        </a:rPr>
                        <a:t>2.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True or False</a:t>
                      </a:r>
                    </a:p>
                    <a:p>
                      <a:r>
                        <a:rPr lang="en-US" dirty="0">
                          <a:latin typeface="Times New Roman" panose="02020603050405020304" pitchFamily="18" charset="0"/>
                          <a:ea typeface="微軟正黑體" panose="020B0604030504040204" pitchFamily="34" charset="-120"/>
                          <a:cs typeface="Times New Roman" panose="02020603050405020304" pitchFamily="18" charset="0"/>
                        </a:rPr>
                        <a:t>(Chinese</a:t>
                      </a:r>
                      <a:r>
                        <a:rPr lang="en-US" baseline="0" dirty="0">
                          <a:latin typeface="Times New Roman" panose="02020603050405020304" pitchFamily="18" charset="0"/>
                          <a:ea typeface="微軟正黑體" panose="020B0604030504040204" pitchFamily="34" charset="-120"/>
                          <a:cs typeface="Times New Roman" panose="02020603050405020304" pitchFamily="18" charset="0"/>
                        </a:rPr>
                        <a:t> Version Only</a:t>
                      </a:r>
                      <a:r>
                        <a:rPr lang="en-US" altLang="zh-TW" baseline="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55169611"/>
                  </a:ext>
                </a:extLst>
              </a:tr>
            </a:tbl>
          </a:graphicData>
        </a:graphic>
      </p:graphicFrame>
      <p:pic>
        <p:nvPicPr>
          <p:cNvPr id="7" name="Picture 6"/>
          <p:cNvPicPr>
            <a:picLocks noChangeAspect="1"/>
          </p:cNvPicPr>
          <p:nvPr/>
        </p:nvPicPr>
        <p:blipFill>
          <a:blip r:embed="rId5"/>
          <a:stretch>
            <a:fillRect/>
          </a:stretch>
        </p:blipFill>
        <p:spPr>
          <a:xfrm>
            <a:off x="10003691" y="2768393"/>
            <a:ext cx="1440000" cy="1440000"/>
          </a:xfrm>
          <a:prstGeom prst="rect">
            <a:avLst/>
          </a:prstGeom>
        </p:spPr>
      </p:pic>
      <p:pic>
        <p:nvPicPr>
          <p:cNvPr id="8" name="Picture 7"/>
          <p:cNvPicPr>
            <a:picLocks noChangeAspect="1"/>
          </p:cNvPicPr>
          <p:nvPr/>
        </p:nvPicPr>
        <p:blipFill>
          <a:blip r:embed="rId6"/>
          <a:stretch>
            <a:fillRect/>
          </a:stretch>
        </p:blipFill>
        <p:spPr>
          <a:xfrm>
            <a:off x="10003691" y="4572191"/>
            <a:ext cx="1440000" cy="1440000"/>
          </a:xfrm>
          <a:prstGeom prst="rect">
            <a:avLst/>
          </a:prstGeom>
        </p:spPr>
      </p:pic>
      <p:sp>
        <p:nvSpPr>
          <p:cNvPr id="2" name="Rectangle 1">
            <a:extLst>
              <a:ext uri="{FF2B5EF4-FFF2-40B4-BE49-F238E27FC236}">
                <a16:creationId xmlns:a16="http://schemas.microsoft.com/office/drawing/2014/main" id="{9AEC85DB-030C-9D67-1362-EBCA760E19DC}"/>
              </a:ext>
            </a:extLst>
          </p:cNvPr>
          <p:cNvSpPr/>
          <p:nvPr/>
        </p:nvSpPr>
        <p:spPr>
          <a:xfrm>
            <a:off x="942107" y="3706253"/>
            <a:ext cx="3089995" cy="8659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kern="1200" dirty="0">
                <a:solidFill>
                  <a:schemeClr val="tx1"/>
                </a:solidFill>
                <a:effectLst/>
                <a:latin typeface="Times New Roman" panose="02020603050405020304" pitchFamily="18" charset="0"/>
                <a:ea typeface="PMingLiU" panose="02020500000000000000" pitchFamily="18" charset="-120"/>
              </a:rPr>
              <a:t>“Playtime with Children”</a:t>
            </a:r>
          </a:p>
          <a:p>
            <a:pPr algn="ctr"/>
            <a:r>
              <a:rPr lang="en-US" sz="1200" kern="1200" dirty="0">
                <a:solidFill>
                  <a:schemeClr val="tx1"/>
                </a:solidFill>
                <a:effectLst/>
                <a:latin typeface="Times New Roman" panose="02020603050405020304" pitchFamily="18" charset="0"/>
                <a:ea typeface="PMingLiU" panose="02020500000000000000" pitchFamily="18" charset="-120"/>
              </a:rPr>
              <a:t>Parent Education Resource Kit</a:t>
            </a:r>
            <a:br>
              <a:rPr lang="en-US" sz="1200" kern="1200" dirty="0">
                <a:solidFill>
                  <a:schemeClr val="tx1"/>
                </a:solidFill>
                <a:effectLst/>
                <a:latin typeface="Times New Roman" panose="02020603050405020304" pitchFamily="18" charset="0"/>
                <a:ea typeface="PMingLiU" panose="02020500000000000000" pitchFamily="18" charset="-120"/>
              </a:rPr>
            </a:br>
            <a:r>
              <a:rPr lang="en-US" sz="1200" kern="1200" dirty="0">
                <a:solidFill>
                  <a:schemeClr val="tx1"/>
                </a:solidFill>
                <a:effectLst/>
                <a:latin typeface="Times New Roman" panose="02020603050405020304" pitchFamily="18" charset="0"/>
                <a:ea typeface="PMingLiU" panose="02020500000000000000" pitchFamily="18" charset="-120"/>
              </a:rPr>
              <a:t>Spending Quality Time </a:t>
            </a:r>
            <a:r>
              <a:rPr lang="en-US" sz="1200" dirty="0">
                <a:solidFill>
                  <a:schemeClr val="tx1"/>
                </a:solidFill>
                <a:latin typeface="Times New Roman" panose="02020603050405020304" pitchFamily="18" charset="0"/>
                <a:ea typeface="PMingLiU" panose="02020500000000000000" pitchFamily="18" charset="-120"/>
              </a:rPr>
              <a:t>W</a:t>
            </a:r>
            <a:r>
              <a:rPr lang="en-US" sz="1200" kern="1200" dirty="0">
                <a:solidFill>
                  <a:schemeClr val="tx1"/>
                </a:solidFill>
                <a:effectLst/>
                <a:latin typeface="Times New Roman" panose="02020603050405020304" pitchFamily="18" charset="0"/>
                <a:ea typeface="PMingLiU" panose="02020500000000000000" pitchFamily="18" charset="-120"/>
              </a:rPr>
              <a:t>ith Children</a:t>
            </a:r>
            <a:endParaRPr lang="en-NZ"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603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Outline</a:t>
            </a:r>
            <a:endParaRPr lang="zh-HK"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p:txBody>
          <a:bodyPr>
            <a:normAutofit/>
          </a:bodyPr>
          <a:lstStyle/>
          <a:p>
            <a:pPr>
              <a:buFont typeface="Courier New" panose="02070309020205020404" pitchFamily="49" charset="0"/>
              <a:buChar char="o"/>
            </a:pPr>
            <a:r>
              <a:rPr lang="zh-TW" altLang="en-US" sz="3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3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Acts of service</a:t>
            </a:r>
          </a:p>
          <a:p>
            <a:pPr>
              <a:buFont typeface="Courier New" panose="02070309020205020404" pitchFamily="49" charset="0"/>
              <a:buChar char="o"/>
            </a:pPr>
            <a:r>
              <a:rPr lang="en-US" altLang="zh-TW" sz="3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Gifts</a:t>
            </a:r>
          </a:p>
          <a:p>
            <a:pPr>
              <a:buFont typeface="Courier New" panose="02070309020205020404" pitchFamily="49" charset="0"/>
              <a:buChar char="o"/>
            </a:pPr>
            <a:r>
              <a:rPr lang="en-US" altLang="zh-TW" sz="3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Physical touch</a:t>
            </a:r>
          </a:p>
          <a:p>
            <a:pPr>
              <a:buFont typeface="Courier New" panose="02070309020205020404" pitchFamily="49" charset="0"/>
              <a:buChar char="o"/>
            </a:pPr>
            <a:r>
              <a:rPr lang="en-US" altLang="zh-TW" sz="3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Words of affirmation</a:t>
            </a:r>
          </a:p>
          <a:p>
            <a:pPr>
              <a:buFont typeface="Courier New" panose="02070309020205020404" pitchFamily="49" charset="0"/>
              <a:buChar char="o"/>
            </a:pPr>
            <a:r>
              <a:rPr lang="zh-HK" altLang="en-US" sz="3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HK" sz="3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Quality time: Play</a:t>
            </a:r>
            <a:endParaRPr lang="en-US" altLang="zh-TW" sz="3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en-US" altLang="zh-TW" sz="3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Quality time: Chatting</a:t>
            </a:r>
          </a:p>
        </p:txBody>
      </p:sp>
    </p:spTree>
    <p:extLst>
      <p:ext uri="{BB962C8B-B14F-4D97-AF65-F5344CB8AC3E}">
        <p14:creationId xmlns:p14="http://schemas.microsoft.com/office/powerpoint/2010/main" val="2148503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9" name="Google Shape;499;p32"/>
          <p:cNvSpPr/>
          <p:nvPr/>
        </p:nvSpPr>
        <p:spPr>
          <a:xfrm>
            <a:off x="349638" y="5412187"/>
            <a:ext cx="4679562" cy="83095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zh-TW" sz="1200" dirty="0">
                <a:solidFill>
                  <a:schemeClr val="dk1"/>
                </a:solidFill>
                <a:latin typeface="Century Gothic"/>
                <a:ea typeface="Century Gothic"/>
                <a:cs typeface="Century Gothic"/>
                <a:sym typeface="Century Gothic"/>
              </a:rPr>
              <a:t>Gable, S. L., Reis, H. T., Impett, E. A., &amp; Asher, E. R. (2004). What do you do when things go right? The intrapersonal and interpersonal benefits of sharing positive events. </a:t>
            </a:r>
            <a:r>
              <a:rPr lang="zh-TW" sz="1200" i="1" dirty="0">
                <a:solidFill>
                  <a:schemeClr val="dk1"/>
                </a:solidFill>
                <a:latin typeface="Century Gothic"/>
                <a:ea typeface="Century Gothic"/>
                <a:cs typeface="Century Gothic"/>
                <a:sym typeface="Century Gothic"/>
              </a:rPr>
              <a:t>Journal of Personality and Social Psychology, 87</a:t>
            </a:r>
            <a:r>
              <a:rPr lang="zh-TW" sz="1200" dirty="0">
                <a:solidFill>
                  <a:schemeClr val="dk1"/>
                </a:solidFill>
                <a:latin typeface="Century Gothic"/>
                <a:ea typeface="Century Gothic"/>
                <a:cs typeface="Century Gothic"/>
                <a:sym typeface="Century Gothic"/>
              </a:rPr>
              <a:t>, 228-245.</a:t>
            </a:r>
            <a:endParaRPr sz="1200" dirty="0"/>
          </a:p>
        </p:txBody>
      </p:sp>
      <p:sp>
        <p:nvSpPr>
          <p:cNvPr id="4" name="標題 1">
            <a:extLst>
              <a:ext uri="{FF2B5EF4-FFF2-40B4-BE49-F238E27FC236}">
                <a16:creationId xmlns:a16="http://schemas.microsoft.com/office/drawing/2014/main" id="{32DB8463-7A87-2556-E629-A6212BA2B78E}"/>
              </a:ext>
            </a:extLst>
          </p:cNvPr>
          <p:cNvSpPr>
            <a:spLocks noGrp="1"/>
          </p:cNvSpPr>
          <p:nvPr>
            <p:ph type="title"/>
          </p:nvPr>
        </p:nvSpPr>
        <p:spPr>
          <a:xfrm>
            <a:off x="625289" y="96252"/>
            <a:ext cx="3567552" cy="1521269"/>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Quality time: Chatting</a:t>
            </a:r>
            <a:endParaRPr lang="zh-TW" altLang="en-US" sz="4400" b="1" dirty="0">
              <a:latin typeface="微軟正黑體" panose="020B0604030504040204" pitchFamily="34" charset="-120"/>
              <a:ea typeface="微軟正黑體" panose="020B0604030504040204" pitchFamily="34" charset="-120"/>
            </a:endParaRPr>
          </a:p>
        </p:txBody>
      </p:sp>
      <p:pic>
        <p:nvPicPr>
          <p:cNvPr id="11" name="圖片 10">
            <a:extLst>
              <a:ext uri="{FF2B5EF4-FFF2-40B4-BE49-F238E27FC236}">
                <a16:creationId xmlns:a16="http://schemas.microsoft.com/office/drawing/2014/main" id="{29265E16-6838-C10F-1CC8-519088893743}"/>
              </a:ext>
            </a:extLst>
          </p:cNvPr>
          <p:cNvPicPr>
            <a:picLocks noChangeAspect="1"/>
          </p:cNvPicPr>
          <p:nvPr/>
        </p:nvPicPr>
        <p:blipFill>
          <a:blip r:embed="rId3"/>
          <a:stretch>
            <a:fillRect/>
          </a:stretch>
        </p:blipFill>
        <p:spPr>
          <a:xfrm>
            <a:off x="1261835" y="1969384"/>
            <a:ext cx="3042168" cy="3090940"/>
          </a:xfrm>
          <a:prstGeom prst="rect">
            <a:avLst/>
          </a:prstGeom>
        </p:spPr>
      </p:pic>
      <p:pic>
        <p:nvPicPr>
          <p:cNvPr id="12" name="圖片 11">
            <a:extLst>
              <a:ext uri="{FF2B5EF4-FFF2-40B4-BE49-F238E27FC236}">
                <a16:creationId xmlns:a16="http://schemas.microsoft.com/office/drawing/2014/main" id="{5DC5A998-0408-5692-49B6-C485D1AF4215}"/>
              </a:ext>
            </a:extLst>
          </p:cNvPr>
          <p:cNvPicPr>
            <a:picLocks noChangeAspect="1"/>
          </p:cNvPicPr>
          <p:nvPr/>
        </p:nvPicPr>
        <p:blipFill>
          <a:blip r:embed="rId4"/>
          <a:stretch>
            <a:fillRect/>
          </a:stretch>
        </p:blipFill>
        <p:spPr>
          <a:xfrm>
            <a:off x="5327145" y="96252"/>
            <a:ext cx="3029975" cy="2993395"/>
          </a:xfrm>
          <a:prstGeom prst="rect">
            <a:avLst/>
          </a:prstGeom>
        </p:spPr>
      </p:pic>
      <p:pic>
        <p:nvPicPr>
          <p:cNvPr id="16" name="圖片 15">
            <a:extLst>
              <a:ext uri="{FF2B5EF4-FFF2-40B4-BE49-F238E27FC236}">
                <a16:creationId xmlns:a16="http://schemas.microsoft.com/office/drawing/2014/main" id="{8D8C5D5E-73AF-AE9C-5AFB-7B31FB7BBCEB}"/>
              </a:ext>
            </a:extLst>
          </p:cNvPr>
          <p:cNvPicPr>
            <a:picLocks noChangeAspect="1"/>
          </p:cNvPicPr>
          <p:nvPr/>
        </p:nvPicPr>
        <p:blipFill>
          <a:blip r:embed="rId5"/>
          <a:stretch>
            <a:fillRect/>
          </a:stretch>
        </p:blipFill>
        <p:spPr>
          <a:xfrm>
            <a:off x="8582704" y="96252"/>
            <a:ext cx="3029975" cy="2993395"/>
          </a:xfrm>
          <a:prstGeom prst="rect">
            <a:avLst/>
          </a:prstGeom>
        </p:spPr>
      </p:pic>
      <p:pic>
        <p:nvPicPr>
          <p:cNvPr id="18" name="圖片 17">
            <a:extLst>
              <a:ext uri="{FF2B5EF4-FFF2-40B4-BE49-F238E27FC236}">
                <a16:creationId xmlns:a16="http://schemas.microsoft.com/office/drawing/2014/main" id="{26EFC495-D31F-F5E2-F9A3-B3F1C306A995}"/>
              </a:ext>
            </a:extLst>
          </p:cNvPr>
          <p:cNvPicPr>
            <a:picLocks noChangeAspect="1"/>
          </p:cNvPicPr>
          <p:nvPr/>
        </p:nvPicPr>
        <p:blipFill>
          <a:blip r:embed="rId6"/>
          <a:stretch>
            <a:fillRect/>
          </a:stretch>
        </p:blipFill>
        <p:spPr>
          <a:xfrm>
            <a:off x="8618028" y="3211459"/>
            <a:ext cx="3043861" cy="3007113"/>
          </a:xfrm>
          <a:prstGeom prst="rect">
            <a:avLst/>
          </a:prstGeom>
        </p:spPr>
      </p:pic>
      <p:pic>
        <p:nvPicPr>
          <p:cNvPr id="19" name="圖片 18">
            <a:extLst>
              <a:ext uri="{FF2B5EF4-FFF2-40B4-BE49-F238E27FC236}">
                <a16:creationId xmlns:a16="http://schemas.microsoft.com/office/drawing/2014/main" id="{94E62AB8-F2FC-2881-6471-7E5FD4DBCDF1}"/>
              </a:ext>
            </a:extLst>
          </p:cNvPr>
          <p:cNvPicPr>
            <a:picLocks noChangeAspect="1"/>
          </p:cNvPicPr>
          <p:nvPr/>
        </p:nvPicPr>
        <p:blipFill>
          <a:blip r:embed="rId7"/>
          <a:stretch>
            <a:fillRect/>
          </a:stretch>
        </p:blipFill>
        <p:spPr>
          <a:xfrm>
            <a:off x="5327145" y="3237370"/>
            <a:ext cx="3084843" cy="2981202"/>
          </a:xfrm>
          <a:prstGeom prst="rect">
            <a:avLst/>
          </a:prstGeom>
        </p:spPr>
      </p:pic>
      <p:sp>
        <p:nvSpPr>
          <p:cNvPr id="2" name="Rectangle 1">
            <a:extLst>
              <a:ext uri="{FF2B5EF4-FFF2-40B4-BE49-F238E27FC236}">
                <a16:creationId xmlns:a16="http://schemas.microsoft.com/office/drawing/2014/main" id="{8482641B-D1D3-495D-C99D-D44C55B6DAA4}"/>
              </a:ext>
            </a:extLst>
          </p:cNvPr>
          <p:cNvSpPr/>
          <p:nvPr/>
        </p:nvSpPr>
        <p:spPr>
          <a:xfrm>
            <a:off x="9448800" y="3438218"/>
            <a:ext cx="2163879" cy="8812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“Did you draw a picture of us visiting the park to see the maple leaves last week? You really put your heart into it! What did the teacher say?”</a:t>
            </a:r>
            <a:endParaRPr lang="en-NZ" sz="1200" dirty="0">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7FAEF0C-05E3-78AC-5C88-690AFCE8F834}"/>
              </a:ext>
            </a:extLst>
          </p:cNvPr>
          <p:cNvSpPr/>
          <p:nvPr/>
        </p:nvSpPr>
        <p:spPr>
          <a:xfrm>
            <a:off x="5974080" y="3576454"/>
            <a:ext cx="1680678" cy="6629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Times New Roman" panose="02020603050405020304" pitchFamily="18" charset="0"/>
                <a:cs typeface="Times New Roman" panose="02020603050405020304" pitchFamily="18" charset="0"/>
              </a:rPr>
              <a:t>“It looks really beautiful!”</a:t>
            </a:r>
          </a:p>
        </p:txBody>
      </p:sp>
      <p:sp>
        <p:nvSpPr>
          <p:cNvPr id="5" name="Rectangle 4">
            <a:extLst>
              <a:ext uri="{FF2B5EF4-FFF2-40B4-BE49-F238E27FC236}">
                <a16:creationId xmlns:a16="http://schemas.microsoft.com/office/drawing/2014/main" id="{EA21EB20-87A9-A4C8-727B-F9E679081399}"/>
              </a:ext>
            </a:extLst>
          </p:cNvPr>
          <p:cNvSpPr/>
          <p:nvPr/>
        </p:nvSpPr>
        <p:spPr>
          <a:xfrm>
            <a:off x="9509848" y="392570"/>
            <a:ext cx="2026423" cy="7013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“What’s the point of drawing all the time? You should spend that time studying!”</a:t>
            </a:r>
            <a:endParaRPr lang="en-NZ" sz="1200"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44C9247-8B04-AEF9-E7A7-D85DD7E36222}"/>
              </a:ext>
            </a:extLst>
          </p:cNvPr>
          <p:cNvSpPr/>
          <p:nvPr/>
        </p:nvSpPr>
        <p:spPr>
          <a:xfrm>
            <a:off x="6045085" y="392570"/>
            <a:ext cx="1679180" cy="666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“Can’t you see that I’m watching television?”</a:t>
            </a:r>
            <a:endParaRPr lang="en-NZ" sz="1200" dirty="0">
              <a:solidFill>
                <a:schemeClr val="tx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0205083B-D4CD-27F7-8DEA-D6855CC6E9C3}"/>
              </a:ext>
            </a:extLst>
          </p:cNvPr>
          <p:cNvSpPr/>
          <p:nvPr/>
        </p:nvSpPr>
        <p:spPr>
          <a:xfrm>
            <a:off x="1516670" y="2074196"/>
            <a:ext cx="2201890" cy="7822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“Dad, look! I drew a picture today, even the teacher said I did well!”</a:t>
            </a:r>
            <a:endParaRPr lang="en-NZ" sz="1200" dirty="0">
              <a:solidFill>
                <a:schemeClr val="tx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CFDEA6D7-8BE9-F6B2-EA4C-632EA130615F}"/>
              </a:ext>
            </a:extLst>
          </p:cNvPr>
          <p:cNvSpPr/>
          <p:nvPr/>
        </p:nvSpPr>
        <p:spPr>
          <a:xfrm>
            <a:off x="5327145" y="110158"/>
            <a:ext cx="1013212" cy="311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Response 1</a:t>
            </a:r>
            <a:endParaRPr lang="en-NZ" sz="1200" dirty="0">
              <a:solidFill>
                <a:schemeClr val="tx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2438D26-D01E-10CD-8251-F0617B5CD019}"/>
              </a:ext>
            </a:extLst>
          </p:cNvPr>
          <p:cNvSpPr/>
          <p:nvPr/>
        </p:nvSpPr>
        <p:spPr>
          <a:xfrm>
            <a:off x="8620403" y="114368"/>
            <a:ext cx="1013212" cy="3068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Response 2</a:t>
            </a:r>
            <a:endParaRPr lang="en-NZ" sz="1200" dirty="0">
              <a:solidFill>
                <a:schemeClr val="tx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6F56DCC7-DA6C-26A2-FB51-3CA3AFEFBE77}"/>
              </a:ext>
            </a:extLst>
          </p:cNvPr>
          <p:cNvSpPr/>
          <p:nvPr/>
        </p:nvSpPr>
        <p:spPr>
          <a:xfrm>
            <a:off x="8620403" y="3237370"/>
            <a:ext cx="1013212" cy="311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Response 4</a:t>
            </a:r>
            <a:endParaRPr lang="en-NZ" sz="1200" dirty="0">
              <a:solidFill>
                <a:schemeClr val="tx1"/>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848AE50-0734-5BE2-D75C-DB28F68951F4}"/>
              </a:ext>
            </a:extLst>
          </p:cNvPr>
          <p:cNvSpPr/>
          <p:nvPr/>
        </p:nvSpPr>
        <p:spPr>
          <a:xfrm>
            <a:off x="5327145" y="3265368"/>
            <a:ext cx="1013212" cy="311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Response 3</a:t>
            </a:r>
            <a:endParaRPr lang="en-NZ"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49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9" name="Google Shape;499;p32"/>
          <p:cNvSpPr/>
          <p:nvPr/>
        </p:nvSpPr>
        <p:spPr>
          <a:xfrm>
            <a:off x="441513" y="5779600"/>
            <a:ext cx="11308974" cy="5232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zh-TW" sz="1400" dirty="0">
                <a:solidFill>
                  <a:schemeClr val="dk1"/>
                </a:solidFill>
                <a:latin typeface="Century Gothic"/>
                <a:ea typeface="Century Gothic"/>
                <a:cs typeface="Century Gothic"/>
                <a:sym typeface="Century Gothic"/>
              </a:rPr>
              <a:t>Gable, S. L., Reis, H. T., Impett, E. A., &amp; Asher, E. R. (2004). What do you do when things go right? The intrapersonal and interpersonal benefits of sharing positive events. </a:t>
            </a:r>
            <a:r>
              <a:rPr lang="zh-TW" sz="1400" i="1" dirty="0">
                <a:solidFill>
                  <a:schemeClr val="dk1"/>
                </a:solidFill>
                <a:latin typeface="Century Gothic"/>
                <a:ea typeface="Century Gothic"/>
                <a:cs typeface="Century Gothic"/>
                <a:sym typeface="Century Gothic"/>
              </a:rPr>
              <a:t>Journal of Personality and Social Psychology, 87</a:t>
            </a:r>
            <a:r>
              <a:rPr lang="zh-TW" sz="1400" dirty="0">
                <a:solidFill>
                  <a:schemeClr val="dk1"/>
                </a:solidFill>
                <a:latin typeface="Century Gothic"/>
                <a:ea typeface="Century Gothic"/>
                <a:cs typeface="Century Gothic"/>
                <a:sym typeface="Century Gothic"/>
              </a:rPr>
              <a:t>, 228-245.</a:t>
            </a:r>
            <a:endParaRPr dirty="0"/>
          </a:p>
        </p:txBody>
      </p:sp>
      <p:graphicFrame>
        <p:nvGraphicFramePr>
          <p:cNvPr id="500" name="Google Shape;500;p32"/>
          <p:cNvGraphicFramePr/>
          <p:nvPr>
            <p:extLst>
              <p:ext uri="{D42A27DB-BD31-4B8C-83A1-F6EECF244321}">
                <p14:modId xmlns:p14="http://schemas.microsoft.com/office/powerpoint/2010/main" val="2744679299"/>
              </p:ext>
            </p:extLst>
          </p:nvPr>
        </p:nvGraphicFramePr>
        <p:xfrm>
          <a:off x="441513" y="1730560"/>
          <a:ext cx="11308974" cy="3983648"/>
        </p:xfrm>
        <a:graphic>
          <a:graphicData uri="http://schemas.openxmlformats.org/drawingml/2006/table">
            <a:tbl>
              <a:tblPr firstRow="1" bandRow="1">
                <a:noFill/>
              </a:tblPr>
              <a:tblGrid>
                <a:gridCol w="1622957">
                  <a:extLst>
                    <a:ext uri="{9D8B030D-6E8A-4147-A177-3AD203B41FA5}">
                      <a16:colId xmlns:a16="http://schemas.microsoft.com/office/drawing/2014/main" val="20000"/>
                    </a:ext>
                  </a:extLst>
                </a:gridCol>
                <a:gridCol w="4443906">
                  <a:extLst>
                    <a:ext uri="{9D8B030D-6E8A-4147-A177-3AD203B41FA5}">
                      <a16:colId xmlns:a16="http://schemas.microsoft.com/office/drawing/2014/main" val="20001"/>
                    </a:ext>
                  </a:extLst>
                </a:gridCol>
                <a:gridCol w="5242111">
                  <a:extLst>
                    <a:ext uri="{9D8B030D-6E8A-4147-A177-3AD203B41FA5}">
                      <a16:colId xmlns:a16="http://schemas.microsoft.com/office/drawing/2014/main" val="20002"/>
                    </a:ext>
                  </a:extLst>
                </a:gridCol>
              </a:tblGrid>
              <a:tr h="814638">
                <a:tc>
                  <a:txBody>
                    <a:bodyPr/>
                    <a:lstStyle/>
                    <a:p>
                      <a:pPr marL="0" marR="0" lvl="0" indent="0" algn="ctr" rtl="0">
                        <a:spcBef>
                          <a:spcPts val="0"/>
                        </a:spcBef>
                        <a:spcAft>
                          <a:spcPts val="0"/>
                        </a:spcAft>
                        <a:buNone/>
                      </a:pPr>
                      <a:endParaRPr sz="2000" b="1" dirty="0">
                        <a:solidFill>
                          <a:schemeClr val="dk1"/>
                        </a:solidFill>
                        <a:latin typeface="Times New Roman" panose="02020603050405020304" pitchFamily="18" charset="0"/>
                        <a:ea typeface="Microsoft JhengHei"/>
                        <a:cs typeface="Times New Roman" panose="02020603050405020304" pitchFamily="18" charset="0"/>
                        <a:sym typeface="Microsoft JhengHe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altLang="zh-HK" sz="2000" b="1" dirty="0">
                          <a:solidFill>
                            <a:schemeClr val="dk1"/>
                          </a:solidFill>
                          <a:latin typeface="Times New Roman" panose="02020603050405020304" pitchFamily="18" charset="0"/>
                          <a:ea typeface="Microsoft JhengHei"/>
                          <a:cs typeface="Times New Roman" panose="02020603050405020304" pitchFamily="18" charset="0"/>
                          <a:sym typeface="Microsoft JhengHei"/>
                        </a:rPr>
                        <a:t>Passive</a:t>
                      </a:r>
                      <a:endParaRPr sz="2000" b="1" dirty="0">
                        <a:solidFill>
                          <a:schemeClr val="dk1"/>
                        </a:solidFill>
                        <a:latin typeface="Times New Roman" panose="02020603050405020304" pitchFamily="18" charset="0"/>
                        <a:ea typeface="Microsoft JhengHei"/>
                        <a:cs typeface="Times New Roman" panose="02020603050405020304" pitchFamily="18" charset="0"/>
                        <a:sym typeface="Microsoft JhengHe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altLang="zh-HK" sz="2000" b="1" dirty="0">
                          <a:solidFill>
                            <a:schemeClr val="dk1"/>
                          </a:solidFill>
                          <a:latin typeface="Times New Roman" panose="02020603050405020304" pitchFamily="18" charset="0"/>
                          <a:ea typeface="Microsoft JhengHei"/>
                          <a:cs typeface="Times New Roman" panose="02020603050405020304" pitchFamily="18" charset="0"/>
                          <a:sym typeface="Microsoft JhengHei"/>
                        </a:rPr>
                        <a:t>Active</a:t>
                      </a:r>
                      <a:endParaRPr sz="2000" b="1" dirty="0">
                        <a:solidFill>
                          <a:schemeClr val="dk1"/>
                        </a:solidFill>
                        <a:latin typeface="Times New Roman" panose="02020603050405020304" pitchFamily="18" charset="0"/>
                        <a:ea typeface="Microsoft JhengHei"/>
                        <a:cs typeface="Times New Roman" panose="02020603050405020304" pitchFamily="18" charset="0"/>
                        <a:sym typeface="Microsoft JhengHe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521474">
                <a:tc>
                  <a:txBody>
                    <a:bodyPr/>
                    <a:lstStyle/>
                    <a:p>
                      <a:pPr marL="0" marR="0" lvl="0" indent="0" algn="ctr" rtl="0">
                        <a:spcBef>
                          <a:spcPts val="0"/>
                        </a:spcBef>
                        <a:spcAft>
                          <a:spcPts val="0"/>
                        </a:spcAft>
                        <a:buNone/>
                      </a:pPr>
                      <a:r>
                        <a:rPr lang="en-US" altLang="zh-TW" sz="2000" b="1" dirty="0">
                          <a:solidFill>
                            <a:schemeClr val="dk1"/>
                          </a:solidFill>
                          <a:latin typeface="Times New Roman" panose="02020603050405020304" pitchFamily="18" charset="0"/>
                          <a:ea typeface="Microsoft JhengHei"/>
                          <a:cs typeface="Times New Roman" panose="02020603050405020304" pitchFamily="18" charset="0"/>
                          <a:sym typeface="Microsoft JhengHei"/>
                        </a:rPr>
                        <a:t>Destructive</a:t>
                      </a:r>
                      <a:r>
                        <a:rPr lang="en-US" altLang="zh-TW" sz="2000" b="1" baseline="0" dirty="0">
                          <a:solidFill>
                            <a:schemeClr val="dk1"/>
                          </a:solidFill>
                          <a:latin typeface="Times New Roman" panose="02020603050405020304" pitchFamily="18" charset="0"/>
                          <a:ea typeface="Microsoft JhengHei"/>
                          <a:cs typeface="Times New Roman" panose="02020603050405020304" pitchFamily="18" charset="0"/>
                          <a:sym typeface="Microsoft JhengHei"/>
                        </a:rPr>
                        <a:t> responses</a:t>
                      </a:r>
                      <a:endParaRPr sz="2000" b="1" dirty="0">
                        <a:solidFill>
                          <a:schemeClr val="dk1"/>
                        </a:solidFill>
                        <a:latin typeface="Times New Roman" panose="02020603050405020304" pitchFamily="18" charset="0"/>
                        <a:ea typeface="Microsoft JhengHei"/>
                        <a:cs typeface="Times New Roman" panose="02020603050405020304" pitchFamily="18" charset="0"/>
                        <a:sym typeface="Microsoft JhengHe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altLang="zh-TW" sz="1600" b="0" dirty="0">
                          <a:solidFill>
                            <a:schemeClr val="dk1"/>
                          </a:solidFill>
                          <a:latin typeface="Times New Roman" panose="02020603050405020304" pitchFamily="18" charset="0"/>
                          <a:ea typeface="Microsoft JhengHei"/>
                          <a:cs typeface="Times New Roman" panose="02020603050405020304" pitchFamily="18" charset="0"/>
                          <a:sym typeface="Microsoft JhengHei"/>
                        </a:rPr>
                        <a:t>Response 1: The parent has an “I don’t care” attitude because he thinks the child is sharing something </a:t>
                      </a:r>
                      <a:r>
                        <a:rPr lang="en-US" altLang="zh-TW" sz="1600" b="1" dirty="0">
                          <a:solidFill>
                            <a:schemeClr val="dk1"/>
                          </a:solidFill>
                          <a:latin typeface="Times New Roman" panose="02020603050405020304" pitchFamily="18" charset="0"/>
                          <a:ea typeface="Microsoft JhengHei"/>
                          <a:cs typeface="Times New Roman" panose="02020603050405020304" pitchFamily="18" charset="0"/>
                          <a:sym typeface="Microsoft JhengHei"/>
                        </a:rPr>
                        <a:t>that is not important</a:t>
                      </a:r>
                      <a:r>
                        <a:rPr lang="en-US" altLang="zh-TW" sz="1600" b="0" dirty="0">
                          <a:solidFill>
                            <a:schemeClr val="dk1"/>
                          </a:solidFill>
                          <a:latin typeface="Times New Roman" panose="02020603050405020304" pitchFamily="18" charset="0"/>
                          <a:ea typeface="Microsoft JhengHei"/>
                          <a:cs typeface="Times New Roman" panose="02020603050405020304" pitchFamily="18" charset="0"/>
                          <a:sym typeface="Microsoft JhengHei"/>
                        </a:rPr>
                        <a:t>.</a:t>
                      </a:r>
                      <a:endParaRPr sz="1600" b="0" dirty="0">
                        <a:solidFill>
                          <a:schemeClr val="dk1"/>
                        </a:solidFill>
                        <a:latin typeface="Times New Roman" panose="02020603050405020304" pitchFamily="18" charset="0"/>
                        <a:ea typeface="Microsoft JhengHei"/>
                        <a:cs typeface="Times New Roman" panose="02020603050405020304" pitchFamily="18" charset="0"/>
                        <a:sym typeface="Microsoft JhengHe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altLang="zh-TW" sz="1600" b="0" dirty="0">
                          <a:solidFill>
                            <a:schemeClr val="tx1"/>
                          </a:solidFill>
                          <a:latin typeface="Times New Roman" panose="02020603050405020304" pitchFamily="18" charset="0"/>
                          <a:ea typeface="Microsoft JhengHei"/>
                          <a:cs typeface="Times New Roman" panose="02020603050405020304" pitchFamily="18" charset="0"/>
                          <a:sym typeface="Microsoft JhengHei"/>
                        </a:rPr>
                        <a:t>Response 2: The parent thinks what the child is sharing is </a:t>
                      </a:r>
                      <a:r>
                        <a:rPr lang="en-US" altLang="zh-TW" sz="1600" b="1" dirty="0">
                          <a:solidFill>
                            <a:schemeClr val="tx1"/>
                          </a:solidFill>
                          <a:latin typeface="Times New Roman" panose="02020603050405020304" pitchFamily="18" charset="0"/>
                          <a:ea typeface="Microsoft JhengHei"/>
                          <a:cs typeface="Times New Roman" panose="02020603050405020304" pitchFamily="18" charset="0"/>
                          <a:sym typeface="Microsoft JhengHei"/>
                        </a:rPr>
                        <a:t>bad</a:t>
                      </a:r>
                      <a:r>
                        <a:rPr lang="en-US" altLang="zh-TW" sz="1600" b="0" dirty="0">
                          <a:solidFill>
                            <a:schemeClr val="tx1"/>
                          </a:solidFill>
                          <a:latin typeface="Times New Roman" panose="02020603050405020304" pitchFamily="18" charset="0"/>
                          <a:ea typeface="Microsoft JhengHei"/>
                          <a:cs typeface="Times New Roman" panose="02020603050405020304" pitchFamily="18" charset="0"/>
                          <a:sym typeface="Microsoft JhengHei"/>
                        </a:rPr>
                        <a:t> and that the thing they are interested in is harmful to them.</a:t>
                      </a:r>
                      <a:r>
                        <a:rPr lang="zh-TW" altLang="en-US" sz="1600" b="0" dirty="0">
                          <a:solidFill>
                            <a:schemeClr val="tx1"/>
                          </a:solidFill>
                          <a:latin typeface="Times New Roman" panose="02020603050405020304" pitchFamily="18" charset="0"/>
                          <a:ea typeface="Microsoft JhengHei"/>
                          <a:cs typeface="Times New Roman" panose="02020603050405020304" pitchFamily="18" charset="0"/>
                          <a:sym typeface="Microsoft JhengHei"/>
                        </a:rPr>
                        <a:t> </a:t>
                      </a:r>
                      <a:endParaRPr sz="1600" b="0" dirty="0">
                        <a:solidFill>
                          <a:schemeClr val="tx1"/>
                        </a:solidFill>
                        <a:latin typeface="Times New Roman" panose="02020603050405020304" pitchFamily="18" charset="0"/>
                        <a:ea typeface="Microsoft JhengHei"/>
                        <a:cs typeface="Times New Roman" panose="02020603050405020304" pitchFamily="18" charset="0"/>
                        <a:sym typeface="Microsoft JhengHe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647536">
                <a:tc>
                  <a:txBody>
                    <a:bodyPr/>
                    <a:lstStyle/>
                    <a:p>
                      <a:pPr marL="0" marR="0" lvl="0" indent="0" algn="ctr" rtl="0">
                        <a:spcBef>
                          <a:spcPts val="0"/>
                        </a:spcBef>
                        <a:spcAft>
                          <a:spcPts val="0"/>
                        </a:spcAft>
                        <a:buNone/>
                      </a:pPr>
                      <a:r>
                        <a:rPr lang="en-US" altLang="zh-TW" sz="2000" b="1" dirty="0">
                          <a:solidFill>
                            <a:schemeClr val="dk1"/>
                          </a:solidFill>
                          <a:latin typeface="Times New Roman" panose="02020603050405020304" pitchFamily="18" charset="0"/>
                          <a:ea typeface="Microsoft JhengHei"/>
                          <a:cs typeface="Times New Roman" panose="02020603050405020304" pitchFamily="18" charset="0"/>
                          <a:sym typeface="Microsoft JhengHei"/>
                        </a:rPr>
                        <a:t>Constructive response</a:t>
                      </a:r>
                      <a:endParaRPr lang="zh-TW" altLang="en-US" sz="2000" b="1" dirty="0">
                        <a:solidFill>
                          <a:schemeClr val="dk1"/>
                        </a:solidFill>
                        <a:latin typeface="Times New Roman" panose="02020603050405020304" pitchFamily="18" charset="0"/>
                        <a:ea typeface="Microsoft JhengHei"/>
                        <a:cs typeface="Times New Roman" panose="02020603050405020304" pitchFamily="18" charset="0"/>
                        <a:sym typeface="Microsoft JhengHe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altLang="zh-TW" sz="1600" b="0" dirty="0">
                          <a:solidFill>
                            <a:schemeClr val="dk1"/>
                          </a:solidFill>
                          <a:latin typeface="Times New Roman" panose="02020603050405020304" pitchFamily="18" charset="0"/>
                          <a:ea typeface="Microsoft JhengHei"/>
                          <a:cs typeface="Times New Roman" panose="02020603050405020304" pitchFamily="18" charset="0"/>
                          <a:sym typeface="Microsoft JhengHei"/>
                        </a:rPr>
                        <a:t>Response 3: The parent thinks what the child is sharing is </a:t>
                      </a:r>
                      <a:r>
                        <a:rPr lang="en-US" altLang="zh-TW" sz="1600" b="1" dirty="0">
                          <a:solidFill>
                            <a:schemeClr val="dk1"/>
                          </a:solidFill>
                          <a:latin typeface="Times New Roman" panose="02020603050405020304" pitchFamily="18" charset="0"/>
                          <a:ea typeface="Microsoft JhengHei"/>
                          <a:cs typeface="Times New Roman" panose="02020603050405020304" pitchFamily="18" charset="0"/>
                          <a:sym typeface="Microsoft JhengHei"/>
                        </a:rPr>
                        <a:t>good</a:t>
                      </a:r>
                      <a:r>
                        <a:rPr lang="en-US" altLang="zh-TW" sz="1600" b="0" dirty="0">
                          <a:solidFill>
                            <a:schemeClr val="dk1"/>
                          </a:solidFill>
                          <a:latin typeface="Times New Roman" panose="02020603050405020304" pitchFamily="18" charset="0"/>
                          <a:ea typeface="Microsoft JhengHei"/>
                          <a:cs typeface="Times New Roman" panose="02020603050405020304" pitchFamily="18" charset="0"/>
                          <a:sym typeface="Microsoft JhengHei"/>
                        </a:rPr>
                        <a:t> but is not very interested in the details or the child’s feeling?</a:t>
                      </a:r>
                      <a:endParaRPr sz="1600" b="0" dirty="0">
                        <a:solidFill>
                          <a:schemeClr val="dk1"/>
                        </a:solidFill>
                        <a:latin typeface="Times New Roman" panose="02020603050405020304" pitchFamily="18" charset="0"/>
                        <a:ea typeface="Microsoft JhengHei"/>
                        <a:cs typeface="Times New Roman" panose="02020603050405020304" pitchFamily="18" charset="0"/>
                        <a:sym typeface="Microsoft JhengHe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NZ" altLang="zh-TW" sz="1600" b="0" dirty="0">
                          <a:solidFill>
                            <a:schemeClr val="tx1"/>
                          </a:solidFill>
                          <a:latin typeface="Times New Roman" panose="02020603050405020304" pitchFamily="18" charset="0"/>
                          <a:ea typeface="Microsoft JhengHei"/>
                          <a:cs typeface="Times New Roman" panose="02020603050405020304" pitchFamily="18" charset="0"/>
                          <a:sym typeface="Microsoft JhengHei"/>
                        </a:rPr>
                        <a:t>Response 4: The parent </a:t>
                      </a:r>
                      <a:r>
                        <a:rPr lang="en-US" altLang="zh-TW" sz="1600" b="0" dirty="0">
                          <a:solidFill>
                            <a:schemeClr val="dk1"/>
                          </a:solidFill>
                          <a:latin typeface="Times New Roman" panose="02020603050405020304" pitchFamily="18" charset="0"/>
                          <a:ea typeface="Microsoft JhengHei"/>
                          <a:cs typeface="Times New Roman" panose="02020603050405020304" pitchFamily="18" charset="0"/>
                          <a:sym typeface="Microsoft JhengHei"/>
                        </a:rPr>
                        <a:t>thinks what the child is sharing is </a:t>
                      </a:r>
                      <a:r>
                        <a:rPr lang="en-US" altLang="zh-TW" sz="1600" b="1" dirty="0">
                          <a:solidFill>
                            <a:schemeClr val="dk1"/>
                          </a:solidFill>
                          <a:latin typeface="Times New Roman" panose="02020603050405020304" pitchFamily="18" charset="0"/>
                          <a:ea typeface="Microsoft JhengHei"/>
                          <a:cs typeface="Times New Roman" panose="02020603050405020304" pitchFamily="18" charset="0"/>
                          <a:sym typeface="Microsoft JhengHei"/>
                        </a:rPr>
                        <a:t>good</a:t>
                      </a:r>
                      <a:r>
                        <a:rPr lang="en-US" altLang="zh-TW" sz="1600" b="0" dirty="0">
                          <a:solidFill>
                            <a:schemeClr val="dk1"/>
                          </a:solidFill>
                          <a:latin typeface="Times New Roman" panose="02020603050405020304" pitchFamily="18" charset="0"/>
                          <a:ea typeface="Microsoft JhengHei"/>
                          <a:cs typeface="Times New Roman" panose="02020603050405020304" pitchFamily="18" charset="0"/>
                          <a:sym typeface="Microsoft JhengHei"/>
                        </a:rPr>
                        <a:t> and asked question after question because he is interested in the child’s thoughts and feelings</a:t>
                      </a:r>
                      <a:r>
                        <a:rPr lang="en-NZ" altLang="zh-TW" sz="1600" b="0" dirty="0">
                          <a:solidFill>
                            <a:schemeClr val="tx1"/>
                          </a:solidFill>
                          <a:latin typeface="Times New Roman" panose="02020603050405020304" pitchFamily="18" charset="0"/>
                          <a:ea typeface="Microsoft JhengHei"/>
                          <a:cs typeface="Times New Roman" panose="02020603050405020304" pitchFamily="18" charset="0"/>
                          <a:sym typeface="Microsoft JhengHei"/>
                        </a:rPr>
                        <a:t>.</a:t>
                      </a:r>
                      <a:endParaRPr sz="1600" b="0" dirty="0">
                        <a:solidFill>
                          <a:schemeClr val="tx1"/>
                        </a:solidFill>
                        <a:latin typeface="Times New Roman" panose="02020603050405020304" pitchFamily="18" charset="0"/>
                        <a:ea typeface="Microsoft JhengHei"/>
                        <a:cs typeface="Times New Roman" panose="02020603050405020304" pitchFamily="18" charset="0"/>
                        <a:sym typeface="Microsoft JhengHe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 name="標題 1">
            <a:extLst>
              <a:ext uri="{FF2B5EF4-FFF2-40B4-BE49-F238E27FC236}">
                <a16:creationId xmlns:a16="http://schemas.microsoft.com/office/drawing/2014/main" id="{32DB8463-7A87-2556-E629-A6212BA2B78E}"/>
              </a:ext>
            </a:extLst>
          </p:cNvPr>
          <p:cNvSpPr>
            <a:spLocks noGrp="1"/>
          </p:cNvSpPr>
          <p:nvPr>
            <p:ph type="title"/>
          </p:nvPr>
        </p:nvSpPr>
        <p:spPr>
          <a:xfrm>
            <a:off x="976964" y="0"/>
            <a:ext cx="10058400" cy="1450757"/>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Quality time: Chatting</a:t>
            </a:r>
            <a:endParaRPr lang="zh-TW" altLang="en-US" sz="4400" b="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439147B1-5AEF-9A06-43BD-40DB43592B95}"/>
              </a:ext>
            </a:extLst>
          </p:cNvPr>
          <p:cNvGraphicFramePr>
            <a:graphicFrameLocks noGrp="1"/>
          </p:cNvGraphicFramePr>
          <p:nvPr>
            <p:extLst>
              <p:ext uri="{D42A27DB-BD31-4B8C-83A1-F6EECF244321}">
                <p14:modId xmlns:p14="http://schemas.microsoft.com/office/powerpoint/2010/main" val="1423563268"/>
              </p:ext>
            </p:extLst>
          </p:nvPr>
        </p:nvGraphicFramePr>
        <p:xfrm>
          <a:off x="777224" y="1847850"/>
          <a:ext cx="11048219" cy="3913210"/>
        </p:xfrm>
        <a:graphic>
          <a:graphicData uri="http://schemas.openxmlformats.org/drawingml/2006/table">
            <a:tbl>
              <a:tblPr firstRow="1" bandRow="1">
                <a:tableStyleId>{5C22544A-7EE6-4342-B048-85BDC9FD1C3A}</a:tableStyleId>
              </a:tblPr>
              <a:tblGrid>
                <a:gridCol w="3366775">
                  <a:extLst>
                    <a:ext uri="{9D8B030D-6E8A-4147-A177-3AD203B41FA5}">
                      <a16:colId xmlns:a16="http://schemas.microsoft.com/office/drawing/2014/main" val="3475591306"/>
                    </a:ext>
                  </a:extLst>
                </a:gridCol>
                <a:gridCol w="4048018">
                  <a:extLst>
                    <a:ext uri="{9D8B030D-6E8A-4147-A177-3AD203B41FA5}">
                      <a16:colId xmlns:a16="http://schemas.microsoft.com/office/drawing/2014/main" val="2346174267"/>
                    </a:ext>
                  </a:extLst>
                </a:gridCol>
                <a:gridCol w="3633426">
                  <a:extLst>
                    <a:ext uri="{9D8B030D-6E8A-4147-A177-3AD203B41FA5}">
                      <a16:colId xmlns:a16="http://schemas.microsoft.com/office/drawing/2014/main" val="656882257"/>
                    </a:ext>
                  </a:extLst>
                </a:gridCol>
              </a:tblGrid>
              <a:tr h="560505">
                <a:tc>
                  <a:txBody>
                    <a:bodyPr/>
                    <a:lstStyle/>
                    <a:p>
                      <a:pPr algn="ctr">
                        <a:lnSpc>
                          <a:spcPct val="107000"/>
                        </a:lnSpc>
                        <a:spcAft>
                          <a:spcPts val="0"/>
                        </a:spcAft>
                      </a:pPr>
                      <a:r>
                        <a:rPr lang="en-NZ"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Asking questions</a:t>
                      </a:r>
                      <a:endParaRPr lang="en-US" sz="2000" b="0" strike="sng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NZ"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Descriptive</a:t>
                      </a:r>
                      <a:r>
                        <a:rPr lang="en-NZ" altLang="zh-TW" sz="2000" b="0" baseline="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 praises</a:t>
                      </a:r>
                      <a:endParaRPr lang="en-US"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NZ"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Showing excitement</a:t>
                      </a:r>
                      <a:endParaRPr lang="en-US"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3749434"/>
                  </a:ext>
                </a:extLst>
              </a:tr>
              <a:tr h="3352705">
                <a:tc>
                  <a:txBody>
                    <a:bodyPr/>
                    <a:lstStyle/>
                    <a:p>
                      <a:pPr marL="342900" lvl="0" indent="-342900">
                        <a:lnSpc>
                          <a:spcPct val="107000"/>
                        </a:lnSpc>
                        <a:spcAft>
                          <a:spcPts val="0"/>
                        </a:spcAft>
                        <a:buFont typeface="Arial" panose="020B0604020202020204" pitchFamily="34" charset="0"/>
                        <a:buChar char="•"/>
                      </a:pPr>
                      <a:r>
                        <a:rPr lang="en-NZ"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Open questions</a:t>
                      </a:r>
                      <a:endParaRPr lang="en-US"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en-NZ"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 W 1H</a:t>
                      </a:r>
                      <a:endParaRPr lang="en-US"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800100" lvl="1" indent="-342900">
                        <a:lnSpc>
                          <a:spcPct val="107000"/>
                        </a:lnSpc>
                        <a:spcAft>
                          <a:spcPts val="0"/>
                        </a:spcAft>
                        <a:buFont typeface="Courier New" panose="02070309020205020404" pitchFamily="49" charset="0"/>
                        <a:buChar char="o"/>
                      </a:pPr>
                      <a:r>
                        <a:rPr lang="en-NZ"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Who</a:t>
                      </a:r>
                      <a:endParaRPr lang="en-US"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800100" lvl="1" indent="-342900">
                        <a:lnSpc>
                          <a:spcPct val="107000"/>
                        </a:lnSpc>
                        <a:spcAft>
                          <a:spcPts val="0"/>
                        </a:spcAft>
                        <a:buFont typeface="Courier New" panose="02070309020205020404" pitchFamily="49" charset="0"/>
                        <a:buChar char="o"/>
                      </a:pPr>
                      <a:r>
                        <a:rPr lang="en-NZ"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What</a:t>
                      </a:r>
                      <a:endParaRPr lang="en-US"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800100" lvl="1" indent="-342900">
                        <a:lnSpc>
                          <a:spcPct val="107000"/>
                        </a:lnSpc>
                        <a:spcAft>
                          <a:spcPts val="0"/>
                        </a:spcAft>
                        <a:buFont typeface="Courier New" panose="02070309020205020404" pitchFamily="49" charset="0"/>
                        <a:buChar char="o"/>
                      </a:pPr>
                      <a:r>
                        <a:rPr lang="en-NZ"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When</a:t>
                      </a:r>
                      <a:endParaRPr lang="en-US"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800100" lvl="1" indent="-342900">
                        <a:lnSpc>
                          <a:spcPct val="107000"/>
                        </a:lnSpc>
                        <a:spcAft>
                          <a:spcPts val="0"/>
                        </a:spcAft>
                        <a:buFont typeface="Courier New" panose="02070309020205020404" pitchFamily="49" charset="0"/>
                        <a:buChar char="o"/>
                      </a:pPr>
                      <a:r>
                        <a:rPr lang="en-NZ"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Where</a:t>
                      </a:r>
                      <a:endParaRPr lang="en-US"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800100" lvl="1" indent="-342900">
                        <a:lnSpc>
                          <a:spcPct val="107000"/>
                        </a:lnSpc>
                        <a:spcAft>
                          <a:spcPts val="0"/>
                        </a:spcAft>
                        <a:buFont typeface="Courier New" panose="02070309020205020404" pitchFamily="49" charset="0"/>
                        <a:buChar char="o"/>
                      </a:pPr>
                      <a:r>
                        <a:rPr lang="en-NZ"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Why</a:t>
                      </a:r>
                      <a:endParaRPr lang="en-US"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800100" lvl="1" indent="-342900">
                        <a:lnSpc>
                          <a:spcPct val="107000"/>
                        </a:lnSpc>
                        <a:spcAft>
                          <a:spcPts val="0"/>
                        </a:spcAft>
                        <a:buFont typeface="Courier New" panose="02070309020205020404" pitchFamily="49" charset="0"/>
                        <a:buChar char="o"/>
                      </a:pPr>
                      <a:r>
                        <a:rPr lang="en-NZ"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How</a:t>
                      </a:r>
                      <a:endParaRPr lang="en-US"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altLang="zh-TW" sz="20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Praising the child’s strategies</a:t>
                      </a:r>
                      <a:endParaRPr lang="en-US" sz="20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altLang="zh-TW" sz="20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Praising the child’s actions</a:t>
                      </a:r>
                      <a:endParaRPr lang="zh-TW" altLang="en-US" sz="20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Arial" panose="020B0604020202020204" pitchFamily="34" charset="0"/>
                        <a:buChar char="•"/>
                      </a:pPr>
                      <a:r>
                        <a:rPr lang="en-NZ" altLang="zh-TW" sz="20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Praising the child’s efforts</a:t>
                      </a:r>
                      <a:endParaRPr lang="zh-TW" altLang="en-US" sz="20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en-NZ" altLang="zh-TW" sz="2000" b="0" dirty="0">
                          <a:latin typeface="Times New Roman" panose="02020603050405020304" pitchFamily="18" charset="0"/>
                          <a:ea typeface="微軟正黑體" panose="020B0604030504040204" pitchFamily="34" charset="-120"/>
                          <a:cs typeface="Times New Roman" panose="02020603050405020304" pitchFamily="18" charset="0"/>
                        </a:rPr>
                        <a:t>Smiling</a:t>
                      </a:r>
                      <a:endParaRPr lang="zh-TW"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Arial" panose="020B0604020202020204" pitchFamily="34" charset="0"/>
                        <a:buChar char="•"/>
                      </a:pPr>
                      <a:r>
                        <a:rPr lang="en-NZ" altLang="zh-TW" sz="2000" b="0" dirty="0">
                          <a:latin typeface="Times New Roman" panose="02020603050405020304" pitchFamily="18" charset="0"/>
                          <a:ea typeface="微軟正黑體" panose="020B0604030504040204" pitchFamily="34" charset="-120"/>
                          <a:cs typeface="Times New Roman" panose="02020603050405020304" pitchFamily="18" charset="0"/>
                        </a:rPr>
                        <a:t>Laughing</a:t>
                      </a:r>
                      <a:endParaRPr lang="zh-TW"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Arial" panose="020B0604020202020204" pitchFamily="34" charset="0"/>
                        <a:buChar char="•"/>
                      </a:pPr>
                      <a:r>
                        <a:rPr lang="en-NZ" altLang="zh-TW" sz="2000" b="0" dirty="0">
                          <a:latin typeface="Times New Roman" panose="02020603050405020304" pitchFamily="18" charset="0"/>
                          <a:ea typeface="微軟正黑體" panose="020B0604030504040204" pitchFamily="34" charset="-120"/>
                          <a:cs typeface="Times New Roman" panose="02020603050405020304" pitchFamily="18" charset="0"/>
                        </a:rPr>
                        <a:t>Nodding</a:t>
                      </a:r>
                      <a:endParaRPr lang="zh-TW"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Arial" panose="020B0604020202020204" pitchFamily="34" charset="0"/>
                        <a:buChar char="•"/>
                      </a:pPr>
                      <a:r>
                        <a:rPr lang="en-NZ" altLang="zh-TW" sz="2000" b="0" dirty="0">
                          <a:latin typeface="Times New Roman" panose="02020603050405020304" pitchFamily="18" charset="0"/>
                          <a:ea typeface="微軟正黑體" panose="020B0604030504040204" pitchFamily="34" charset="-120"/>
                          <a:cs typeface="Times New Roman" panose="02020603050405020304" pitchFamily="18" charset="0"/>
                        </a:rPr>
                        <a:t>Clapping</a:t>
                      </a:r>
                      <a:endParaRPr lang="zh-TW"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Arial" panose="020B0604020202020204" pitchFamily="34" charset="0"/>
                        <a:buChar char="•"/>
                      </a:pPr>
                      <a:r>
                        <a:rPr lang="en-NZ" altLang="zh-TW" sz="2000" b="0" dirty="0">
                          <a:latin typeface="Times New Roman" panose="02020603050405020304" pitchFamily="18" charset="0"/>
                          <a:ea typeface="微軟正黑體" panose="020B0604030504040204" pitchFamily="34" charset="-120"/>
                          <a:cs typeface="Times New Roman" panose="02020603050405020304" pitchFamily="18" charset="0"/>
                        </a:rPr>
                        <a:t>Patting their shoulder</a:t>
                      </a:r>
                      <a:endParaRPr lang="zh-TW"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Arial" panose="020B0604020202020204" pitchFamily="34" charset="0"/>
                        <a:buChar char="•"/>
                      </a:pPr>
                      <a:r>
                        <a:rPr lang="en-NZ" altLang="zh-TW" sz="2000" b="0" dirty="0">
                          <a:latin typeface="Times New Roman" panose="02020603050405020304" pitchFamily="18" charset="0"/>
                          <a:ea typeface="微軟正黑體" panose="020B0604030504040204" pitchFamily="34" charset="-120"/>
                          <a:cs typeface="Times New Roman" panose="02020603050405020304" pitchFamily="18" charset="0"/>
                        </a:rPr>
                        <a:t>Giving them a thumbs-up</a:t>
                      </a:r>
                      <a:endParaRPr lang="zh-TW"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a:buFont typeface="Arial" panose="020B0604020202020204" pitchFamily="34" charset="0"/>
                        <a:buChar char="•"/>
                      </a:pPr>
                      <a:endParaRPr lang="en-US" sz="2000" b="0" dirty="0">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247548"/>
                  </a:ext>
                </a:extLst>
              </a:tr>
            </a:tbl>
          </a:graphicData>
        </a:graphic>
      </p:graphicFrame>
      <p:sp>
        <p:nvSpPr>
          <p:cNvPr id="506" name="Google Shape;506;p33"/>
          <p:cNvSpPr/>
          <p:nvPr/>
        </p:nvSpPr>
        <p:spPr>
          <a:xfrm>
            <a:off x="2893888" y="532505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1800">
                <a:solidFill>
                  <a:schemeClr val="dk1"/>
                </a:solidFill>
                <a:latin typeface="Calibri"/>
                <a:ea typeface="Calibri"/>
                <a:cs typeface="Calibri"/>
                <a:sym typeface="Calibri"/>
              </a:rPr>
              <a:t> </a:t>
            </a:r>
            <a:endParaRPr dirty="0"/>
          </a:p>
        </p:txBody>
      </p:sp>
      <p:sp>
        <p:nvSpPr>
          <p:cNvPr id="508" name="Google Shape;508;p33"/>
          <p:cNvSpPr/>
          <p:nvPr/>
        </p:nvSpPr>
        <p:spPr>
          <a:xfrm>
            <a:off x="876487" y="5836276"/>
            <a:ext cx="10515599" cy="5232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zh-TW" sz="1400" dirty="0">
                <a:solidFill>
                  <a:schemeClr val="dk1"/>
                </a:solidFill>
                <a:latin typeface="Century Gothic"/>
                <a:ea typeface="Century Gothic"/>
                <a:cs typeface="Century Gothic"/>
                <a:sym typeface="Century Gothic"/>
              </a:rPr>
              <a:t>Gable, S. L., Reis, H. T., Impett, E. A., &amp; Asher, E. R. (2004). What do you do when things go right? The intrapersonal and interpersonal benefits of sharing positive events. </a:t>
            </a:r>
            <a:r>
              <a:rPr lang="zh-TW" sz="1400" i="1" dirty="0">
                <a:solidFill>
                  <a:schemeClr val="dk1"/>
                </a:solidFill>
                <a:latin typeface="Century Gothic"/>
                <a:ea typeface="Century Gothic"/>
                <a:cs typeface="Century Gothic"/>
                <a:sym typeface="Century Gothic"/>
              </a:rPr>
              <a:t>Journal of Personality and Social Psychology, 87</a:t>
            </a:r>
            <a:r>
              <a:rPr lang="zh-TW" sz="1400" dirty="0">
                <a:solidFill>
                  <a:schemeClr val="dk1"/>
                </a:solidFill>
                <a:latin typeface="Century Gothic"/>
                <a:ea typeface="Century Gothic"/>
                <a:cs typeface="Century Gothic"/>
                <a:sym typeface="Century Gothic"/>
              </a:rPr>
              <a:t>, 228-245.</a:t>
            </a:r>
            <a:endParaRPr dirty="0"/>
          </a:p>
        </p:txBody>
      </p:sp>
      <p:sp>
        <p:nvSpPr>
          <p:cNvPr id="2" name="Google Shape;515;p34">
            <a:extLst>
              <a:ext uri="{FF2B5EF4-FFF2-40B4-BE49-F238E27FC236}">
                <a16:creationId xmlns:a16="http://schemas.microsoft.com/office/drawing/2014/main" id="{3D63114F-94F8-685D-CBD8-F99743D1147F}"/>
              </a:ext>
            </a:extLst>
          </p:cNvPr>
          <p:cNvSpPr txBox="1">
            <a:spLocks/>
          </p:cNvSpPr>
          <p:nvPr/>
        </p:nvSpPr>
        <p:spPr>
          <a:xfrm>
            <a:off x="684088" y="1159956"/>
            <a:ext cx="11317412" cy="826048"/>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spcBef>
                <a:spcPts val="0"/>
              </a:spcBef>
              <a:buClr>
                <a:schemeClr val="dk1"/>
              </a:buClr>
              <a:buSzPts val="2800"/>
              <a:buFont typeface="Courier New" panose="02070309020205020404" pitchFamily="49" charset="0"/>
              <a:buChar char="o"/>
            </a:pPr>
            <a:r>
              <a:rPr lang="en-NZ" altLang="zh-TW" sz="2400" dirty="0">
                <a:latin typeface="Times New Roman" panose="02020603050405020304" pitchFamily="18" charset="0"/>
                <a:ea typeface="Century Gothic"/>
                <a:cs typeface="Times New Roman" panose="02020603050405020304" pitchFamily="18" charset="0"/>
                <a:sym typeface="Century Gothic"/>
              </a:rPr>
              <a:t>Three steps of active encouragement:</a:t>
            </a:r>
            <a:endParaRPr lang="zh-TW" altLang="en-US" sz="3200" b="1" dirty="0">
              <a:latin typeface="Times New Roman" panose="02020603050405020304" pitchFamily="18" charset="0"/>
              <a:ea typeface="Century Gothic"/>
              <a:cs typeface="Times New Roman" panose="02020603050405020304" pitchFamily="18" charset="0"/>
              <a:sym typeface="Century Gothic"/>
            </a:endParaRPr>
          </a:p>
        </p:txBody>
      </p:sp>
      <p:sp>
        <p:nvSpPr>
          <p:cNvPr id="12" name="標題 1">
            <a:extLst>
              <a:ext uri="{FF2B5EF4-FFF2-40B4-BE49-F238E27FC236}">
                <a16:creationId xmlns:a16="http://schemas.microsoft.com/office/drawing/2014/main" id="{174EB833-7E6B-2EEF-7334-B314A66CF3DB}"/>
              </a:ext>
            </a:extLst>
          </p:cNvPr>
          <p:cNvSpPr>
            <a:spLocks noGrp="1"/>
          </p:cNvSpPr>
          <p:nvPr>
            <p:ph type="title"/>
          </p:nvPr>
        </p:nvSpPr>
        <p:spPr>
          <a:xfrm>
            <a:off x="669367" y="49119"/>
            <a:ext cx="10515600" cy="1119993"/>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Quality time: Chatting</a:t>
            </a:r>
            <a:endParaRPr lang="zh-TW" altLang="en-US"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69022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70270C30-2F27-C169-FE66-8CE8044322FE}"/>
              </a:ext>
            </a:extLst>
          </p:cNvPr>
          <p:cNvGraphicFramePr>
            <a:graphicFrameLocks noGrp="1"/>
          </p:cNvGraphicFramePr>
          <p:nvPr>
            <p:extLst>
              <p:ext uri="{D42A27DB-BD31-4B8C-83A1-F6EECF244321}">
                <p14:modId xmlns:p14="http://schemas.microsoft.com/office/powerpoint/2010/main" val="1250179683"/>
              </p:ext>
            </p:extLst>
          </p:nvPr>
        </p:nvGraphicFramePr>
        <p:xfrm>
          <a:off x="1215189" y="1810436"/>
          <a:ext cx="10307446" cy="4139940"/>
        </p:xfrm>
        <a:graphic>
          <a:graphicData uri="http://schemas.openxmlformats.org/drawingml/2006/table">
            <a:tbl>
              <a:tblPr firstRow="1" bandRow="1">
                <a:tableStyleId>{5C22544A-7EE6-4342-B048-85BDC9FD1C3A}</a:tableStyleId>
              </a:tblPr>
              <a:tblGrid>
                <a:gridCol w="3338885">
                  <a:extLst>
                    <a:ext uri="{9D8B030D-6E8A-4147-A177-3AD203B41FA5}">
                      <a16:colId xmlns:a16="http://schemas.microsoft.com/office/drawing/2014/main" val="3475591306"/>
                    </a:ext>
                  </a:extLst>
                </a:gridCol>
                <a:gridCol w="2987369">
                  <a:extLst>
                    <a:ext uri="{9D8B030D-6E8A-4147-A177-3AD203B41FA5}">
                      <a16:colId xmlns:a16="http://schemas.microsoft.com/office/drawing/2014/main" val="2346174267"/>
                    </a:ext>
                  </a:extLst>
                </a:gridCol>
                <a:gridCol w="1932495">
                  <a:extLst>
                    <a:ext uri="{9D8B030D-6E8A-4147-A177-3AD203B41FA5}">
                      <a16:colId xmlns:a16="http://schemas.microsoft.com/office/drawing/2014/main" val="656882257"/>
                    </a:ext>
                  </a:extLst>
                </a:gridCol>
                <a:gridCol w="2048697">
                  <a:extLst>
                    <a:ext uri="{9D8B030D-6E8A-4147-A177-3AD203B41FA5}">
                      <a16:colId xmlns:a16="http://schemas.microsoft.com/office/drawing/2014/main" val="1401109721"/>
                    </a:ext>
                  </a:extLst>
                </a:gridCol>
              </a:tblGrid>
              <a:tr h="554809">
                <a:tc>
                  <a:txBody>
                    <a:bodyPr/>
                    <a:lstStyle/>
                    <a:p>
                      <a:pPr algn="ctr">
                        <a:lnSpc>
                          <a:spcPct val="107000"/>
                        </a:lnSpc>
                        <a:spcAft>
                          <a:spcPts val="0"/>
                        </a:spcAft>
                      </a:pPr>
                      <a:r>
                        <a:rPr lang="en-NZ"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Asking questions</a:t>
                      </a:r>
                      <a:endParaRPr lang="en-US" sz="2000" b="0" strike="sngStrike"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Reflecting on content</a:t>
                      </a:r>
                      <a:endParaRPr lang="en-US"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07000"/>
                        </a:lnSpc>
                        <a:spcAft>
                          <a:spcPts val="0"/>
                        </a:spcAft>
                      </a:pPr>
                      <a:r>
                        <a:rPr lang="en-US"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Reflecting on negative emotions</a:t>
                      </a:r>
                      <a:endParaRPr lang="en-US"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07000"/>
                        </a:lnSpc>
                        <a:spcAft>
                          <a:spcPts val="0"/>
                        </a:spcAft>
                      </a:pPr>
                      <a:endParaRPr lang="en-US" sz="2800" b="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3749434"/>
                  </a:ext>
                </a:extLst>
              </a:tr>
              <a:tr h="3585131">
                <a:tc>
                  <a:txBody>
                    <a:bodyPr/>
                    <a:lstStyle/>
                    <a:p>
                      <a:pPr marL="342900" lvl="0" indent="-342900">
                        <a:lnSpc>
                          <a:spcPct val="107000"/>
                        </a:lnSpc>
                        <a:spcAft>
                          <a:spcPts val="0"/>
                        </a:spcAft>
                        <a:buFont typeface="Arial" panose="020B0604020202020204" pitchFamily="34" charset="0"/>
                        <a:buChar char="•"/>
                      </a:pPr>
                      <a:r>
                        <a:rPr lang="en-NZ"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Open questions</a:t>
                      </a:r>
                      <a:endParaRPr lang="en-US" altLang="zh-TW" sz="2000" b="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a:lnSpc>
                          <a:spcPct val="107000"/>
                        </a:lnSpc>
                        <a:spcAft>
                          <a:spcPts val="0"/>
                        </a:spcAft>
                        <a:buFont typeface="Arial" panose="020B0604020202020204" pitchFamily="34" charset="0"/>
                        <a:buChar char="•"/>
                      </a:pPr>
                      <a:r>
                        <a:rPr lang="en-NZ"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5W 1H</a:t>
                      </a:r>
                      <a:endParaRPr lang="en-US" altLang="zh-TW" sz="2000" b="0" dirty="0">
                        <a:effectLst/>
                        <a:latin typeface="Times New Roman" panose="02020603050405020304" pitchFamily="18" charset="0"/>
                        <a:ea typeface="微軟正黑體" panose="020B0604030504040204" pitchFamily="34" charset="-120"/>
                        <a:cs typeface="Times New Roman" panose="02020603050405020304" pitchFamily="18" charset="0"/>
                      </a:endParaRPr>
                    </a:p>
                    <a:p>
                      <a:pPr marL="800100" lvl="1" indent="-342900">
                        <a:lnSpc>
                          <a:spcPct val="107000"/>
                        </a:lnSpc>
                        <a:spcAft>
                          <a:spcPts val="0"/>
                        </a:spcAft>
                        <a:buFont typeface="Courier New" panose="02070309020205020404" pitchFamily="49" charset="0"/>
                        <a:buChar char="o"/>
                      </a:pPr>
                      <a:r>
                        <a:rPr lang="en-NZ"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Who</a:t>
                      </a:r>
                      <a:endParaRPr lang="en-US"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800100" lvl="1" indent="-342900">
                        <a:lnSpc>
                          <a:spcPct val="107000"/>
                        </a:lnSpc>
                        <a:spcAft>
                          <a:spcPts val="0"/>
                        </a:spcAft>
                        <a:buFont typeface="Courier New" panose="02070309020205020404" pitchFamily="49" charset="0"/>
                        <a:buChar char="o"/>
                      </a:pPr>
                      <a:r>
                        <a:rPr lang="en-NZ"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What</a:t>
                      </a:r>
                      <a:endParaRPr lang="en-US"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800100" lvl="1" indent="-342900">
                        <a:lnSpc>
                          <a:spcPct val="107000"/>
                        </a:lnSpc>
                        <a:spcAft>
                          <a:spcPts val="0"/>
                        </a:spcAft>
                        <a:buFont typeface="Courier New" panose="02070309020205020404" pitchFamily="49" charset="0"/>
                        <a:buChar char="o"/>
                      </a:pPr>
                      <a:r>
                        <a:rPr lang="en-NZ"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When</a:t>
                      </a:r>
                      <a:endParaRPr lang="en-US"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800100" lvl="1" indent="-342900">
                        <a:lnSpc>
                          <a:spcPct val="107000"/>
                        </a:lnSpc>
                        <a:spcAft>
                          <a:spcPts val="0"/>
                        </a:spcAft>
                        <a:buFont typeface="Courier New" panose="02070309020205020404" pitchFamily="49" charset="0"/>
                        <a:buChar char="o"/>
                      </a:pPr>
                      <a:r>
                        <a:rPr lang="en-NZ"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Where</a:t>
                      </a:r>
                      <a:endParaRPr lang="en-US"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800100" lvl="1" indent="-342900">
                        <a:lnSpc>
                          <a:spcPct val="107000"/>
                        </a:lnSpc>
                        <a:spcAft>
                          <a:spcPts val="0"/>
                        </a:spcAft>
                        <a:buFont typeface="Courier New" panose="02070309020205020404" pitchFamily="49" charset="0"/>
                        <a:buChar char="o"/>
                      </a:pPr>
                      <a:r>
                        <a:rPr lang="en-NZ"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Why</a:t>
                      </a:r>
                      <a:endParaRPr lang="en-US"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800100" lvl="1" indent="-342900">
                        <a:lnSpc>
                          <a:spcPct val="107000"/>
                        </a:lnSpc>
                        <a:spcAft>
                          <a:spcPts val="0"/>
                        </a:spcAft>
                        <a:buFont typeface="Courier New" panose="02070309020205020404" pitchFamily="49" charset="0"/>
                        <a:buChar char="o"/>
                      </a:pPr>
                      <a:r>
                        <a:rPr lang="en-NZ"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How</a:t>
                      </a:r>
                      <a:endParaRPr lang="en-US"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457200" lvl="1" indent="0">
                        <a:lnSpc>
                          <a:spcPct val="107000"/>
                        </a:lnSpc>
                        <a:spcAft>
                          <a:spcPts val="0"/>
                        </a:spcAft>
                        <a:buFont typeface="Courier New" panose="02070309020205020404" pitchFamily="49" charset="0"/>
                        <a:buNone/>
                      </a:pPr>
                      <a:endParaRPr lang="en-US" sz="2000" b="0" dirty="0">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2000" b="0" dirty="0">
                          <a:latin typeface="Times New Roman" panose="02020603050405020304" pitchFamily="18" charset="0"/>
                          <a:ea typeface="微軟正黑體" panose="020B0604030504040204" pitchFamily="34" charset="-120"/>
                          <a:cs typeface="Times New Roman" panose="02020603050405020304" pitchFamily="18" charset="0"/>
                        </a:rPr>
                        <a:t>Summarising what the child said in your own words and saying it out loud</a:t>
                      </a:r>
                      <a:endParaRPr lang="zh-TW" altLang="en-US" sz="2000" b="0" dirty="0">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rtl="0">
                        <a:spcBef>
                          <a:spcPts val="0"/>
                        </a:spcBef>
                        <a:spcAft>
                          <a:spcPts val="0"/>
                        </a:spcAft>
                        <a:buClr>
                          <a:schemeClr val="dk1"/>
                        </a:buClr>
                        <a:buSzPts val="3200"/>
                        <a:buFont typeface="Arial"/>
                        <a:buChar char="•"/>
                      </a:pPr>
                      <a:r>
                        <a:rPr lang="en-US" altLang="zh-TW" sz="2000" b="0" dirty="0">
                          <a:latin typeface="Times New Roman" panose="02020603050405020304" pitchFamily="18" charset="0"/>
                          <a:ea typeface="Microsoft JhengHei"/>
                          <a:cs typeface="Times New Roman" panose="02020603050405020304" pitchFamily="18" charset="0"/>
                          <a:sym typeface="Microsoft JhengHei"/>
                        </a:rPr>
                        <a:t>Guilty</a:t>
                      </a:r>
                    </a:p>
                    <a:p>
                      <a:pPr marL="342900" marR="0" lvl="0" indent="-342900" algn="l" rtl="0">
                        <a:spcBef>
                          <a:spcPts val="0"/>
                        </a:spcBef>
                        <a:spcAft>
                          <a:spcPts val="0"/>
                        </a:spcAft>
                        <a:buClr>
                          <a:schemeClr val="dk1"/>
                        </a:buClr>
                        <a:buSzPts val="3200"/>
                        <a:buFont typeface="Arial"/>
                        <a:buChar char="•"/>
                      </a:pPr>
                      <a:r>
                        <a:rPr lang="en-US" sz="2000" b="0" dirty="0">
                          <a:latin typeface="Times New Roman" panose="02020603050405020304" pitchFamily="18" charset="0"/>
                          <a:ea typeface="Microsoft JhengHei"/>
                          <a:cs typeface="Times New Roman" panose="02020603050405020304" pitchFamily="18" charset="0"/>
                          <a:sym typeface="Microsoft JhengHei"/>
                        </a:rPr>
                        <a:t>Disappointed</a:t>
                      </a:r>
                      <a:endParaRPr sz="2000" b="0" dirty="0">
                        <a:latin typeface="Times New Roman" panose="02020603050405020304" pitchFamily="18" charset="0"/>
                        <a:ea typeface="Microsoft JhengHei"/>
                        <a:cs typeface="Times New Roman" panose="02020603050405020304" pitchFamily="18" charset="0"/>
                        <a:sym typeface="Microsoft JhengHei"/>
                      </a:endParaRPr>
                    </a:p>
                    <a:p>
                      <a:pPr marL="342900" marR="0" lvl="0" indent="-342900" algn="l" rtl="0">
                        <a:spcBef>
                          <a:spcPts val="0"/>
                        </a:spcBef>
                        <a:spcAft>
                          <a:spcPts val="0"/>
                        </a:spcAft>
                        <a:buClr>
                          <a:schemeClr val="dk1"/>
                        </a:buClr>
                        <a:buSzPts val="3200"/>
                        <a:buFont typeface="Arial"/>
                        <a:buChar char="•"/>
                      </a:pPr>
                      <a:r>
                        <a:rPr lang="en-US" altLang="zh-TW" sz="2000" b="0" dirty="0">
                          <a:latin typeface="Times New Roman" panose="02020603050405020304" pitchFamily="18" charset="0"/>
                          <a:ea typeface="Microsoft JhengHei"/>
                          <a:cs typeface="Times New Roman" panose="02020603050405020304" pitchFamily="18" charset="0"/>
                          <a:sym typeface="Microsoft JhengHei"/>
                        </a:rPr>
                        <a:t>Upset</a:t>
                      </a:r>
                    </a:p>
                    <a:p>
                      <a:pPr marL="342900" marR="0" lvl="0" indent="-342900" algn="l" rtl="0">
                        <a:spcBef>
                          <a:spcPts val="0"/>
                        </a:spcBef>
                        <a:spcAft>
                          <a:spcPts val="0"/>
                        </a:spcAft>
                        <a:buClr>
                          <a:schemeClr val="dk1"/>
                        </a:buClr>
                        <a:buSzPts val="3200"/>
                        <a:buFont typeface="Arial"/>
                        <a:buChar char="•"/>
                      </a:pPr>
                      <a:r>
                        <a:rPr lang="en-US" altLang="zh-TW" sz="2000" b="0" dirty="0">
                          <a:latin typeface="Times New Roman" panose="02020603050405020304" pitchFamily="18" charset="0"/>
                          <a:ea typeface="Microsoft JhengHei"/>
                          <a:cs typeface="Times New Roman" panose="02020603050405020304" pitchFamily="18" charset="0"/>
                          <a:sym typeface="Microsoft JhengHei"/>
                        </a:rPr>
                        <a:t>Worried</a:t>
                      </a:r>
                    </a:p>
                    <a:p>
                      <a:pPr marL="342900" marR="0" lvl="0" indent="-342900" algn="l" rtl="0">
                        <a:spcBef>
                          <a:spcPts val="0"/>
                        </a:spcBef>
                        <a:spcAft>
                          <a:spcPts val="0"/>
                        </a:spcAft>
                        <a:buClr>
                          <a:schemeClr val="dk1"/>
                        </a:buClr>
                        <a:buSzPts val="3200"/>
                        <a:buFont typeface="Arial"/>
                        <a:buChar char="•"/>
                      </a:pPr>
                      <a:r>
                        <a:rPr lang="en-US" altLang="zh-TW" sz="2000" b="0" dirty="0">
                          <a:latin typeface="Times New Roman" panose="02020603050405020304" pitchFamily="18" charset="0"/>
                          <a:ea typeface="Microsoft JhengHei"/>
                          <a:cs typeface="Times New Roman" panose="02020603050405020304" pitchFamily="18" charset="0"/>
                          <a:sym typeface="Microsoft JhengHei"/>
                        </a:rPr>
                        <a:t>Angry</a:t>
                      </a:r>
                    </a:p>
                    <a:p>
                      <a:pPr marL="342900" marR="0" lvl="0" indent="-342900" algn="l" rtl="0">
                        <a:spcBef>
                          <a:spcPts val="0"/>
                        </a:spcBef>
                        <a:spcAft>
                          <a:spcPts val="0"/>
                        </a:spcAft>
                        <a:buClr>
                          <a:schemeClr val="dk1"/>
                        </a:buClr>
                        <a:buSzPts val="3200"/>
                        <a:buFont typeface="Arial"/>
                        <a:buChar char="•"/>
                      </a:pPr>
                      <a:r>
                        <a:rPr lang="en-US" altLang="zh-TW" sz="2000" b="0" dirty="0">
                          <a:latin typeface="Times New Roman" panose="02020603050405020304" pitchFamily="18" charset="0"/>
                          <a:ea typeface="Microsoft JhengHei"/>
                          <a:cs typeface="Times New Roman" panose="02020603050405020304" pitchFamily="18" charset="0"/>
                          <a:sym typeface="Microsoft JhengHei"/>
                        </a:rPr>
                        <a:t>Confused</a:t>
                      </a:r>
                    </a:p>
                    <a:p>
                      <a:pPr marL="342900" marR="0" lvl="0" indent="-342900" algn="l" rtl="0">
                        <a:spcBef>
                          <a:spcPts val="0"/>
                        </a:spcBef>
                        <a:spcAft>
                          <a:spcPts val="0"/>
                        </a:spcAft>
                        <a:buClr>
                          <a:schemeClr val="dk1"/>
                        </a:buClr>
                        <a:buSzPts val="3200"/>
                        <a:buFont typeface="Arial"/>
                        <a:buChar char="•"/>
                      </a:pPr>
                      <a:r>
                        <a:rPr lang="en-US" altLang="zh-HK" sz="2000" b="0" dirty="0">
                          <a:latin typeface="Times New Roman" panose="02020603050405020304" pitchFamily="18" charset="0"/>
                          <a:ea typeface="Microsoft JhengHei"/>
                          <a:cs typeface="Times New Roman" panose="02020603050405020304" pitchFamily="18" charset="0"/>
                          <a:sym typeface="Microsoft JhengHei"/>
                        </a:rPr>
                        <a:t>Lonely</a:t>
                      </a:r>
                      <a:endParaRPr lang="zh-HK" altLang="en-US" sz="2000" b="0" dirty="0">
                        <a:latin typeface="Times New Roman" panose="02020603050405020304" pitchFamily="18" charset="0"/>
                        <a:ea typeface="Microsoft JhengHei"/>
                        <a:cs typeface="Times New Roman" panose="02020603050405020304" pitchFamily="18" charset="0"/>
                        <a:sym typeface="Microsoft JhengHei"/>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rtl="0">
                        <a:spcBef>
                          <a:spcPts val="0"/>
                        </a:spcBef>
                        <a:spcAft>
                          <a:spcPts val="0"/>
                        </a:spcAft>
                        <a:buClr>
                          <a:schemeClr val="dk1"/>
                        </a:buClr>
                        <a:buSzPts val="3200"/>
                        <a:buFont typeface="Arial"/>
                        <a:buChar char="•"/>
                      </a:pPr>
                      <a:r>
                        <a:rPr lang="en-US" altLang="zh-TW" sz="2000" b="0" dirty="0">
                          <a:latin typeface="Times New Roman" panose="02020603050405020304" pitchFamily="18" charset="0"/>
                          <a:ea typeface="Microsoft JhengHei"/>
                          <a:cs typeface="Times New Roman" panose="02020603050405020304" pitchFamily="18" charset="0"/>
                          <a:sym typeface="Microsoft JhengHei"/>
                        </a:rPr>
                        <a:t>Fear</a:t>
                      </a:r>
                      <a:endParaRPr lang="zh-TW" altLang="en-US" sz="2000" b="0" dirty="0">
                        <a:latin typeface="Times New Roman" panose="02020603050405020304" pitchFamily="18" charset="0"/>
                        <a:ea typeface="Microsoft JhengHei"/>
                        <a:cs typeface="Times New Roman" panose="02020603050405020304" pitchFamily="18" charset="0"/>
                        <a:sym typeface="Microsoft JhengHei"/>
                      </a:endParaRPr>
                    </a:p>
                    <a:p>
                      <a:pPr marL="342900" marR="0" lvl="0" indent="-342900" algn="l" rtl="0">
                        <a:spcBef>
                          <a:spcPts val="0"/>
                        </a:spcBef>
                        <a:spcAft>
                          <a:spcPts val="0"/>
                        </a:spcAft>
                        <a:buClr>
                          <a:schemeClr val="dk1"/>
                        </a:buClr>
                        <a:buSzPts val="3200"/>
                        <a:buFont typeface="Arial"/>
                        <a:buChar char="•"/>
                      </a:pPr>
                      <a:r>
                        <a:rPr lang="en-US" altLang="zh-TW" sz="2000" b="0" dirty="0">
                          <a:latin typeface="Times New Roman" panose="02020603050405020304" pitchFamily="18" charset="0"/>
                          <a:ea typeface="Microsoft JhengHei"/>
                          <a:cs typeface="Times New Roman" panose="02020603050405020304" pitchFamily="18" charset="0"/>
                          <a:sym typeface="Microsoft JhengHei"/>
                        </a:rPr>
                        <a:t>Nervous</a:t>
                      </a:r>
                    </a:p>
                    <a:p>
                      <a:pPr marL="342900" marR="0" lvl="0" indent="-342900" algn="l" rtl="0">
                        <a:spcBef>
                          <a:spcPts val="0"/>
                        </a:spcBef>
                        <a:spcAft>
                          <a:spcPts val="0"/>
                        </a:spcAft>
                        <a:buClr>
                          <a:schemeClr val="dk1"/>
                        </a:buClr>
                        <a:buSzPts val="3200"/>
                        <a:buFont typeface="Arial"/>
                        <a:buChar char="•"/>
                      </a:pPr>
                      <a:r>
                        <a:rPr lang="en-US" altLang="zh-TW" sz="2000" b="0" dirty="0">
                          <a:latin typeface="Times New Roman" panose="02020603050405020304" pitchFamily="18" charset="0"/>
                          <a:ea typeface="Microsoft JhengHei"/>
                          <a:cs typeface="Times New Roman" panose="02020603050405020304" pitchFamily="18" charset="0"/>
                          <a:sym typeface="Microsoft JhengHei"/>
                        </a:rPr>
                        <a:t>Exhausted</a:t>
                      </a:r>
                    </a:p>
                    <a:p>
                      <a:pPr marL="342900" marR="0" lvl="0" indent="-342900" algn="l" rtl="0">
                        <a:spcBef>
                          <a:spcPts val="0"/>
                        </a:spcBef>
                        <a:spcAft>
                          <a:spcPts val="0"/>
                        </a:spcAft>
                        <a:buClr>
                          <a:schemeClr val="dk1"/>
                        </a:buClr>
                        <a:buSzPts val="3200"/>
                        <a:buFont typeface="Arial"/>
                        <a:buChar char="•"/>
                      </a:pPr>
                      <a:r>
                        <a:rPr lang="en-US" altLang="zh-TW" sz="2000" b="0" dirty="0">
                          <a:latin typeface="Times New Roman" panose="02020603050405020304" pitchFamily="18" charset="0"/>
                          <a:ea typeface="Microsoft JhengHei"/>
                          <a:cs typeface="Times New Roman" panose="02020603050405020304" pitchFamily="18" charset="0"/>
                          <a:sym typeface="Microsoft JhengHei"/>
                        </a:rPr>
                        <a:t>Discouraged</a:t>
                      </a:r>
                    </a:p>
                    <a:p>
                      <a:pPr marL="342900" marR="0" lvl="0" indent="-342900" algn="l" rtl="0">
                        <a:spcBef>
                          <a:spcPts val="0"/>
                        </a:spcBef>
                        <a:spcAft>
                          <a:spcPts val="0"/>
                        </a:spcAft>
                        <a:buClr>
                          <a:schemeClr val="dk1"/>
                        </a:buClr>
                        <a:buSzPts val="3200"/>
                        <a:buFont typeface="Arial"/>
                        <a:buChar char="•"/>
                      </a:pPr>
                      <a:r>
                        <a:rPr lang="en-US" altLang="zh-TW" sz="2000" b="0" dirty="0">
                          <a:latin typeface="Times New Roman" panose="02020603050405020304" pitchFamily="18" charset="0"/>
                          <a:ea typeface="Microsoft JhengHei"/>
                          <a:cs typeface="Times New Roman" panose="02020603050405020304" pitchFamily="18" charset="0"/>
                          <a:sym typeface="Microsoft JhengHei"/>
                        </a:rPr>
                        <a:t>Frustrated</a:t>
                      </a:r>
                    </a:p>
                    <a:p>
                      <a:pPr marL="342900" marR="0" lvl="0" indent="-342900" algn="l" rtl="0">
                        <a:spcBef>
                          <a:spcPts val="0"/>
                        </a:spcBef>
                        <a:spcAft>
                          <a:spcPts val="0"/>
                        </a:spcAft>
                        <a:buClr>
                          <a:schemeClr val="dk1"/>
                        </a:buClr>
                        <a:buSzPts val="3200"/>
                        <a:buFont typeface="Arial"/>
                        <a:buChar char="•"/>
                      </a:pPr>
                      <a:r>
                        <a:rPr lang="en-US" altLang="zh-TW" sz="2000" b="0" dirty="0">
                          <a:latin typeface="Times New Roman" panose="02020603050405020304" pitchFamily="18" charset="0"/>
                          <a:ea typeface="Microsoft JhengHei"/>
                          <a:cs typeface="Times New Roman" panose="02020603050405020304" pitchFamily="18" charset="0"/>
                          <a:sym typeface="Microsoft JhengHei"/>
                        </a:rPr>
                        <a:t>Jealous</a:t>
                      </a:r>
                    </a:p>
                    <a:p>
                      <a:pPr marL="342900" marR="0" lvl="0" indent="-342900" algn="l" rtl="0">
                        <a:spcBef>
                          <a:spcPts val="0"/>
                        </a:spcBef>
                        <a:spcAft>
                          <a:spcPts val="0"/>
                        </a:spcAft>
                        <a:buClr>
                          <a:schemeClr val="dk1"/>
                        </a:buClr>
                        <a:buSzPts val="3200"/>
                        <a:buFont typeface="Arial"/>
                        <a:buChar char="•"/>
                      </a:pPr>
                      <a:r>
                        <a:rPr lang="en-US" altLang="zh-TW" sz="2000" b="0" dirty="0">
                          <a:latin typeface="Times New Roman" panose="02020603050405020304" pitchFamily="18" charset="0"/>
                          <a:ea typeface="Microsoft JhengHei"/>
                          <a:cs typeface="Times New Roman" panose="02020603050405020304" pitchFamily="18" charset="0"/>
                          <a:sym typeface="Microsoft JhengHei"/>
                        </a:rPr>
                        <a:t>Discriminated</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247548"/>
                  </a:ext>
                </a:extLst>
              </a:tr>
            </a:tbl>
          </a:graphicData>
        </a:graphic>
      </p:graphicFrame>
      <p:sp>
        <p:nvSpPr>
          <p:cNvPr id="4" name="標題 1">
            <a:extLst>
              <a:ext uri="{FF2B5EF4-FFF2-40B4-BE49-F238E27FC236}">
                <a16:creationId xmlns:a16="http://schemas.microsoft.com/office/drawing/2014/main" id="{174EB833-7E6B-2EEF-7334-B314A66CF3DB}"/>
              </a:ext>
            </a:extLst>
          </p:cNvPr>
          <p:cNvSpPr>
            <a:spLocks noGrp="1"/>
          </p:cNvSpPr>
          <p:nvPr>
            <p:ph type="title"/>
          </p:nvPr>
        </p:nvSpPr>
        <p:spPr>
          <a:xfrm>
            <a:off x="669367" y="49119"/>
            <a:ext cx="10515600" cy="1119993"/>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Quality time: Chatting</a:t>
            </a:r>
            <a:endParaRPr lang="zh-TW" altLang="en-US" sz="4400" b="1" dirty="0">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2F9C5D06-C290-2F82-C3FA-A04B9D8FE609}"/>
              </a:ext>
            </a:extLst>
          </p:cNvPr>
          <p:cNvSpPr txBox="1"/>
          <p:nvPr/>
        </p:nvSpPr>
        <p:spPr>
          <a:xfrm>
            <a:off x="669367" y="6183130"/>
            <a:ext cx="10853268" cy="523220"/>
          </a:xfrm>
          <a:prstGeom prst="rect">
            <a:avLst/>
          </a:prstGeom>
          <a:noFill/>
        </p:spPr>
        <p:txBody>
          <a:bodyPr wrap="square">
            <a:spAutoFit/>
          </a:bodyPr>
          <a:lstStyle/>
          <a:p>
            <a:pPr marL="285750" indent="-285750">
              <a:buFont typeface="Arial" panose="020B0604020202020204" pitchFamily="34" charset="0"/>
              <a:buChar char="•"/>
            </a:pPr>
            <a:r>
              <a:rPr lang="en-US" altLang="zh-HK" sz="1400" dirty="0">
                <a:latin typeface="Century Gothic" panose="020B0502020202020204" pitchFamily="34" charset="0"/>
              </a:rPr>
              <a:t>Jones, S. M., Bodie, G. D., &amp; Hughes, S. D. (2019). The impact of mindfulness on empathy, active listening, and perceived provisions of emotional support. </a:t>
            </a:r>
            <a:r>
              <a:rPr lang="en-US" altLang="zh-HK" sz="1400" i="1" dirty="0">
                <a:latin typeface="Century Gothic" panose="020B0502020202020204" pitchFamily="34" charset="0"/>
              </a:rPr>
              <a:t>Communication Research, 46</a:t>
            </a:r>
            <a:r>
              <a:rPr lang="en-US" altLang="zh-HK" sz="1400" dirty="0">
                <a:latin typeface="Century Gothic" panose="020B0502020202020204" pitchFamily="34" charset="0"/>
              </a:rPr>
              <a:t>(6), 838-865.</a:t>
            </a:r>
            <a:endParaRPr lang="zh-HK" altLang="en-US" sz="1400" dirty="0">
              <a:latin typeface="Century Gothic" panose="020B0502020202020204" pitchFamily="34" charset="0"/>
            </a:endParaRPr>
          </a:p>
        </p:txBody>
      </p:sp>
      <p:sp>
        <p:nvSpPr>
          <p:cNvPr id="7" name="Google Shape;515;p34">
            <a:extLst>
              <a:ext uri="{FF2B5EF4-FFF2-40B4-BE49-F238E27FC236}">
                <a16:creationId xmlns:a16="http://schemas.microsoft.com/office/drawing/2014/main" id="{3D63114F-94F8-685D-CBD8-F99743D1147F}"/>
              </a:ext>
            </a:extLst>
          </p:cNvPr>
          <p:cNvSpPr txBox="1">
            <a:spLocks/>
          </p:cNvSpPr>
          <p:nvPr/>
        </p:nvSpPr>
        <p:spPr>
          <a:xfrm>
            <a:off x="684088" y="1159956"/>
            <a:ext cx="11317412" cy="826048"/>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spcBef>
                <a:spcPts val="0"/>
              </a:spcBef>
              <a:buClr>
                <a:schemeClr val="dk1"/>
              </a:buClr>
              <a:buSzPts val="2800"/>
              <a:buFont typeface="Courier New" panose="02070309020205020404" pitchFamily="49" charset="0"/>
              <a:buChar char="o"/>
            </a:pPr>
            <a:r>
              <a:rPr lang="en-NZ" altLang="zh-TW" sz="2400" dirty="0">
                <a:latin typeface="Times New Roman" panose="02020603050405020304" pitchFamily="18" charset="0"/>
                <a:ea typeface="Century Gothic"/>
                <a:cs typeface="Times New Roman" panose="02020603050405020304" pitchFamily="18" charset="0"/>
                <a:sym typeface="Century Gothic"/>
              </a:rPr>
              <a:t>Three steps of active listening:</a:t>
            </a:r>
            <a:endParaRPr lang="zh-TW" altLang="en-US" sz="2400" b="1" dirty="0">
              <a:latin typeface="Times New Roman" panose="02020603050405020304" pitchFamily="18" charset="0"/>
              <a:ea typeface="Century Gothic"/>
              <a:cs typeface="Times New Roman" panose="02020603050405020304" pitchFamily="18" charset="0"/>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a:xfrm>
            <a:off x="747765" y="455561"/>
            <a:ext cx="10754424" cy="1325563"/>
          </a:xfrm>
        </p:spPr>
        <p:txBody>
          <a:bodyPr>
            <a:noAutofit/>
          </a:bodyPr>
          <a:lstStyle/>
          <a:p>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How can the parents in the video use active listening to understand what happened?</a:t>
            </a:r>
            <a:endParaRPr lang="zh-HK" altLang="en-US"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Google Shape;568;p38"/>
          <p:cNvSpPr txBox="1"/>
          <p:nvPr/>
        </p:nvSpPr>
        <p:spPr>
          <a:xfrm>
            <a:off x="8098156" y="5029170"/>
            <a:ext cx="2752096" cy="96618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en-US" altLang="zh-TW" sz="2000" b="1" dirty="0">
                <a:solidFill>
                  <a:schemeClr val="dk1"/>
                </a:solidFill>
                <a:latin typeface="Times New Roman" panose="02020603050405020304" pitchFamily="18" charset="0"/>
                <a:ea typeface="Arial"/>
                <a:cs typeface="Times New Roman" panose="02020603050405020304" pitchFamily="18" charset="0"/>
                <a:sym typeface="Arial"/>
              </a:rPr>
              <a:t>Watch the video</a:t>
            </a:r>
          </a:p>
          <a:p>
            <a:pPr marL="0" marR="0" lvl="0" indent="0" algn="ctr" rtl="0">
              <a:lnSpc>
                <a:spcPct val="90000"/>
              </a:lnSpc>
              <a:spcBef>
                <a:spcPts val="0"/>
              </a:spcBef>
              <a:spcAft>
                <a:spcPts val="0"/>
              </a:spcAft>
              <a:buClr>
                <a:schemeClr val="dk1"/>
              </a:buClr>
              <a:buSzPts val="1400"/>
              <a:buFont typeface="Arial"/>
              <a:buNone/>
            </a:pPr>
            <a:r>
              <a:rPr lang="en-US" sz="2000" b="1" dirty="0">
                <a:solidFill>
                  <a:schemeClr val="dk1"/>
                </a:solidFill>
                <a:latin typeface="Times New Roman" panose="02020603050405020304" pitchFamily="18" charset="0"/>
                <a:ea typeface="Arial"/>
                <a:cs typeface="Times New Roman" panose="02020603050405020304" pitchFamily="18" charset="0"/>
                <a:sym typeface="Arial"/>
              </a:rPr>
              <a:t>(Chinese </a:t>
            </a:r>
            <a:r>
              <a:rPr lang="en-US" sz="2000" b="1">
                <a:solidFill>
                  <a:schemeClr val="dk1"/>
                </a:solidFill>
                <a:latin typeface="Times New Roman" panose="02020603050405020304" pitchFamily="18" charset="0"/>
                <a:ea typeface="Arial"/>
                <a:cs typeface="Times New Roman" panose="02020603050405020304" pitchFamily="18" charset="0"/>
                <a:sym typeface="Arial"/>
              </a:rPr>
              <a:t>Version Only</a:t>
            </a:r>
            <a:r>
              <a:rPr lang="en-US" sz="2000" b="1" dirty="0">
                <a:solidFill>
                  <a:schemeClr val="dk1"/>
                </a:solidFill>
                <a:latin typeface="Times New Roman" panose="02020603050405020304" pitchFamily="18" charset="0"/>
                <a:ea typeface="Arial"/>
                <a:cs typeface="Times New Roman" panose="02020603050405020304" pitchFamily="18" charset="0"/>
                <a:sym typeface="Arial"/>
              </a:rPr>
              <a:t>)</a:t>
            </a:r>
          </a:p>
        </p:txBody>
      </p:sp>
      <p:pic>
        <p:nvPicPr>
          <p:cNvPr id="13" name="Picture 12"/>
          <p:cNvPicPr>
            <a:picLocks noChangeAspect="1"/>
          </p:cNvPicPr>
          <p:nvPr/>
        </p:nvPicPr>
        <p:blipFill rotWithShape="1">
          <a:blip r:embed="rId3"/>
          <a:srcRect b="10354"/>
          <a:stretch/>
        </p:blipFill>
        <p:spPr>
          <a:xfrm>
            <a:off x="853391" y="1962278"/>
            <a:ext cx="6982571" cy="4033080"/>
          </a:xfrm>
          <a:prstGeom prst="rect">
            <a:avLst/>
          </a:prstGeom>
        </p:spPr>
      </p:pic>
      <p:pic>
        <p:nvPicPr>
          <p:cNvPr id="14" name="Picture 13"/>
          <p:cNvPicPr>
            <a:picLocks noChangeAspect="1"/>
          </p:cNvPicPr>
          <p:nvPr/>
        </p:nvPicPr>
        <p:blipFill>
          <a:blip r:embed="rId4"/>
          <a:stretch>
            <a:fillRect/>
          </a:stretch>
        </p:blipFill>
        <p:spPr>
          <a:xfrm>
            <a:off x="8574204" y="3338006"/>
            <a:ext cx="1800000" cy="1800000"/>
          </a:xfrm>
          <a:prstGeom prst="rect">
            <a:avLst/>
          </a:prstGeom>
        </p:spPr>
      </p:pic>
      <p:sp>
        <p:nvSpPr>
          <p:cNvPr id="3" name="Rectangle 2">
            <a:extLst>
              <a:ext uri="{FF2B5EF4-FFF2-40B4-BE49-F238E27FC236}">
                <a16:creationId xmlns:a16="http://schemas.microsoft.com/office/drawing/2014/main" id="{E6F2F18D-7996-8DA5-9413-2DB38202FA07}"/>
              </a:ext>
            </a:extLst>
          </p:cNvPr>
          <p:cNvSpPr/>
          <p:nvPr/>
        </p:nvSpPr>
        <p:spPr>
          <a:xfrm>
            <a:off x="3265939" y="1655146"/>
            <a:ext cx="2402571" cy="13950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Parenting Tips</a:t>
            </a:r>
            <a:endParaRPr lang="en-NZ"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790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a:xfrm>
            <a:off x="747765" y="455561"/>
            <a:ext cx="10754424" cy="1325563"/>
          </a:xfrm>
        </p:spPr>
        <p:txBody>
          <a:bodyPr>
            <a:normAutofit/>
          </a:bodyPr>
          <a:lstStyle/>
          <a:p>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How can the parents in the video use active listening to understand what happened?</a:t>
            </a:r>
            <a:endParaRPr lang="zh-HK" altLang="en-US" sz="4400" b="1" dirty="0">
              <a:solidFill>
                <a:schemeClr val="tx1"/>
              </a:solidFill>
              <a:latin typeface="微軟正黑體" panose="020B0604030504040204" pitchFamily="34" charset="-120"/>
              <a:ea typeface="微軟正黑體" panose="020B0604030504040204" pitchFamily="34" charset="-120"/>
            </a:endParaRPr>
          </a:p>
        </p:txBody>
      </p:sp>
      <p:sp>
        <p:nvSpPr>
          <p:cNvPr id="6" name="Content Placeholder 2">
            <a:extLst>
              <a:ext uri="{FF2B5EF4-FFF2-40B4-BE49-F238E27FC236}">
                <a16:creationId xmlns:a16="http://schemas.microsoft.com/office/drawing/2014/main" id="{CBC167D9-868D-498C-B885-17323EB00C1F}"/>
              </a:ext>
            </a:extLst>
          </p:cNvPr>
          <p:cNvSpPr>
            <a:spLocks noGrp="1"/>
          </p:cNvSpPr>
          <p:nvPr>
            <p:ph idx="1"/>
          </p:nvPr>
        </p:nvSpPr>
        <p:spPr>
          <a:xfrm>
            <a:off x="838200" y="1825624"/>
            <a:ext cx="10442510" cy="4318501"/>
          </a:xfrm>
        </p:spPr>
        <p:txBody>
          <a:bodyPr>
            <a:normAutofit/>
          </a:bodyPr>
          <a:lstStyle/>
          <a:p>
            <a:pPr>
              <a:buFont typeface="Courier New" panose="02070309020205020404" pitchFamily="49" charset="0"/>
              <a:buChar char="o"/>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Role play:</a:t>
            </a:r>
            <a:endPar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Arial" panose="020B0604020202020204" pitchFamily="34" charset="0"/>
              <a:buChar char="•"/>
            </a:pP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In groups of three:</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2">
              <a:spcBef>
                <a:spcPts val="600"/>
              </a:spcBef>
              <a:spcAft>
                <a:spcPts val="600"/>
              </a:spcAft>
              <a:buFont typeface="Wingdings" panose="05000000000000000000" pitchFamily="2" charset="2"/>
              <a:buChar char="ü"/>
            </a:pP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The sharer (parent 1) plays the role of a daughter who does not want to go to school because her classmates do not play with her. The sharer can improvise as they wish.</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p>
          <a:p>
            <a:pPr lvl="2">
              <a:spcBef>
                <a:spcPts val="600"/>
              </a:spcBef>
              <a:spcAft>
                <a:spcPts val="600"/>
              </a:spcAft>
              <a:buFont typeface="Wingdings" panose="05000000000000000000" pitchFamily="2" charset="2"/>
              <a:buChar char="ü"/>
            </a:pP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The active listener (parent 2) plays the role of the mother and tries to respond using the active listening skills of asking questions and reflecting on the content of their responses and expressing the daughter’s negative emotions.</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p>
          <a:p>
            <a:pPr lvl="2">
              <a:spcBef>
                <a:spcPts val="600"/>
              </a:spcBef>
              <a:spcAft>
                <a:spcPts val="600"/>
              </a:spcAft>
              <a:buFont typeface="Wingdings" panose="05000000000000000000" pitchFamily="2" charset="2"/>
              <a:buChar char="ü"/>
            </a:pP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The observer (parent 3) pays attention to the positive impact the parent’s active listening has on the child. For example: Does the daughter feel understood after talking to her mother? Does she feel relieved? Have her emotions become more stable?</a:t>
            </a: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535854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a:xfrm>
            <a:off x="747765" y="455561"/>
            <a:ext cx="10754424" cy="1325563"/>
          </a:xfrm>
        </p:spPr>
        <p:txBody>
          <a:bodyPr>
            <a:normAutofit/>
          </a:bodyPr>
          <a:lstStyle/>
          <a:p>
            <a:r>
              <a:rPr lang="en-US" altLang="zh-TW" sz="4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How can the parents in the video use active listening to understand what happened?</a:t>
            </a:r>
            <a:endParaRPr lang="zh-HK" altLang="en-US" sz="4400" b="1" dirty="0">
              <a:solidFill>
                <a:schemeClr val="tx1"/>
              </a:solidFill>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747765" y="1749040"/>
            <a:ext cx="10754424" cy="4747572"/>
          </a:xfrm>
        </p:spPr>
        <p:txBody>
          <a:bodyPr>
            <a:noAutofit/>
          </a:bodyPr>
          <a:lstStyle/>
          <a:p>
            <a:r>
              <a:rPr lang="en-GB" dirty="0">
                <a:solidFill>
                  <a:srgbClr val="000000"/>
                </a:solidFill>
                <a:effectLst/>
                <a:latin typeface="Times New Roman" panose="02020603050405020304" pitchFamily="18" charset="0"/>
                <a:ea typeface="PMingLiU" panose="02020500000000000000" pitchFamily="18" charset="-120"/>
              </a:rPr>
              <a:t>Mum: “You’re hiding in bed crying. Did something happen?” </a:t>
            </a:r>
            <a:r>
              <a:rPr lang="en-GB" i="1" dirty="0">
                <a:solidFill>
                  <a:srgbClr val="000000"/>
                </a:solidFill>
                <a:effectLst/>
                <a:latin typeface="Times New Roman" panose="02020603050405020304" pitchFamily="18" charset="0"/>
                <a:ea typeface="PMingLiU" panose="02020500000000000000" pitchFamily="18" charset="-120"/>
              </a:rPr>
              <a:t> </a:t>
            </a:r>
            <a:r>
              <a:rPr lang="en-GB" b="1" dirty="0">
                <a:solidFill>
                  <a:srgbClr val="000000"/>
                </a:solidFill>
                <a:effectLst/>
                <a:latin typeface="Times New Roman" panose="02020603050405020304" pitchFamily="18" charset="0"/>
                <a:ea typeface="PMingLiU" panose="02020500000000000000" pitchFamily="18" charset="-120"/>
              </a:rPr>
              <a:t>(Asking questions)</a:t>
            </a:r>
            <a:endParaRPr lang="en-US" altLang="zh-TW" sz="2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en-GB" dirty="0">
                <a:solidFill>
                  <a:srgbClr val="000000"/>
                </a:solidFill>
                <a:effectLst/>
                <a:latin typeface="Times New Roman" panose="02020603050405020304" pitchFamily="18" charset="0"/>
                <a:ea typeface="PMingLiU" panose="02020500000000000000" pitchFamily="18" charset="-120"/>
              </a:rPr>
              <a:t>Daughter: “My classmates don’t play with me! I don’t want to go to school anymore!”</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p>
            <a:r>
              <a:rPr lang="en-GB" dirty="0">
                <a:solidFill>
                  <a:srgbClr val="000000"/>
                </a:solidFill>
                <a:effectLst/>
                <a:latin typeface="Times New Roman" panose="02020603050405020304" pitchFamily="18" charset="0"/>
                <a:ea typeface="PMingLiU" panose="02020500000000000000" pitchFamily="18" charset="-120"/>
              </a:rPr>
              <a:t>Mum: “Your classmates don’t want to play with you? You must be feeling terrible! I understand. You’re feeling so bad that you don’t want to go to school and see them, right?” </a:t>
            </a:r>
            <a:r>
              <a:rPr lang="en-GB" b="1" dirty="0">
                <a:solidFill>
                  <a:srgbClr val="000000"/>
                </a:solidFill>
                <a:effectLst/>
                <a:latin typeface="Times New Roman" panose="02020603050405020304" pitchFamily="18" charset="0"/>
                <a:ea typeface="PMingLiU" panose="02020500000000000000" pitchFamily="18" charset="-120"/>
              </a:rPr>
              <a:t>(Reflecting on content)</a:t>
            </a:r>
            <a:endPar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endParaRPr>
          </a:p>
          <a:p>
            <a:r>
              <a:rPr lang="en-GB" dirty="0">
                <a:solidFill>
                  <a:srgbClr val="000000"/>
                </a:solidFill>
                <a:effectLst/>
                <a:latin typeface="Times New Roman" panose="02020603050405020304" pitchFamily="18" charset="0"/>
                <a:ea typeface="PMingLiU" panose="02020500000000000000" pitchFamily="18" charset="-120"/>
              </a:rPr>
              <a:t>Daughter: “That’s right! They are really mean! They always make fun of me!”</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 </a:t>
            </a:r>
          </a:p>
          <a:p>
            <a:r>
              <a:rPr lang="en-GB" dirty="0">
                <a:solidFill>
                  <a:srgbClr val="000000"/>
                </a:solidFill>
                <a:effectLst/>
                <a:latin typeface="Times New Roman" panose="02020603050405020304" pitchFamily="18" charset="0"/>
                <a:ea typeface="PMingLiU" panose="02020500000000000000" pitchFamily="18" charset="-120"/>
              </a:rPr>
              <a:t>Mum: “Do you feel angry when they make fun of you?”</a:t>
            </a:r>
            <a:r>
              <a:rPr lang="en-GB" i="1" dirty="0">
                <a:solidFill>
                  <a:srgbClr val="000000"/>
                </a:solidFill>
                <a:effectLst/>
                <a:latin typeface="Times New Roman" panose="02020603050405020304" pitchFamily="18" charset="0"/>
                <a:ea typeface="PMingLiU" panose="02020500000000000000" pitchFamily="18" charset="-120"/>
              </a:rPr>
              <a:t> </a:t>
            </a:r>
            <a:r>
              <a:rPr lang="en-GB" b="1" dirty="0">
                <a:solidFill>
                  <a:srgbClr val="000000"/>
                </a:solidFill>
                <a:effectLst/>
                <a:latin typeface="Times New Roman" panose="02020603050405020304" pitchFamily="18" charset="0"/>
                <a:ea typeface="PMingLiU" panose="02020500000000000000" pitchFamily="18" charset="-120"/>
              </a:rPr>
              <a:t>(Reflecting on emotions)</a:t>
            </a:r>
            <a:endPar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endParaRPr>
          </a:p>
          <a:p>
            <a:r>
              <a:rPr lang="en-GB" dirty="0">
                <a:solidFill>
                  <a:srgbClr val="000000"/>
                </a:solidFill>
                <a:effectLst/>
                <a:latin typeface="Times New Roman" panose="02020603050405020304" pitchFamily="18" charset="0"/>
                <a:ea typeface="PMingLiU" panose="02020500000000000000" pitchFamily="18" charset="-120"/>
              </a:rPr>
              <a:t>Daughter: “Yes! I’ve already told them to stop doing it, but the more I tell them to stop, the harder they laugh!”</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 </a:t>
            </a:r>
          </a:p>
          <a:p>
            <a:r>
              <a:rPr lang="en-GB" dirty="0">
                <a:solidFill>
                  <a:srgbClr val="000000"/>
                </a:solidFill>
                <a:effectLst/>
                <a:latin typeface="Times New Roman" panose="02020603050405020304" pitchFamily="18" charset="0"/>
                <a:ea typeface="PMingLiU" panose="02020500000000000000" pitchFamily="18" charset="-120"/>
              </a:rPr>
              <a:t>Mum: “They haven’t stopped even though you’ve asked them many times to stop teasing you. You may feel a little frustrated and helpless.” </a:t>
            </a:r>
            <a:r>
              <a:rPr lang="en-GB" b="1" dirty="0">
                <a:solidFill>
                  <a:srgbClr val="000000"/>
                </a:solidFill>
                <a:effectLst/>
                <a:latin typeface="Times New Roman" panose="02020603050405020304" pitchFamily="18" charset="0"/>
                <a:ea typeface="PMingLiU" panose="02020500000000000000" pitchFamily="18" charset="-120"/>
              </a:rPr>
              <a:t>(Reflecting on content + reflecting on emotions)</a:t>
            </a:r>
            <a:endPar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endParaRPr>
          </a:p>
          <a:p>
            <a:r>
              <a:rPr lang="en-GB" dirty="0">
                <a:solidFill>
                  <a:srgbClr val="000000"/>
                </a:solidFill>
                <a:effectLst/>
                <a:latin typeface="Times New Roman" panose="02020603050405020304" pitchFamily="18" charset="0"/>
                <a:ea typeface="PMingLiU" panose="02020500000000000000" pitchFamily="18" charset="-120"/>
              </a:rPr>
              <a:t>Daughter: “Yes, mum! I’m feeling really miserable.”</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en-US" sz="24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844052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en-US" altLang="zh-TW" b="1" spc="-50" dirty="0">
              <a:latin typeface="微軟正黑體" panose="020B0604030504040204" pitchFamily="34" charset="-120"/>
              <a:ea typeface="微軟正黑體" panose="020B0604030504040204" pitchFamily="34" charset="-120"/>
              <a:cs typeface="+mj-cs"/>
            </a:endParaRPr>
          </a:p>
          <a:p>
            <a:endParaRPr lang="en-US" altLang="zh-TW" b="1" spc="-50" dirty="0">
              <a:latin typeface="微軟正黑體" panose="020B0604030504040204" pitchFamily="34" charset="-120"/>
              <a:ea typeface="微軟正黑體" panose="020B0604030504040204" pitchFamily="34" charset="-120"/>
              <a:cs typeface="+mj-cs"/>
            </a:endParaRPr>
          </a:p>
          <a:p>
            <a:endParaRPr lang="en-US" altLang="zh-TW" b="1" spc="-50" dirty="0">
              <a:latin typeface="微軟正黑體" panose="020B0604030504040204" pitchFamily="34" charset="-120"/>
              <a:ea typeface="微軟正黑體" panose="020B0604030504040204" pitchFamily="34" charset="-120"/>
              <a:cs typeface="+mj-cs"/>
            </a:endParaRPr>
          </a:p>
          <a:p>
            <a:endParaRPr lang="en-US" dirty="0"/>
          </a:p>
        </p:txBody>
      </p:sp>
      <p:sp>
        <p:nvSpPr>
          <p:cNvPr id="4" name="矩形 3"/>
          <p:cNvSpPr/>
          <p:nvPr/>
        </p:nvSpPr>
        <p:spPr>
          <a:xfrm>
            <a:off x="1097280" y="657539"/>
            <a:ext cx="6096000" cy="769441"/>
          </a:xfrm>
          <a:prstGeom prst="rect">
            <a:avLst/>
          </a:prstGeom>
        </p:spPr>
        <p:txBody>
          <a:bodyPr>
            <a:spAutoFit/>
          </a:bodyPr>
          <a:lstStyle/>
          <a:p>
            <a:r>
              <a:rPr lang="en-NZ" altLang="zh-TW" sz="4400" b="1" spc="-50" dirty="0">
                <a:latin typeface="Times New Roman" panose="02020603050405020304" pitchFamily="18" charset="0"/>
                <a:ea typeface="微軟正黑體" panose="020B0604030504040204" pitchFamily="34" charset="-120"/>
                <a:cs typeface="Times New Roman" panose="02020603050405020304" pitchFamily="18" charset="0"/>
              </a:rPr>
              <a:t>Active Listening</a:t>
            </a:r>
            <a:endParaRPr lang="en-US" sz="4400" dirty="0">
              <a:latin typeface="Times New Roman" panose="02020603050405020304" pitchFamily="18" charset="0"/>
              <a:cs typeface="Times New Roman" panose="02020603050405020304" pitchFamily="18" charset="0"/>
            </a:endParaRPr>
          </a:p>
        </p:txBody>
      </p:sp>
      <p:sp>
        <p:nvSpPr>
          <p:cNvPr id="5" name="Google Shape;539;p36"/>
          <p:cNvSpPr txBox="1">
            <a:spLocks/>
          </p:cNvSpPr>
          <p:nvPr/>
        </p:nvSpPr>
        <p:spPr>
          <a:xfrm>
            <a:off x="868680" y="2096807"/>
            <a:ext cx="10515600" cy="3772287"/>
          </a:xfrm>
          <a:prstGeom prst="rect">
            <a:avLst/>
          </a:prstGeom>
          <a:noFill/>
          <a:ln>
            <a:noFill/>
          </a:ln>
        </p:spPr>
        <p:txBody>
          <a:bodyPr spcFirstLastPara="1" vert="horz" wrap="square" lIns="91425" tIns="45700" rIns="91425" bIns="45700" rtlCol="0" anchor="t"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457200">
              <a:spcBef>
                <a:spcPts val="0"/>
              </a:spcBef>
              <a:spcAft>
                <a:spcPts val="0"/>
              </a:spcAft>
              <a:buClr>
                <a:schemeClr val="dk1"/>
              </a:buClr>
              <a:buSzPts val="2800"/>
              <a:buFont typeface="Courier New" panose="02070309020205020404" pitchFamily="49" charset="0"/>
              <a:buChar char="o"/>
            </a:pPr>
            <a:r>
              <a:rPr lang="en-US" altLang="zh-TW" sz="3200" b="1" spc="-50" dirty="0">
                <a:latin typeface="Times New Roman" panose="02020603050405020304" pitchFamily="18" charset="0"/>
                <a:ea typeface="微軟正黑體" panose="020B0604030504040204" pitchFamily="34" charset="-120"/>
                <a:cs typeface="Times New Roman" panose="02020603050405020304" pitchFamily="18" charset="0"/>
              </a:rPr>
              <a:t>It shows children their parents’ empathy, which helps them feel understood</a:t>
            </a:r>
          </a:p>
          <a:p>
            <a:pPr marL="0" indent="0">
              <a:spcBef>
                <a:spcPts val="0"/>
              </a:spcBef>
              <a:spcAft>
                <a:spcPts val="0"/>
              </a:spcAft>
              <a:buClr>
                <a:schemeClr val="dk1"/>
              </a:buClr>
              <a:buSzPts val="2800"/>
              <a:buNone/>
            </a:pPr>
            <a:endParaRPr lang="en-US" altLang="zh-TW" sz="3200" b="1" spc="-50" dirty="0">
              <a:latin typeface="Times New Roman" panose="02020603050405020304" pitchFamily="18" charset="0"/>
              <a:ea typeface="微軟正黑體" panose="020B0604030504040204" pitchFamily="34" charset="-120"/>
              <a:cs typeface="Times New Roman" panose="02020603050405020304" pitchFamily="18" charset="0"/>
            </a:endParaRPr>
          </a:p>
          <a:p>
            <a:pPr indent="-457200">
              <a:spcBef>
                <a:spcPts val="0"/>
              </a:spcBef>
              <a:spcAft>
                <a:spcPts val="0"/>
              </a:spcAft>
              <a:buClr>
                <a:schemeClr val="dk1"/>
              </a:buClr>
              <a:buSzPts val="2800"/>
              <a:buFont typeface="Courier New" panose="02070309020205020404" pitchFamily="49" charset="0"/>
              <a:buChar char="o"/>
            </a:pPr>
            <a:r>
              <a:rPr lang="en-US" altLang="zh-TW" sz="3200" b="1" spc="-50" dirty="0">
                <a:latin typeface="Times New Roman" panose="02020603050405020304" pitchFamily="18" charset="0"/>
                <a:ea typeface="微軟正黑體" panose="020B0604030504040204" pitchFamily="34" charset="-120"/>
                <a:cs typeface="Times New Roman" panose="02020603050405020304" pitchFamily="18" charset="0"/>
              </a:rPr>
              <a:t>This will make them more willing to listen to their parents’ advice and accept their help</a:t>
            </a:r>
            <a:endParaRPr lang="en-US" sz="3200" dirty="0">
              <a:latin typeface="Times New Roman" panose="02020603050405020304" pitchFamily="18" charset="0"/>
              <a:cs typeface="Times New Roman" panose="02020603050405020304" pitchFamily="18" charset="0"/>
            </a:endParaRPr>
          </a:p>
          <a:p>
            <a:pPr marL="0" indent="0">
              <a:spcBef>
                <a:spcPts val="1000"/>
              </a:spcBef>
              <a:spcAft>
                <a:spcPts val="0"/>
              </a:spcAft>
              <a:buClr>
                <a:schemeClr val="dk1"/>
              </a:buClr>
              <a:buSzPts val="1000"/>
              <a:buFont typeface="Calibri" panose="020F0502020204030204" pitchFamily="34" charset="0"/>
              <a:buNone/>
            </a:pPr>
            <a:endParaRPr lang="zh-TW" altLang="en-US" sz="1000" b="1" dirty="0">
              <a:latin typeface="Times New Roman" panose="02020603050405020304" pitchFamily="18" charset="0"/>
              <a:ea typeface="Century Gothic"/>
              <a:cs typeface="Times New Roman" panose="02020603050405020304" pitchFamily="18" charset="0"/>
              <a:sym typeface="Century Gothic"/>
            </a:endParaRPr>
          </a:p>
          <a:p>
            <a:pPr marL="457200" lvl="1" indent="0">
              <a:spcBef>
                <a:spcPts val="500"/>
              </a:spcBef>
              <a:spcAft>
                <a:spcPts val="0"/>
              </a:spcAft>
              <a:buClr>
                <a:schemeClr val="dk1"/>
              </a:buClr>
              <a:buSzPts val="2400"/>
              <a:buFont typeface="Calibri" pitchFamily="34" charset="0"/>
              <a:buNone/>
            </a:pPr>
            <a:endParaRPr lang="zh-TW" altLang="en-US" b="1" dirty="0">
              <a:latin typeface="Times New Roman" panose="02020603050405020304" pitchFamily="18" charset="0"/>
              <a:ea typeface="Century Gothic"/>
              <a:cs typeface="Times New Roman" panose="02020603050405020304" pitchFamily="18" charset="0"/>
              <a:sym typeface="Century Gothic"/>
            </a:endParaRPr>
          </a:p>
          <a:p>
            <a:pPr marL="457200" lvl="1" indent="0">
              <a:spcBef>
                <a:spcPts val="500"/>
              </a:spcBef>
              <a:spcAft>
                <a:spcPts val="0"/>
              </a:spcAft>
              <a:buClr>
                <a:schemeClr val="dk1"/>
              </a:buClr>
              <a:buSzPts val="2400"/>
              <a:buFont typeface="Calibri" pitchFamily="34" charset="0"/>
              <a:buNone/>
            </a:pPr>
            <a:endParaRPr lang="zh-TW" altLang="en-US" b="1" dirty="0">
              <a:latin typeface="Times New Roman" panose="02020603050405020304" pitchFamily="18" charset="0"/>
              <a:ea typeface="Century Gothic"/>
              <a:cs typeface="Times New Roman" panose="02020603050405020304" pitchFamily="18" charset="0"/>
              <a:sym typeface="Century Gothic"/>
            </a:endParaRPr>
          </a:p>
          <a:p>
            <a:pPr marL="457200" lvl="1" indent="0">
              <a:spcBef>
                <a:spcPts val="500"/>
              </a:spcBef>
              <a:spcAft>
                <a:spcPts val="0"/>
              </a:spcAft>
              <a:buClr>
                <a:schemeClr val="dk1"/>
              </a:buClr>
              <a:buSzPts val="2400"/>
              <a:buFont typeface="Calibri" pitchFamily="34" charset="0"/>
              <a:buNone/>
            </a:pPr>
            <a:endParaRPr lang="zh-TW" altLang="en-US" b="1" dirty="0">
              <a:latin typeface="Times New Roman" panose="02020603050405020304" pitchFamily="18" charset="0"/>
              <a:ea typeface="Century Gothic"/>
              <a:cs typeface="Times New Roman" panose="02020603050405020304" pitchFamily="18" charset="0"/>
              <a:sym typeface="Century Gothic"/>
            </a:endParaRPr>
          </a:p>
          <a:p>
            <a:pPr marL="457200" lvl="1" indent="0">
              <a:spcBef>
                <a:spcPts val="500"/>
              </a:spcBef>
              <a:spcAft>
                <a:spcPts val="0"/>
              </a:spcAft>
              <a:buClr>
                <a:schemeClr val="dk1"/>
              </a:buClr>
              <a:buSzPts val="2400"/>
              <a:buFont typeface="Calibri" pitchFamily="34" charset="0"/>
              <a:buNone/>
            </a:pPr>
            <a:endParaRPr lang="zh-TW" altLang="en-US" b="1" dirty="0">
              <a:latin typeface="Times New Roman" panose="02020603050405020304" pitchFamily="18" charset="0"/>
              <a:ea typeface="Century Gothic"/>
              <a:cs typeface="Times New Roman" panose="02020603050405020304" pitchFamily="18" charset="0"/>
              <a:sym typeface="Century Gothic"/>
            </a:endParaRPr>
          </a:p>
          <a:p>
            <a:pPr marL="457200" lvl="1" indent="0">
              <a:spcBef>
                <a:spcPts val="500"/>
              </a:spcBef>
              <a:spcAft>
                <a:spcPts val="0"/>
              </a:spcAft>
              <a:buClr>
                <a:schemeClr val="dk1"/>
              </a:buClr>
              <a:buSzPts val="2400"/>
              <a:buFont typeface="Calibri" pitchFamily="34" charset="0"/>
              <a:buNone/>
            </a:pPr>
            <a:endParaRPr lang="zh-TW" altLang="en-US" b="1" dirty="0">
              <a:latin typeface="Times New Roman" panose="02020603050405020304" pitchFamily="18" charset="0"/>
              <a:ea typeface="Century Gothic"/>
              <a:cs typeface="Times New Roman" panose="02020603050405020304" pitchFamily="18" charset="0"/>
              <a:sym typeface="Century Gothic"/>
            </a:endParaRPr>
          </a:p>
          <a:p>
            <a:pPr marL="457200" lvl="1" indent="0">
              <a:spcBef>
                <a:spcPts val="500"/>
              </a:spcBef>
              <a:spcAft>
                <a:spcPts val="0"/>
              </a:spcAft>
              <a:buClr>
                <a:schemeClr val="dk1"/>
              </a:buClr>
              <a:buSzPts val="2400"/>
              <a:buFont typeface="Calibri" pitchFamily="34" charset="0"/>
              <a:buNone/>
            </a:pPr>
            <a:endParaRPr lang="zh-TW" altLang="en-US" b="1" dirty="0">
              <a:latin typeface="Times New Roman" panose="02020603050405020304" pitchFamily="18" charset="0"/>
              <a:ea typeface="Century Gothic"/>
              <a:cs typeface="Times New Roman" panose="02020603050405020304" pitchFamily="18" charset="0"/>
              <a:sym typeface="Century Gothic"/>
            </a:endParaRPr>
          </a:p>
        </p:txBody>
      </p:sp>
    </p:spTree>
    <p:extLst>
      <p:ext uri="{BB962C8B-B14F-4D97-AF65-F5344CB8AC3E}">
        <p14:creationId xmlns:p14="http://schemas.microsoft.com/office/powerpoint/2010/main" val="3255960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a:xfrm>
            <a:off x="645695" y="541420"/>
            <a:ext cx="10515600" cy="929617"/>
          </a:xfrm>
        </p:spPr>
        <p:txBody>
          <a:bodyPr>
            <a:normAutofit/>
          </a:bodyPr>
          <a:lstStyle/>
          <a:p>
            <a:r>
              <a:rPr lang="en-NZ" altLang="zh-TW" sz="4400" b="1" dirty="0">
                <a:latin typeface="Times New Roman" panose="02020603050405020304" pitchFamily="18" charset="0"/>
                <a:ea typeface="微軟正黑體" panose="020B0604030504040204" pitchFamily="34" charset="-120"/>
                <a:cs typeface="Times New Roman" panose="02020603050405020304" pitchFamily="18" charset="0"/>
              </a:rPr>
              <a:t>Conclusion</a:t>
            </a:r>
            <a:endParaRPr lang="zh-HK"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537412" y="1937083"/>
            <a:ext cx="5682915" cy="4301891"/>
          </a:xfrm>
        </p:spPr>
        <p:txBody>
          <a:bodyPr numCol="1">
            <a:noAutofit/>
          </a:bodyPr>
          <a:lstStyle/>
          <a:p>
            <a:pPr>
              <a:buFont typeface="Courier New" panose="02070309020205020404" pitchFamily="49" charset="0"/>
              <a:buChar char="o"/>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Acts of service</a:t>
            </a:r>
          </a:p>
          <a:p>
            <a:pPr lvl="1">
              <a:buFont typeface="Arial" panose="020B0604020202020204" pitchFamily="34" charset="0"/>
              <a:buChar char="•"/>
            </a:pP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Examples: Packing school bags, washing clothes, taking children to and from school, etc.</a:t>
            </a: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p>
          <a:p>
            <a:pPr lvl="1">
              <a:buFont typeface="Arial" panose="020B0604020202020204" pitchFamily="34" charset="0"/>
              <a:buChar char="•"/>
            </a:pP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If children are already able to take care of themselves properly, parents should let them do what they can as far as possible</a:t>
            </a:r>
            <a:endPar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Gifts</a:t>
            </a: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Arial" panose="020B0604020202020204" pitchFamily="34" charset="0"/>
              <a:buChar char="•"/>
            </a:pP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Examples: Food, stationery, toys, etc.</a:t>
            </a: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Arial" panose="020B0604020202020204" pitchFamily="34" charset="0"/>
              <a:buChar char="•"/>
            </a:pPr>
            <a:r>
              <a:rPr lang="en-GB" sz="1800" dirty="0">
                <a:solidFill>
                  <a:srgbClr val="000000"/>
                </a:solidFill>
                <a:effectLst/>
                <a:latin typeface="Times New Roman" panose="02020603050405020304" pitchFamily="18" charset="0"/>
                <a:ea typeface="PMingLiU" panose="02020500000000000000" pitchFamily="18" charset="-120"/>
              </a:rPr>
              <a:t>Small handicrafts made by parents and special parent-child activities may be more attractive than material gifts</a:t>
            </a:r>
            <a:endPar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Physical touch</a:t>
            </a:r>
          </a:p>
          <a:p>
            <a:pPr lvl="1">
              <a:buFont typeface="Arial" panose="020B0604020202020204" pitchFamily="34" charset="0"/>
              <a:buChar char="•"/>
            </a:pP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Helps children deal with stress and regulate their emotions</a:t>
            </a:r>
          </a:p>
        </p:txBody>
      </p:sp>
      <p:sp>
        <p:nvSpPr>
          <p:cNvPr id="10" name="內容版面配置區 2">
            <a:extLst>
              <a:ext uri="{FF2B5EF4-FFF2-40B4-BE49-F238E27FC236}">
                <a16:creationId xmlns:a16="http://schemas.microsoft.com/office/drawing/2014/main" id="{2C38B4F8-1BFA-D44D-CC4A-819BAB59B99F}"/>
              </a:ext>
            </a:extLst>
          </p:cNvPr>
          <p:cNvSpPr txBox="1">
            <a:spLocks/>
          </p:cNvSpPr>
          <p:nvPr/>
        </p:nvSpPr>
        <p:spPr>
          <a:xfrm>
            <a:off x="6581274" y="1937082"/>
            <a:ext cx="5205074" cy="4301891"/>
          </a:xfrm>
          <a:prstGeom prst="rect">
            <a:avLst/>
          </a:prstGeom>
        </p:spPr>
        <p:txBody>
          <a:bodyPr vert="horz" lIns="0" tIns="45720" rIns="0" bIns="45720" numCol="1"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Words of affirmation</a:t>
            </a: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Arial" panose="020B0604020202020204" pitchFamily="34" charset="0"/>
              <a:buChar char="•"/>
            </a:pP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Praise children’s </a:t>
            </a:r>
            <a:r>
              <a:rPr lang="en-HK"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actions</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efforts and strategies</a:t>
            </a:r>
          </a:p>
          <a:p>
            <a:pPr lvl="1">
              <a:buFont typeface="Arial" panose="020B0604020202020204" pitchFamily="34" charset="0"/>
              <a:buChar char="•"/>
            </a:pP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Take note of children’s strengths and link them to the children’s strengthen this</a:t>
            </a:r>
            <a:endParaRPr lang="en-HK"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Quality time</a:t>
            </a:r>
            <a:endParaRPr lang="zh-TW" altLang="en-US" sz="1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Arial" panose="020B0604020202020204" pitchFamily="34" charset="0"/>
              <a:buChar char="•"/>
            </a:pP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Let children take the lead while using techniques such as praise, reflect, imitate, describe </a:t>
            </a:r>
            <a:r>
              <a:rPr lang="en-US" altLang="zh-TW">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and engage</a:t>
            </a:r>
            <a:endPar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Arial" panose="020B0604020202020204" pitchFamily="34" charset="0"/>
              <a:buChar char="•"/>
            </a:pP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Use active encouragement and active listening</a:t>
            </a:r>
            <a:endPar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621723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en-GB" altLang="zh-TW" sz="4400" b="1" dirty="0">
                <a:latin typeface="Times New Roman" panose="02020603050405020304" pitchFamily="18" charset="0"/>
                <a:ea typeface="微軟正黑體" panose="020B0604030504040204" pitchFamily="34" charset="-120"/>
                <a:cs typeface="Times New Roman" panose="02020603050405020304" pitchFamily="18" charset="0"/>
              </a:rPr>
              <a:t>Parent-child relationship is the foundation for raising children</a:t>
            </a:r>
            <a:endParaRPr lang="en-GB"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8" name="資料庫圖表 7">
            <a:extLst>
              <a:ext uri="{FF2B5EF4-FFF2-40B4-BE49-F238E27FC236}">
                <a16:creationId xmlns:a16="http://schemas.microsoft.com/office/drawing/2014/main" id="{DFB2806A-3F75-5256-1C45-B0F4823F77DE}"/>
              </a:ext>
            </a:extLst>
          </p:cNvPr>
          <p:cNvGraphicFramePr/>
          <p:nvPr>
            <p:extLst>
              <p:ext uri="{D42A27DB-BD31-4B8C-83A1-F6EECF244321}">
                <p14:modId xmlns:p14="http://schemas.microsoft.com/office/powerpoint/2010/main" val="1453591666"/>
              </p:ext>
            </p:extLst>
          </p:nvPr>
        </p:nvGraphicFramePr>
        <p:xfrm>
          <a:off x="2320095" y="1579354"/>
          <a:ext cx="6855078" cy="4655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406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What the children in the short video want their parents to do the most?</a:t>
            </a:r>
            <a:endParaRPr lang="zh-HK"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5" name="Picture 4"/>
          <p:cNvPicPr>
            <a:picLocks noChangeAspect="1"/>
          </p:cNvPicPr>
          <p:nvPr/>
        </p:nvPicPr>
        <p:blipFill rotWithShape="1">
          <a:blip r:embed="rId3"/>
          <a:srcRect b="11351"/>
          <a:stretch/>
        </p:blipFill>
        <p:spPr>
          <a:xfrm>
            <a:off x="1553799" y="1945919"/>
            <a:ext cx="6770370" cy="3840311"/>
          </a:xfrm>
          <a:prstGeom prst="rect">
            <a:avLst/>
          </a:prstGeom>
        </p:spPr>
      </p:pic>
      <p:sp>
        <p:nvSpPr>
          <p:cNvPr id="6" name="Google Shape;568;p38"/>
          <p:cNvSpPr txBox="1"/>
          <p:nvPr/>
        </p:nvSpPr>
        <p:spPr>
          <a:xfrm>
            <a:off x="8458606" y="5736436"/>
            <a:ext cx="2697074" cy="69006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en-US" altLang="zh-TW" sz="2000" b="1" dirty="0">
                <a:solidFill>
                  <a:schemeClr val="dk1"/>
                </a:solidFill>
                <a:latin typeface="Times New Roman" panose="02020603050405020304" pitchFamily="18" charset="0"/>
                <a:ea typeface="Arial"/>
                <a:cs typeface="Times New Roman" panose="02020603050405020304" pitchFamily="18" charset="0"/>
                <a:sym typeface="Arial"/>
              </a:rPr>
              <a:t>Watch the video</a:t>
            </a:r>
          </a:p>
          <a:p>
            <a:pPr marL="0" marR="0" lvl="0" indent="0" algn="ctr" rtl="0">
              <a:lnSpc>
                <a:spcPct val="90000"/>
              </a:lnSpc>
              <a:spcBef>
                <a:spcPts val="0"/>
              </a:spcBef>
              <a:spcAft>
                <a:spcPts val="0"/>
              </a:spcAft>
              <a:buClr>
                <a:schemeClr val="dk1"/>
              </a:buClr>
              <a:buSzPts val="1400"/>
              <a:buFont typeface="Arial"/>
              <a:buNone/>
            </a:pPr>
            <a:r>
              <a:rPr lang="en-US" sz="2000" b="1" dirty="0">
                <a:solidFill>
                  <a:schemeClr val="dk1"/>
                </a:solidFill>
                <a:latin typeface="Times New Roman" panose="02020603050405020304" pitchFamily="18" charset="0"/>
                <a:ea typeface="Arial"/>
                <a:cs typeface="Times New Roman" panose="02020603050405020304" pitchFamily="18" charset="0"/>
                <a:sym typeface="Arial"/>
              </a:rPr>
              <a:t>(Chinese Version Only)</a:t>
            </a:r>
            <a:endParaRPr sz="2000" b="1" dirty="0">
              <a:solidFill>
                <a:schemeClr val="dk1"/>
              </a:solidFill>
              <a:latin typeface="Times New Roman" panose="02020603050405020304" pitchFamily="18" charset="0"/>
              <a:ea typeface="Arial"/>
              <a:cs typeface="Times New Roman" panose="02020603050405020304" pitchFamily="18" charset="0"/>
              <a:sym typeface="Arial"/>
            </a:endParaRPr>
          </a:p>
        </p:txBody>
      </p:sp>
      <p:pic>
        <p:nvPicPr>
          <p:cNvPr id="8" name="Picture 7"/>
          <p:cNvPicPr>
            <a:picLocks noChangeAspect="1"/>
          </p:cNvPicPr>
          <p:nvPr/>
        </p:nvPicPr>
        <p:blipFill>
          <a:blip r:embed="rId4"/>
          <a:stretch>
            <a:fillRect/>
          </a:stretch>
        </p:blipFill>
        <p:spPr>
          <a:xfrm>
            <a:off x="8874064" y="3986230"/>
            <a:ext cx="1800000" cy="1800000"/>
          </a:xfrm>
          <a:prstGeom prst="rect">
            <a:avLst/>
          </a:prstGeom>
        </p:spPr>
      </p:pic>
      <p:sp>
        <p:nvSpPr>
          <p:cNvPr id="3" name="Google Shape;568;p38">
            <a:extLst>
              <a:ext uri="{FF2B5EF4-FFF2-40B4-BE49-F238E27FC236}">
                <a16:creationId xmlns:a16="http://schemas.microsoft.com/office/drawing/2014/main" id="{C0F8B2DC-667F-45AB-D6ED-B60CEA681F2F}"/>
              </a:ext>
            </a:extLst>
          </p:cNvPr>
          <p:cNvSpPr txBox="1"/>
          <p:nvPr/>
        </p:nvSpPr>
        <p:spPr>
          <a:xfrm>
            <a:off x="2231306" y="4249379"/>
            <a:ext cx="5016273" cy="167091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en-US" sz="1600" dirty="0">
                <a:solidFill>
                  <a:schemeClr val="dk1"/>
                </a:solidFill>
                <a:latin typeface="Times New Roman" panose="02020603050405020304" pitchFamily="18" charset="0"/>
                <a:ea typeface="Arial"/>
                <a:cs typeface="Times New Roman" panose="02020603050405020304" pitchFamily="18" charset="0"/>
                <a:sym typeface="Arial"/>
              </a:rPr>
              <a:t>Light Up a Bright Future with Your Child</a:t>
            </a:r>
            <a:br>
              <a:rPr lang="en-US" sz="1600" dirty="0">
                <a:solidFill>
                  <a:schemeClr val="dk1"/>
                </a:solidFill>
                <a:latin typeface="Times New Roman" panose="02020603050405020304" pitchFamily="18" charset="0"/>
                <a:ea typeface="Arial"/>
                <a:cs typeface="Times New Roman" panose="02020603050405020304" pitchFamily="18" charset="0"/>
                <a:sym typeface="Arial"/>
              </a:rPr>
            </a:br>
            <a:r>
              <a:rPr lang="en-US" sz="1600" dirty="0">
                <a:solidFill>
                  <a:schemeClr val="dk1"/>
                </a:solidFill>
                <a:latin typeface="Times New Roman" panose="02020603050405020304" pitchFamily="18" charset="0"/>
                <a:ea typeface="Arial"/>
                <a:cs typeface="Times New Roman" panose="02020603050405020304" pitchFamily="18" charset="0"/>
                <a:sym typeface="Arial"/>
              </a:rPr>
              <a:t>Parent Education Video Production Contest</a:t>
            </a:r>
            <a:endParaRPr sz="1600" dirty="0">
              <a:solidFill>
                <a:schemeClr val="dk1"/>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577144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Five ways to express love to your children</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9" name="Rectangle 28">
            <a:extLst>
              <a:ext uri="{FF2B5EF4-FFF2-40B4-BE49-F238E27FC236}">
                <a16:creationId xmlns:a16="http://schemas.microsoft.com/office/drawing/2014/main" id="{A8171810-9C2A-4171-8840-421E87298891}"/>
              </a:ext>
            </a:extLst>
          </p:cNvPr>
          <p:cNvSpPr/>
          <p:nvPr/>
        </p:nvSpPr>
        <p:spPr>
          <a:xfrm>
            <a:off x="868678" y="5929641"/>
            <a:ext cx="10515601" cy="276999"/>
          </a:xfrm>
          <a:prstGeom prst="rect">
            <a:avLst/>
          </a:prstGeom>
        </p:spPr>
        <p:txBody>
          <a:bodyPr wrap="square">
            <a:spAutoFit/>
          </a:bodyPr>
          <a:lstStyle/>
          <a:p>
            <a:pPr marL="285750" indent="-285750">
              <a:buFont typeface="Arial" panose="020B0604020202020204" pitchFamily="34" charset="0"/>
              <a:buChar char="•"/>
            </a:pPr>
            <a:r>
              <a:rPr lang="en-US" sz="1200" dirty="0">
                <a:latin typeface="Century Gothic" panose="020B0502020202020204" pitchFamily="34" charset="0"/>
              </a:rPr>
              <a:t>Chapman, G., &amp; Campbell, R. (2016). </a:t>
            </a:r>
            <a:r>
              <a:rPr lang="en-US" sz="1200" i="1" dirty="0">
                <a:latin typeface="Century Gothic" panose="020B0502020202020204" pitchFamily="34" charset="0"/>
              </a:rPr>
              <a:t>The 5 Love Languages of children: The Secret to loving children effectively</a:t>
            </a:r>
            <a:r>
              <a:rPr lang="en-US" sz="1200" dirty="0">
                <a:latin typeface="Century Gothic" panose="020B0502020202020204" pitchFamily="34" charset="0"/>
              </a:rPr>
              <a:t>. Moody Publishers.</a:t>
            </a:r>
          </a:p>
        </p:txBody>
      </p:sp>
      <p:graphicFrame>
        <p:nvGraphicFramePr>
          <p:cNvPr id="42" name="資料庫圖表 41">
            <a:extLst>
              <a:ext uri="{FF2B5EF4-FFF2-40B4-BE49-F238E27FC236}">
                <a16:creationId xmlns:a16="http://schemas.microsoft.com/office/drawing/2014/main" id="{174EC4B6-3C3C-BE63-0C30-B76323030099}"/>
              </a:ext>
            </a:extLst>
          </p:cNvPr>
          <p:cNvGraphicFramePr/>
          <p:nvPr>
            <p:extLst>
              <p:ext uri="{D42A27DB-BD31-4B8C-83A1-F6EECF244321}">
                <p14:modId xmlns:p14="http://schemas.microsoft.com/office/powerpoint/2010/main" val="2712327146"/>
              </p:ext>
            </p:extLst>
          </p:nvPr>
        </p:nvGraphicFramePr>
        <p:xfrm>
          <a:off x="2624210" y="1843718"/>
          <a:ext cx="7004538" cy="3979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412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81778458-3AB1-6187-7F8E-75977FEEA759}"/>
              </a:ext>
            </a:extLst>
          </p:cNvPr>
          <p:cNvSpPr>
            <a:spLocks noGrp="1"/>
          </p:cNvSpPr>
          <p:nvPr>
            <p:ph type="title"/>
          </p:nvPr>
        </p:nvSpPr>
        <p:spPr>
          <a:xfrm>
            <a:off x="1205565" y="0"/>
            <a:ext cx="10058400" cy="1450757"/>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Five ways to express love to your children</a:t>
            </a:r>
            <a:endParaRPr lang="zh-TW" altLang="en-US" sz="4400" b="1" dirty="0">
              <a:latin typeface="微軟正黑體" panose="020B0604030504040204" pitchFamily="34" charset="-120"/>
              <a:ea typeface="微軟正黑體" panose="020B0604030504040204" pitchFamily="34" charset="-120"/>
            </a:endParaRPr>
          </a:p>
        </p:txBody>
      </p:sp>
      <p:graphicFrame>
        <p:nvGraphicFramePr>
          <p:cNvPr id="9" name="表格 8">
            <a:extLst>
              <a:ext uri="{FF2B5EF4-FFF2-40B4-BE49-F238E27FC236}">
                <a16:creationId xmlns:a16="http://schemas.microsoft.com/office/drawing/2014/main" id="{1D8BFFB3-997F-78C8-529B-A469A6F8B92C}"/>
              </a:ext>
            </a:extLst>
          </p:cNvPr>
          <p:cNvGraphicFramePr>
            <a:graphicFrameLocks noGrp="1"/>
          </p:cNvGraphicFramePr>
          <p:nvPr>
            <p:extLst>
              <p:ext uri="{D42A27DB-BD31-4B8C-83A1-F6EECF244321}">
                <p14:modId xmlns:p14="http://schemas.microsoft.com/office/powerpoint/2010/main" val="1827287143"/>
              </p:ext>
            </p:extLst>
          </p:nvPr>
        </p:nvGraphicFramePr>
        <p:xfrm>
          <a:off x="733541" y="1450757"/>
          <a:ext cx="10809940" cy="4812758"/>
        </p:xfrm>
        <a:graphic>
          <a:graphicData uri="http://schemas.openxmlformats.org/drawingml/2006/table">
            <a:tbl>
              <a:tblPr firstRow="1" bandRow="1">
                <a:tableStyleId>{5C22544A-7EE6-4342-B048-85BDC9FD1C3A}</a:tableStyleId>
              </a:tblPr>
              <a:tblGrid>
                <a:gridCol w="1809362">
                  <a:extLst>
                    <a:ext uri="{9D8B030D-6E8A-4147-A177-3AD203B41FA5}">
                      <a16:colId xmlns:a16="http://schemas.microsoft.com/office/drawing/2014/main" val="206003964"/>
                    </a:ext>
                  </a:extLst>
                </a:gridCol>
                <a:gridCol w="3056980">
                  <a:extLst>
                    <a:ext uri="{9D8B030D-6E8A-4147-A177-3AD203B41FA5}">
                      <a16:colId xmlns:a16="http://schemas.microsoft.com/office/drawing/2014/main" val="3012273771"/>
                    </a:ext>
                  </a:extLst>
                </a:gridCol>
                <a:gridCol w="5943598">
                  <a:extLst>
                    <a:ext uri="{9D8B030D-6E8A-4147-A177-3AD203B41FA5}">
                      <a16:colId xmlns:a16="http://schemas.microsoft.com/office/drawing/2014/main" val="3499065219"/>
                    </a:ext>
                  </a:extLst>
                </a:gridCol>
              </a:tblGrid>
              <a:tr h="454118">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Ways</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Content</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Example</a:t>
                      </a:r>
                      <a:endParaRPr lang="zh-HK"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3060445004"/>
                  </a:ext>
                </a:extLst>
              </a:tr>
              <a:tr h="735064">
                <a:tc>
                  <a:txBody>
                    <a:bodyPr/>
                    <a:lstStyle/>
                    <a:p>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Acts of service</a:t>
                      </a:r>
                      <a:endPar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Parents take care of their children's daily needs according to their age and abilities.</a:t>
                      </a:r>
                      <a:endPar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Packing school bags, washing clothes, tidying up their room, preparing meals, taking children to and from school, studying with them, etc.</a:t>
                      </a:r>
                      <a:endPar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205773575"/>
                  </a:ext>
                </a:extLst>
              </a:tr>
              <a:tr h="735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Gifts</a:t>
                      </a:r>
                      <a:endPar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Parents prepare gifts for their children based on their preferences and personalities.</a:t>
                      </a:r>
                      <a:endPar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Gifts</a:t>
                      </a:r>
                      <a:r>
                        <a:rPr lang="en-US" altLang="zh-TW" sz="1600" baseline="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need not to be expensive and can be small handicrafts made by parents (such as origami), paintings drawn by parents, or even a printed photo.</a:t>
                      </a:r>
                      <a:endPar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4117737874"/>
                  </a:ext>
                </a:extLst>
              </a:tr>
              <a:tr h="735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Physical touch</a:t>
                      </a:r>
                      <a:endPar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Parents express care, comfort and love to their children through physical touch.</a:t>
                      </a:r>
                      <a:endPar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Hugging and kissing children from time to time, cuddling children, reading books together, watching TV together, etc. Parents can hold their children’s hands, touch their hair or pat their shoulder.</a:t>
                      </a:r>
                      <a:endPar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3937585901"/>
                  </a:ext>
                </a:extLst>
              </a:tr>
              <a:tr h="735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Words of affirmation</a:t>
                      </a:r>
                      <a:endPar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Parents make their children feel appreciated and valued by praising them verbally.</a:t>
                      </a:r>
                      <a:endPar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Praise children’s</a:t>
                      </a:r>
                      <a:r>
                        <a:rPr lang="en-US" altLang="zh-TW" sz="1600" baseline="0" dirty="0">
                          <a:latin typeface="Times New Roman" panose="02020603050405020304" pitchFamily="18" charset="0"/>
                          <a:ea typeface="微軟正黑體" panose="020B0604030504040204" pitchFamily="34" charset="-120"/>
                          <a:cs typeface="Times New Roman" panose="02020603050405020304" pitchFamily="18" charset="0"/>
                        </a:rPr>
                        <a:t> actions</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efforts and strategies, as well as directly tell children how much you love them.</a:t>
                      </a:r>
                      <a:endPar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949833453"/>
                  </a:ext>
                </a:extLst>
              </a:tr>
              <a:tr h="735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Quality time</a:t>
                      </a:r>
                      <a:endPar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Parents put down their mobile phones, turn off the TV and concentrate on interacting with their children.</a:t>
                      </a:r>
                      <a:endPar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Chatting and playing with children regularly, going shopping</a:t>
                      </a:r>
                      <a:r>
                        <a:rPr lang="en-US" altLang="zh-TW" sz="1600" baseline="0" dirty="0">
                          <a:latin typeface="Times New Roman" panose="02020603050405020304" pitchFamily="18" charset="0"/>
                          <a:ea typeface="微軟正黑體" panose="020B0604030504040204" pitchFamily="34" charset="-120"/>
                          <a:cs typeface="Times New Roman" panose="02020603050405020304" pitchFamily="18" charset="0"/>
                        </a:rPr>
                        <a:t> and</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hiking, doing crafts, or playing sports with them.</a:t>
                      </a:r>
                      <a:endPar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092803363"/>
                  </a:ext>
                </a:extLst>
              </a:tr>
            </a:tbl>
          </a:graphicData>
        </a:graphic>
      </p:graphicFrame>
    </p:spTree>
    <p:extLst>
      <p:ext uri="{BB962C8B-B14F-4D97-AF65-F5344CB8AC3E}">
        <p14:creationId xmlns:p14="http://schemas.microsoft.com/office/powerpoint/2010/main" val="3727228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Acts of service</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 name="Content Placeholder 2">
            <a:extLst>
              <a:ext uri="{FF2B5EF4-FFF2-40B4-BE49-F238E27FC236}">
                <a16:creationId xmlns:a16="http://schemas.microsoft.com/office/drawing/2014/main" id="{CBC167D9-868D-498C-B885-17323EB00C1F}"/>
              </a:ext>
            </a:extLst>
          </p:cNvPr>
          <p:cNvSpPr>
            <a:spLocks noGrp="1"/>
          </p:cNvSpPr>
          <p:nvPr>
            <p:ph idx="1"/>
          </p:nvPr>
        </p:nvSpPr>
        <p:spPr>
          <a:xfrm>
            <a:off x="838200" y="1825625"/>
            <a:ext cx="5367618" cy="3822140"/>
          </a:xfrm>
        </p:spPr>
        <p:txBody>
          <a:bodyPr>
            <a:normAutofit/>
          </a:bodyPr>
          <a:lstStyle/>
          <a:p>
            <a:pPr>
              <a:buFont typeface="Wingdings" panose="05000000000000000000" pitchFamily="2" charset="2"/>
              <a:buChar char="Ü"/>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Acts of service include:</a:t>
            </a:r>
          </a:p>
          <a:p>
            <a:pPr lvl="1">
              <a:buFont typeface="Courier New" panose="02070309020205020404" pitchFamily="49" charset="0"/>
              <a:buChar char="o"/>
            </a:pP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Packing school bags</a:t>
            </a:r>
          </a:p>
          <a:p>
            <a:pPr lvl="1">
              <a:buFont typeface="Courier New" panose="02070309020205020404" pitchFamily="49" charset="0"/>
              <a:buChar char="o"/>
            </a:pP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Washing clothes</a:t>
            </a:r>
          </a:p>
          <a:p>
            <a:pPr lvl="1">
              <a:buFont typeface="Courier New" panose="02070309020205020404" pitchFamily="49" charset="0"/>
              <a:buChar char="o"/>
            </a:pP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Tidying up their rooms</a:t>
            </a:r>
          </a:p>
          <a:p>
            <a:pPr lvl="1">
              <a:buFont typeface="Courier New" panose="02070309020205020404" pitchFamily="49" charset="0"/>
              <a:buChar char="o"/>
            </a:pP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Preparing meals</a:t>
            </a:r>
          </a:p>
          <a:p>
            <a:pPr lvl="1">
              <a:buFont typeface="Courier New" panose="02070309020205020404" pitchFamily="49" charset="0"/>
              <a:buChar char="o"/>
            </a:pP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Taking children to and from school</a:t>
            </a:r>
          </a:p>
          <a:p>
            <a:pPr lvl="1">
              <a:buFont typeface="Courier New" panose="02070309020205020404" pitchFamily="49" charset="0"/>
              <a:buChar char="o"/>
            </a:pP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Studying with children</a:t>
            </a:r>
          </a:p>
        </p:txBody>
      </p:sp>
      <p:sp>
        <p:nvSpPr>
          <p:cNvPr id="3" name="Rectangle 28">
            <a:extLst>
              <a:ext uri="{FF2B5EF4-FFF2-40B4-BE49-F238E27FC236}">
                <a16:creationId xmlns:a16="http://schemas.microsoft.com/office/drawing/2014/main" id="{D63F0175-4D0E-BA5D-0C6B-F7C71B47E2FD}"/>
              </a:ext>
            </a:extLst>
          </p:cNvPr>
          <p:cNvSpPr/>
          <p:nvPr/>
        </p:nvSpPr>
        <p:spPr>
          <a:xfrm>
            <a:off x="838200" y="5817565"/>
            <a:ext cx="10515601"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Chapman, G., &amp; Campbell, R. (2016). </a:t>
            </a:r>
            <a:r>
              <a:rPr lang="en-US" sz="1400" i="1" dirty="0">
                <a:latin typeface="Century Gothic" panose="020B0502020202020204" pitchFamily="34" charset="0"/>
              </a:rPr>
              <a:t>The 5 Love Languages of children: The Secret to loving children effectively</a:t>
            </a:r>
            <a:r>
              <a:rPr lang="en-US" sz="1400" dirty="0">
                <a:latin typeface="Century Gothic" panose="020B0502020202020204" pitchFamily="34" charset="0"/>
              </a:rPr>
              <a:t>. Moody Publishers.</a:t>
            </a:r>
          </a:p>
        </p:txBody>
      </p:sp>
      <p:grpSp>
        <p:nvGrpSpPr>
          <p:cNvPr id="6" name="群組 5">
            <a:extLst>
              <a:ext uri="{FF2B5EF4-FFF2-40B4-BE49-F238E27FC236}">
                <a16:creationId xmlns:a16="http://schemas.microsoft.com/office/drawing/2014/main" id="{0540D26D-EB5B-77A8-F736-9E26FC707BF0}"/>
              </a:ext>
            </a:extLst>
          </p:cNvPr>
          <p:cNvGrpSpPr/>
          <p:nvPr/>
        </p:nvGrpSpPr>
        <p:grpSpPr>
          <a:xfrm>
            <a:off x="4646108" y="1222834"/>
            <a:ext cx="7010241" cy="4364568"/>
            <a:chOff x="4686301" y="1384051"/>
            <a:chExt cx="7010241" cy="4364568"/>
          </a:xfrm>
        </p:grpSpPr>
        <p:sp>
          <p:nvSpPr>
            <p:cNvPr id="4" name="Rectangle 10">
              <a:extLst>
                <a:ext uri="{FF2B5EF4-FFF2-40B4-BE49-F238E27FC236}">
                  <a16:creationId xmlns:a16="http://schemas.microsoft.com/office/drawing/2014/main" id="{4B47445B-BD75-2603-02DA-F5AE90F032EC}"/>
                </a:ext>
              </a:extLst>
            </p:cNvPr>
            <p:cNvSpPr/>
            <p:nvPr/>
          </p:nvSpPr>
          <p:spPr>
            <a:xfrm>
              <a:off x="6437779" y="2591597"/>
              <a:ext cx="5258763" cy="3157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p>
            <a:p>
              <a:pPr marL="342900" indent="-342900">
                <a:buFont typeface="Wingdings" panose="05000000000000000000" pitchFamily="2" charset="2"/>
                <a:buChar char="ü"/>
              </a:pP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Acts of service need not to be something big.</a:t>
              </a:r>
            </a:p>
            <a:p>
              <a:pPr marL="342900" indent="-342900">
                <a:buFont typeface="Wingdings" panose="05000000000000000000" pitchFamily="2" charset="2"/>
                <a:buChar char="ü"/>
              </a:pPr>
              <a:r>
                <a:rPr lang="en-GB" sz="18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If children are already able to take care of themselves properly, parents should let them do what they can as far as possible. Providing children with overmuch acts of service may weaken </a:t>
              </a:r>
              <a:r>
                <a:rPr lang="en-GB"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their </a:t>
              </a:r>
              <a:r>
                <a:rPr lang="en-GB" sz="18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self-reliance, self-discipline and autonomy. They may also misunderstand </a:t>
              </a:r>
              <a:r>
                <a:rPr lang="en-GB"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that </a:t>
              </a:r>
              <a:r>
                <a:rPr lang="en-GB" sz="18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they are not doing well enough.</a:t>
              </a:r>
              <a:endParaRPr lang="zh-TW" altLang="en-US" sz="2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爆炸: 十四角 4">
              <a:extLst>
                <a:ext uri="{FF2B5EF4-FFF2-40B4-BE49-F238E27FC236}">
                  <a16:creationId xmlns:a16="http://schemas.microsoft.com/office/drawing/2014/main" id="{E6BD9672-371E-6EDD-EBD9-892F97AC2D2F}"/>
                </a:ext>
              </a:extLst>
            </p:cNvPr>
            <p:cNvSpPr/>
            <p:nvPr/>
          </p:nvSpPr>
          <p:spPr>
            <a:xfrm rot="20243961">
              <a:off x="4686301" y="1384051"/>
              <a:ext cx="3502957" cy="1909482"/>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Reminder for parents</a:t>
              </a:r>
              <a:endParaRPr lang="zh-HK" alt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38904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Gifts</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 name="Content Placeholder 2">
            <a:extLst>
              <a:ext uri="{FF2B5EF4-FFF2-40B4-BE49-F238E27FC236}">
                <a16:creationId xmlns:a16="http://schemas.microsoft.com/office/drawing/2014/main" id="{CBC167D9-868D-498C-B885-17323EB00C1F}"/>
              </a:ext>
            </a:extLst>
          </p:cNvPr>
          <p:cNvSpPr>
            <a:spLocks noGrp="1"/>
          </p:cNvSpPr>
          <p:nvPr>
            <p:ph idx="1"/>
          </p:nvPr>
        </p:nvSpPr>
        <p:spPr>
          <a:xfrm>
            <a:off x="838199" y="1825623"/>
            <a:ext cx="5972735" cy="4201994"/>
          </a:xfrm>
        </p:spPr>
        <p:txBody>
          <a:bodyPr>
            <a:normAutofit/>
          </a:bodyPr>
          <a:lstStyle/>
          <a:p>
            <a:pPr>
              <a:buFont typeface="Wingdings" panose="05000000000000000000" pitchFamily="2" charset="2"/>
              <a:buChar char="Ü"/>
            </a:pPr>
            <a:r>
              <a:rPr lang="zh-TW" altLang="en-US"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Gifts include:</a:t>
            </a:r>
          </a:p>
          <a:p>
            <a:pPr lvl="1">
              <a:buFont typeface="Courier New" panose="02070309020205020404" pitchFamily="49" charset="0"/>
              <a:buChar char="o"/>
            </a:pP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Food</a:t>
            </a:r>
          </a:p>
          <a:p>
            <a:pPr lvl="1">
              <a:buFont typeface="Courier New" panose="02070309020205020404" pitchFamily="49" charset="0"/>
              <a:buChar char="o"/>
            </a:pP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Clothes</a:t>
            </a:r>
          </a:p>
          <a:p>
            <a:pPr lvl="1">
              <a:buFont typeface="Courier New" panose="02070309020205020404" pitchFamily="49" charset="0"/>
              <a:buChar char="o"/>
            </a:pP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Stationery</a:t>
            </a:r>
          </a:p>
          <a:p>
            <a:pPr lvl="1">
              <a:buFont typeface="Courier New" panose="02070309020205020404" pitchFamily="49" charset="0"/>
              <a:buChar char="o"/>
            </a:pP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Toys</a:t>
            </a:r>
          </a:p>
          <a:p>
            <a:pPr lvl="1">
              <a:buFont typeface="Courier New" panose="02070309020205020404" pitchFamily="49" charset="0"/>
              <a:buChar char="o"/>
            </a:pP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Daily supplies</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Rectangle 28">
            <a:extLst>
              <a:ext uri="{FF2B5EF4-FFF2-40B4-BE49-F238E27FC236}">
                <a16:creationId xmlns:a16="http://schemas.microsoft.com/office/drawing/2014/main" id="{E8352D2A-F45E-69EC-BBFE-23052EEF9068}"/>
              </a:ext>
            </a:extLst>
          </p:cNvPr>
          <p:cNvSpPr/>
          <p:nvPr/>
        </p:nvSpPr>
        <p:spPr>
          <a:xfrm>
            <a:off x="838199" y="5766007"/>
            <a:ext cx="10515601"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Chapman, G., &amp; Campbell, R. (2016). </a:t>
            </a:r>
            <a:r>
              <a:rPr lang="en-US" sz="1400" i="1" dirty="0">
                <a:latin typeface="Century Gothic" panose="020B0502020202020204" pitchFamily="34" charset="0"/>
              </a:rPr>
              <a:t>The 5 Love Languages of children: The Secret to loving children effectively</a:t>
            </a:r>
            <a:r>
              <a:rPr lang="en-US" sz="1400" dirty="0">
                <a:latin typeface="Century Gothic" panose="020B0502020202020204" pitchFamily="34" charset="0"/>
              </a:rPr>
              <a:t>. Moody Publishers.</a:t>
            </a:r>
          </a:p>
        </p:txBody>
      </p:sp>
      <p:grpSp>
        <p:nvGrpSpPr>
          <p:cNvPr id="4" name="群組 3">
            <a:extLst>
              <a:ext uri="{FF2B5EF4-FFF2-40B4-BE49-F238E27FC236}">
                <a16:creationId xmlns:a16="http://schemas.microsoft.com/office/drawing/2014/main" id="{E92B70AC-BF9B-B54D-F63F-8B406CB546C0}"/>
              </a:ext>
            </a:extLst>
          </p:cNvPr>
          <p:cNvGrpSpPr/>
          <p:nvPr/>
        </p:nvGrpSpPr>
        <p:grpSpPr>
          <a:xfrm>
            <a:off x="4511488" y="1698215"/>
            <a:ext cx="7010242" cy="3882314"/>
            <a:chOff x="4686300" y="2346262"/>
            <a:chExt cx="7010242" cy="3882314"/>
          </a:xfrm>
        </p:grpSpPr>
        <p:sp>
          <p:nvSpPr>
            <p:cNvPr id="5" name="Rectangle 10">
              <a:extLst>
                <a:ext uri="{FF2B5EF4-FFF2-40B4-BE49-F238E27FC236}">
                  <a16:creationId xmlns:a16="http://schemas.microsoft.com/office/drawing/2014/main" id="{6E89FD28-7969-CCE9-6BFE-05912D83BB85}"/>
                </a:ext>
              </a:extLst>
            </p:cNvPr>
            <p:cNvSpPr/>
            <p:nvPr/>
          </p:nvSpPr>
          <p:spPr>
            <a:xfrm>
              <a:off x="6437779" y="3847267"/>
              <a:ext cx="5258763" cy="23813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en-GB" sz="1800" dirty="0">
                  <a:solidFill>
                    <a:srgbClr val="000000"/>
                  </a:solidFill>
                  <a:effectLst/>
                  <a:latin typeface="Times New Roman" panose="02020603050405020304" pitchFamily="18" charset="0"/>
                  <a:ea typeface="PMingLiU" panose="02020500000000000000" pitchFamily="18" charset="-120"/>
                </a:rPr>
                <a:t>Gifts </a:t>
              </a:r>
              <a:r>
                <a:rPr lang="en-GB" dirty="0">
                  <a:solidFill>
                    <a:srgbClr val="000000"/>
                  </a:solidFill>
                  <a:latin typeface="Times New Roman" panose="02020603050405020304" pitchFamily="18" charset="0"/>
                  <a:ea typeface="PMingLiU" panose="02020500000000000000" pitchFamily="18" charset="-120"/>
                </a:rPr>
                <a:t>have to be prepared sincerely and need not to expensive ones.</a:t>
              </a:r>
              <a:endParaRPr lang="en-US" altLang="zh-TW" dirty="0">
                <a:solidFill>
                  <a:srgbClr val="000000"/>
                </a:solidFill>
                <a:latin typeface="Times New Roman" panose="02020603050405020304" pitchFamily="18" charset="0"/>
                <a:ea typeface="PMingLiU" panose="02020500000000000000" pitchFamily="18" charset="-120"/>
              </a:endParaRPr>
            </a:p>
            <a:p>
              <a:pPr marL="342900" indent="-342900">
                <a:buFont typeface="Wingdings" panose="05000000000000000000" pitchFamily="2" charset="2"/>
                <a:buChar char="ü"/>
              </a:pPr>
              <a:r>
                <a:rPr lang="en-GB" sz="1800" dirty="0">
                  <a:solidFill>
                    <a:srgbClr val="000000"/>
                  </a:solidFill>
                  <a:effectLst/>
                  <a:latin typeface="Times New Roman" panose="02020603050405020304" pitchFamily="18" charset="0"/>
                  <a:ea typeface="PMingLiU" panose="02020500000000000000" pitchFamily="18" charset="-120"/>
                </a:rPr>
                <a:t>Small handicrafts made by parents (such as origami </a:t>
              </a:r>
              <a:r>
                <a:rPr lang="en-GB" dirty="0">
                  <a:solidFill>
                    <a:srgbClr val="000000"/>
                  </a:solidFill>
                  <a:latin typeface="Times New Roman" panose="02020603050405020304" pitchFamily="18" charset="0"/>
                  <a:ea typeface="PMingLiU" panose="02020500000000000000" pitchFamily="18" charset="-120"/>
                </a:rPr>
                <a:t> and </a:t>
              </a:r>
              <a:r>
                <a:rPr lang="en-GB" sz="1800" dirty="0">
                  <a:solidFill>
                    <a:srgbClr val="000000"/>
                  </a:solidFill>
                  <a:effectLst/>
                  <a:latin typeface="Times New Roman" panose="02020603050405020304" pitchFamily="18" charset="0"/>
                  <a:ea typeface="PMingLiU" panose="02020500000000000000" pitchFamily="18" charset="-120"/>
                </a:rPr>
                <a:t>small toys), paintings drawn by parents or non-routine parent-child activities (such as going hiking, playing badminton or going to a theme park) may be more attractive than stationery or toys!</a:t>
              </a:r>
              <a:endPar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爆炸: 十四角 5">
              <a:extLst>
                <a:ext uri="{FF2B5EF4-FFF2-40B4-BE49-F238E27FC236}">
                  <a16:creationId xmlns:a16="http://schemas.microsoft.com/office/drawing/2014/main" id="{3F16672C-D5D5-4670-3023-0593987E0895}"/>
                </a:ext>
              </a:extLst>
            </p:cNvPr>
            <p:cNvSpPr/>
            <p:nvPr/>
          </p:nvSpPr>
          <p:spPr>
            <a:xfrm rot="20243961">
              <a:off x="4686300" y="2346262"/>
              <a:ext cx="3502957" cy="1909482"/>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Reminder for parents</a:t>
              </a:r>
              <a:endParaRPr lang="zh-HK" alt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100437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Physical touch</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 name="Content Placeholder 2">
            <a:extLst>
              <a:ext uri="{FF2B5EF4-FFF2-40B4-BE49-F238E27FC236}">
                <a16:creationId xmlns:a16="http://schemas.microsoft.com/office/drawing/2014/main" id="{CBC167D9-868D-498C-B885-17323EB00C1F}"/>
              </a:ext>
            </a:extLst>
          </p:cNvPr>
          <p:cNvSpPr>
            <a:spLocks noGrp="1"/>
          </p:cNvSpPr>
          <p:nvPr>
            <p:ph idx="1"/>
          </p:nvPr>
        </p:nvSpPr>
        <p:spPr>
          <a:xfrm>
            <a:off x="838200" y="1825625"/>
            <a:ext cx="10442510" cy="3950980"/>
          </a:xfrm>
        </p:spPr>
        <p:txBody>
          <a:bodyPr>
            <a:normAutofit/>
          </a:bodyPr>
          <a:lstStyle/>
          <a:p>
            <a:pPr>
              <a:buFont typeface="Wingdings" panose="05000000000000000000" pitchFamily="2" charset="2"/>
              <a:buChar char="Ü"/>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Positive effects of physical touch on the body</a:t>
            </a:r>
          </a:p>
          <a:p>
            <a:pPr lvl="1">
              <a:spcBef>
                <a:spcPts val="300"/>
              </a:spcBef>
              <a:spcAft>
                <a:spcPts val="500"/>
              </a:spcAft>
              <a:buFont typeface="Courier New" panose="02070309020205020404" pitchFamily="49" charset="0"/>
              <a:buChar char="o"/>
            </a:pP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Slowing down the heart rate</a:t>
            </a:r>
          </a:p>
          <a:p>
            <a:pPr lvl="1">
              <a:spcBef>
                <a:spcPts val="300"/>
              </a:spcBef>
              <a:spcAft>
                <a:spcPts val="500"/>
              </a:spcAft>
              <a:buFont typeface="Courier New" panose="02070309020205020404" pitchFamily="49" charset="0"/>
              <a:buChar char="o"/>
            </a:pP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Reducing blood pressure</a:t>
            </a:r>
          </a:p>
          <a:p>
            <a:pPr lvl="1">
              <a:spcBef>
                <a:spcPts val="300"/>
              </a:spcBef>
              <a:spcAft>
                <a:spcPts val="500"/>
              </a:spcAft>
              <a:buFont typeface="Courier New" panose="02070309020205020404" pitchFamily="49" charset="0"/>
              <a:buChar char="o"/>
            </a:pP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Reducing the stress hormone cortisol</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Wingdings" panose="05000000000000000000" pitchFamily="2" charset="2"/>
              </a:rPr>
              <a:t> reducing negative responses of the body caused by stress, such as rapid heartbeat, dizziness, etc.</a:t>
            </a:r>
            <a:endPar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spcBef>
                <a:spcPts val="300"/>
              </a:spcBef>
              <a:spcAft>
                <a:spcPts val="500"/>
              </a:spcAft>
              <a:buFont typeface="Courier New" panose="02070309020205020404" pitchFamily="49" charset="0"/>
              <a:buChar char="o"/>
            </a:pP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Increasing the love hormone oxytocin</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sym typeface="Wingdings" panose="05000000000000000000" pitchFamily="2" charset="2"/>
              </a:rPr>
              <a:t> increasing positive emotions and prosocial behaviours in social interactions, such as feeling warm, taking the initiative to get close to others, etc.</a:t>
            </a:r>
            <a:endPar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9" name="Rectangle 28">
            <a:extLst>
              <a:ext uri="{FF2B5EF4-FFF2-40B4-BE49-F238E27FC236}">
                <a16:creationId xmlns:a16="http://schemas.microsoft.com/office/drawing/2014/main" id="{A8171810-9C2A-4171-8840-421E87298891}"/>
              </a:ext>
            </a:extLst>
          </p:cNvPr>
          <p:cNvSpPr/>
          <p:nvPr/>
        </p:nvSpPr>
        <p:spPr>
          <a:xfrm>
            <a:off x="838200" y="5776605"/>
            <a:ext cx="10515601"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Field, T. (2010). Touch for socioemotional and physical well-being: A review. </a:t>
            </a:r>
            <a:r>
              <a:rPr lang="en-US" sz="1400" i="1" dirty="0">
                <a:latin typeface="Century Gothic" panose="020B0502020202020204" pitchFamily="34" charset="0"/>
              </a:rPr>
              <a:t>Developmental Review, 30</a:t>
            </a:r>
            <a:r>
              <a:rPr lang="en-US" sz="1400" dirty="0">
                <a:latin typeface="Century Gothic" panose="020B0502020202020204" pitchFamily="34" charset="0"/>
              </a:rPr>
              <a:t>(4), 367-383.</a:t>
            </a:r>
          </a:p>
        </p:txBody>
      </p:sp>
    </p:spTree>
    <p:extLst>
      <p:ext uri="{BB962C8B-B14F-4D97-AF65-F5344CB8AC3E}">
        <p14:creationId xmlns:p14="http://schemas.microsoft.com/office/powerpoint/2010/main" val="328572840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1dd2c50-08f8-4bdc-84dc-b4d4e0eabb4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C58EF348BCF84CB8CEC02C41EFE368" ma:contentTypeVersion="12" ma:contentTypeDescription="Create a new document." ma:contentTypeScope="" ma:versionID="3e485164f63b012158b8bd3735b31150">
  <xsd:schema xmlns:xsd="http://www.w3.org/2001/XMLSchema" xmlns:xs="http://www.w3.org/2001/XMLSchema" xmlns:p="http://schemas.microsoft.com/office/2006/metadata/properties" xmlns:ns3="81dd2c50-08f8-4bdc-84dc-b4d4e0eabb47" targetNamespace="http://schemas.microsoft.com/office/2006/metadata/properties" ma:root="true" ma:fieldsID="42555d281cf5ba10f1de548c846bab6c" ns3:_="">
    <xsd:import namespace="81dd2c50-08f8-4bdc-84dc-b4d4e0eabb4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Location"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dd2c50-08f8-4bdc-84dc-b4d4e0eabb4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F15040-64E6-480B-BC8C-E234B4EB6AB6}">
  <ds:schemaRefs>
    <ds:schemaRef ds:uri="http://schemas.microsoft.com/office/infopath/2007/PartnerControls"/>
    <ds:schemaRef ds:uri="http://purl.org/dc/elements/1.1/"/>
    <ds:schemaRef ds:uri="http://schemas.microsoft.com/office/2006/metadata/properties"/>
    <ds:schemaRef ds:uri="81dd2c50-08f8-4bdc-84dc-b4d4e0eabb47"/>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CB93CBB4-3B61-4C8A-BF75-909955AA38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dd2c50-08f8-4bdc-84dc-b4d4e0eabb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6C9C6A-8704-4F29-A82A-05B49DF476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4217</TotalTime>
  <Words>2708</Words>
  <Application>Microsoft Office PowerPoint</Application>
  <PresentationFormat>寬螢幕</PresentationFormat>
  <Paragraphs>330</Paragraphs>
  <Slides>28</Slides>
  <Notes>15</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28</vt:i4>
      </vt:variant>
    </vt:vector>
  </HeadingPairs>
  <TitlesOfParts>
    <vt:vector size="43" baseType="lpstr">
      <vt:lpstr>DengXian</vt:lpstr>
      <vt:lpstr>Yu Gothic</vt:lpstr>
      <vt:lpstr>MingLiU</vt:lpstr>
      <vt:lpstr>微軟正黑體</vt:lpstr>
      <vt:lpstr>微軟正黑體</vt:lpstr>
      <vt:lpstr>PMingLiU</vt:lpstr>
      <vt:lpstr>PMingLiU</vt:lpstr>
      <vt:lpstr>Arial</vt:lpstr>
      <vt:lpstr>Calibri</vt:lpstr>
      <vt:lpstr>Calibri Light</vt:lpstr>
      <vt:lpstr>Century Gothic</vt:lpstr>
      <vt:lpstr>Courier New</vt:lpstr>
      <vt:lpstr>Times New Roman</vt:lpstr>
      <vt:lpstr>Wingdings</vt:lpstr>
      <vt:lpstr>Retrospect</vt:lpstr>
      <vt:lpstr>Laying a solid foundation for development: How to build a positive parent-child relationship?</vt:lpstr>
      <vt:lpstr>Outline</vt:lpstr>
      <vt:lpstr>Parent-child relationship is the foundation for raising children</vt:lpstr>
      <vt:lpstr>What the children in the short video want their parents to do the most?</vt:lpstr>
      <vt:lpstr>Five ways to express love to your children</vt:lpstr>
      <vt:lpstr>Five ways to express love to your children</vt:lpstr>
      <vt:lpstr>Acts of service</vt:lpstr>
      <vt:lpstr>Gifts</vt:lpstr>
      <vt:lpstr>Physical touch</vt:lpstr>
      <vt:lpstr>Physical touch</vt:lpstr>
      <vt:lpstr>Words of affirmation</vt:lpstr>
      <vt:lpstr>Words of affirmation</vt:lpstr>
      <vt:lpstr>Words of affirmation</vt:lpstr>
      <vt:lpstr>Words of affirmation</vt:lpstr>
      <vt:lpstr>Quality time: Play</vt:lpstr>
      <vt:lpstr>Quality time: Play</vt:lpstr>
      <vt:lpstr>Quality time: Play</vt:lpstr>
      <vt:lpstr>Quality time: Play</vt:lpstr>
      <vt:lpstr>Quality time: Play</vt:lpstr>
      <vt:lpstr>Quality time: Chatting</vt:lpstr>
      <vt:lpstr>Quality time: Chatting</vt:lpstr>
      <vt:lpstr>Quality time: Chatting</vt:lpstr>
      <vt:lpstr>Quality time: Chatting</vt:lpstr>
      <vt:lpstr>How can the parents in the video use active listening to understand what happened?</vt:lpstr>
      <vt:lpstr>How can the parents in the video use active listening to understand what happened?</vt:lpstr>
      <vt:lpstr>How can the parents in the video use active listening to understand what happened?</vt:lpstr>
      <vt:lpstr>PowerPoint 簡報</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親子關係</dc:title>
  <dc:creator>Masterlingua</dc:creator>
  <cp:lastModifiedBy>HSC&amp;PEd</cp:lastModifiedBy>
  <cp:revision>141</cp:revision>
  <cp:lastPrinted>2024-01-11T04:32:59Z</cp:lastPrinted>
  <dcterms:created xsi:type="dcterms:W3CDTF">2023-10-05T20:26:47Z</dcterms:created>
  <dcterms:modified xsi:type="dcterms:W3CDTF">2024-11-20T08:51:01Z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0x0101008AC58EF348BCF84CB8CEC02C41EFE368</vt:lpwstr>
  </property>
</Properties>
</file>