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8"/>
  </p:notesMasterIdLst>
  <p:handoutMasterIdLst>
    <p:handoutMasterId r:id="rId29"/>
  </p:handoutMasterIdLst>
  <p:sldIdLst>
    <p:sldId id="256" r:id="rId2"/>
    <p:sldId id="257" r:id="rId3"/>
    <p:sldId id="523" r:id="rId4"/>
    <p:sldId id="542" r:id="rId5"/>
    <p:sldId id="522" r:id="rId6"/>
    <p:sldId id="258" r:id="rId7"/>
    <p:sldId id="524" r:id="rId8"/>
    <p:sldId id="543" r:id="rId9"/>
    <p:sldId id="536" r:id="rId10"/>
    <p:sldId id="544" r:id="rId11"/>
    <p:sldId id="526" r:id="rId12"/>
    <p:sldId id="545" r:id="rId13"/>
    <p:sldId id="546" r:id="rId14"/>
    <p:sldId id="529" r:id="rId15"/>
    <p:sldId id="528" r:id="rId16"/>
    <p:sldId id="531" r:id="rId17"/>
    <p:sldId id="547" r:id="rId18"/>
    <p:sldId id="581" r:id="rId19"/>
    <p:sldId id="579" r:id="rId20"/>
    <p:sldId id="535" r:id="rId21"/>
    <p:sldId id="537" r:id="rId22"/>
    <p:sldId id="538" r:id="rId23"/>
    <p:sldId id="539" r:id="rId24"/>
    <p:sldId id="583" r:id="rId25"/>
    <p:sldId id="582" r:id="rId26"/>
    <p:sldId id="541" r:id="rId27"/>
  </p:sldIdLst>
  <p:sldSz cx="12192000" cy="6858000"/>
  <p:notesSz cx="6797675" cy="99266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62B4B"/>
    <a:srgbClr val="D9ECFC"/>
    <a:srgbClr val="EBE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6" autoAdjust="0"/>
    <p:restoredTop sz="91731" autoAdjust="0"/>
  </p:normalViewPr>
  <p:slideViewPr>
    <p:cSldViewPr snapToGrid="0">
      <p:cViewPr varScale="1">
        <p:scale>
          <a:sx n="104" d="100"/>
          <a:sy n="104" d="100"/>
        </p:scale>
        <p:origin x="67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F2E30B-15C9-420B-95E4-F8FAC0FE43BF}"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en-US"/>
        </a:p>
      </dgm:t>
    </dgm:pt>
    <dgm:pt modelId="{1AE5E383-018A-466D-9E85-24666FACFC13}">
      <dgm:prSet phldrT="[Text]" custT="1"/>
      <dgm:spPr/>
      <dgm:t>
        <a:bodyPr/>
        <a:lstStyle/>
        <a:p>
          <a:r>
            <a:rPr lang="en-US" altLang="zh-TW" sz="2800" b="1" dirty="0">
              <a:latin typeface="Times New Roman" panose="02020603050405020304" pitchFamily="18" charset="0"/>
              <a:ea typeface="微軟正黑體" panose="020B0604030504040204" pitchFamily="34" charset="-120"/>
              <a:cs typeface="Times New Roman" panose="02020603050405020304" pitchFamily="18" charset="0"/>
            </a:rPr>
            <a:t>Collaboration</a:t>
          </a:r>
          <a:endParaRPr lang="en-US" sz="2800" b="1" dirty="0">
            <a:latin typeface="Times New Roman" panose="02020603050405020304" pitchFamily="18" charset="0"/>
            <a:ea typeface="微軟正黑體" panose="020B0604030504040204" pitchFamily="34" charset="-120"/>
            <a:cs typeface="Times New Roman" panose="02020603050405020304" pitchFamily="18" charset="0"/>
          </a:endParaRPr>
        </a:p>
      </dgm:t>
    </dgm:pt>
    <dgm:pt modelId="{B8A9677F-5008-43C6-916A-838A833232D6}" type="parTrans" cxnId="{219C5C3D-0CC3-4ABB-B216-12CA8A238576}">
      <dgm:prSet/>
      <dgm:spPr/>
      <dgm:t>
        <a:bodyPr/>
        <a:lstStyle/>
        <a:p>
          <a:endParaRPr lang="en-US"/>
        </a:p>
      </dgm:t>
    </dgm:pt>
    <dgm:pt modelId="{7176DC22-4651-490E-8EB7-43DE2FD9C29E}" type="sibTrans" cxnId="{219C5C3D-0CC3-4ABB-B216-12CA8A238576}">
      <dgm:prSet/>
      <dgm:spPr/>
      <dgm:t>
        <a:bodyPr/>
        <a:lstStyle/>
        <a:p>
          <a:endParaRPr lang="en-US"/>
        </a:p>
      </dgm:t>
    </dgm:pt>
    <dgm:pt modelId="{B559DCA7-142D-45BC-8ADC-D7E11CA75721}">
      <dgm:prSet phldrT="[Text]" custT="1"/>
      <dgm:spPr/>
      <dgm:t>
        <a:bodyPr/>
        <a:lstStyle/>
        <a:p>
          <a:r>
            <a:rPr lang="en-US" altLang="zh-TW" sz="2800" b="1" dirty="0">
              <a:latin typeface="Times New Roman" panose="02020603050405020304" pitchFamily="18" charset="0"/>
              <a:ea typeface="微軟正黑體" panose="020B0604030504040204" pitchFamily="34" charset="-120"/>
              <a:cs typeface="Times New Roman" panose="02020603050405020304" pitchFamily="18" charset="0"/>
            </a:rPr>
            <a:t>Conflict</a:t>
          </a:r>
          <a:endParaRPr lang="en-US" sz="2800" b="1" dirty="0">
            <a:latin typeface="Times New Roman" panose="02020603050405020304" pitchFamily="18" charset="0"/>
            <a:ea typeface="微軟正黑體" panose="020B0604030504040204" pitchFamily="34" charset="-120"/>
            <a:cs typeface="Times New Roman" panose="02020603050405020304" pitchFamily="18" charset="0"/>
          </a:endParaRPr>
        </a:p>
      </dgm:t>
    </dgm:pt>
    <dgm:pt modelId="{4BE31515-0B04-418E-9B37-1C1E540BAE5C}" type="parTrans" cxnId="{EC18AB75-E902-4430-8AC9-AC062764BFC4}">
      <dgm:prSet/>
      <dgm:spPr/>
      <dgm:t>
        <a:bodyPr/>
        <a:lstStyle/>
        <a:p>
          <a:endParaRPr lang="en-US"/>
        </a:p>
      </dgm:t>
    </dgm:pt>
    <dgm:pt modelId="{57D0674C-9B26-40DA-8324-18276D3DC5D6}" type="sibTrans" cxnId="{EC18AB75-E902-4430-8AC9-AC062764BFC4}">
      <dgm:prSet/>
      <dgm:spPr/>
      <dgm:t>
        <a:bodyPr/>
        <a:lstStyle/>
        <a:p>
          <a:endParaRPr lang="en-US"/>
        </a:p>
      </dgm:t>
    </dgm:pt>
    <dgm:pt modelId="{B197390B-6866-4F42-A9BB-E179CE502004}" type="pres">
      <dgm:prSet presAssocID="{ABF2E30B-15C9-420B-95E4-F8FAC0FE43BF}" presName="compositeShape" presStyleCnt="0">
        <dgm:presLayoutVars>
          <dgm:chMax val="2"/>
          <dgm:dir/>
          <dgm:resizeHandles val="exact"/>
        </dgm:presLayoutVars>
      </dgm:prSet>
      <dgm:spPr/>
    </dgm:pt>
    <dgm:pt modelId="{0319FD5E-17D0-4C56-B946-80713EDD6605}" type="pres">
      <dgm:prSet presAssocID="{ABF2E30B-15C9-420B-95E4-F8FAC0FE43BF}" presName="ribbon" presStyleLbl="node1" presStyleIdx="0" presStyleCnt="1"/>
      <dgm:spPr/>
    </dgm:pt>
    <dgm:pt modelId="{3297814D-B747-466E-87CE-A49C8A8D8CEE}" type="pres">
      <dgm:prSet presAssocID="{ABF2E30B-15C9-420B-95E4-F8FAC0FE43BF}" presName="leftArrowText" presStyleLbl="node1" presStyleIdx="0" presStyleCnt="1">
        <dgm:presLayoutVars>
          <dgm:chMax val="0"/>
          <dgm:bulletEnabled val="1"/>
        </dgm:presLayoutVars>
      </dgm:prSet>
      <dgm:spPr/>
    </dgm:pt>
    <dgm:pt modelId="{4F4C5D23-D242-48D1-AA15-9FF6DCE546AE}" type="pres">
      <dgm:prSet presAssocID="{ABF2E30B-15C9-420B-95E4-F8FAC0FE43BF}" presName="rightArrowText" presStyleLbl="node1" presStyleIdx="0" presStyleCnt="1">
        <dgm:presLayoutVars>
          <dgm:chMax val="0"/>
          <dgm:bulletEnabled val="1"/>
        </dgm:presLayoutVars>
      </dgm:prSet>
      <dgm:spPr/>
    </dgm:pt>
  </dgm:ptLst>
  <dgm:cxnLst>
    <dgm:cxn modelId="{218A5D14-6BD3-4D15-8F0E-DA97CAC8C482}" type="presOf" srcId="{B559DCA7-142D-45BC-8ADC-D7E11CA75721}" destId="{4F4C5D23-D242-48D1-AA15-9FF6DCE546AE}" srcOrd="0" destOrd="0" presId="urn:microsoft.com/office/officeart/2005/8/layout/arrow6"/>
    <dgm:cxn modelId="{219C5C3D-0CC3-4ABB-B216-12CA8A238576}" srcId="{ABF2E30B-15C9-420B-95E4-F8FAC0FE43BF}" destId="{1AE5E383-018A-466D-9E85-24666FACFC13}" srcOrd="0" destOrd="0" parTransId="{B8A9677F-5008-43C6-916A-838A833232D6}" sibTransId="{7176DC22-4651-490E-8EB7-43DE2FD9C29E}"/>
    <dgm:cxn modelId="{3A307666-FD2D-4BDA-8A06-F7434F919D12}" type="presOf" srcId="{ABF2E30B-15C9-420B-95E4-F8FAC0FE43BF}" destId="{B197390B-6866-4F42-A9BB-E179CE502004}" srcOrd="0" destOrd="0" presId="urn:microsoft.com/office/officeart/2005/8/layout/arrow6"/>
    <dgm:cxn modelId="{EC18AB75-E902-4430-8AC9-AC062764BFC4}" srcId="{ABF2E30B-15C9-420B-95E4-F8FAC0FE43BF}" destId="{B559DCA7-142D-45BC-8ADC-D7E11CA75721}" srcOrd="1" destOrd="0" parTransId="{4BE31515-0B04-418E-9B37-1C1E540BAE5C}" sibTransId="{57D0674C-9B26-40DA-8324-18276D3DC5D6}"/>
    <dgm:cxn modelId="{A5225FB2-9C9E-4F16-BE24-A5DFA69F602F}" type="presOf" srcId="{1AE5E383-018A-466D-9E85-24666FACFC13}" destId="{3297814D-B747-466E-87CE-A49C8A8D8CEE}" srcOrd="0" destOrd="0" presId="urn:microsoft.com/office/officeart/2005/8/layout/arrow6"/>
    <dgm:cxn modelId="{3E4A56F4-49EA-49CF-A0E5-AAE7BD205451}" type="presParOf" srcId="{B197390B-6866-4F42-A9BB-E179CE502004}" destId="{0319FD5E-17D0-4C56-B946-80713EDD6605}" srcOrd="0" destOrd="0" presId="urn:microsoft.com/office/officeart/2005/8/layout/arrow6"/>
    <dgm:cxn modelId="{FF78F7DA-75DF-44CC-BB04-A7C76ECACEEE}" type="presParOf" srcId="{B197390B-6866-4F42-A9BB-E179CE502004}" destId="{3297814D-B747-466E-87CE-A49C8A8D8CEE}" srcOrd="1" destOrd="0" presId="urn:microsoft.com/office/officeart/2005/8/layout/arrow6"/>
    <dgm:cxn modelId="{891E7B71-985F-43BD-86A6-67C23165EEB3}" type="presParOf" srcId="{B197390B-6866-4F42-A9BB-E179CE502004}" destId="{4F4C5D23-D242-48D1-AA15-9FF6DCE546AE}"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9FD5E-17D0-4C56-B946-80713EDD6605}">
      <dsp:nvSpPr>
        <dsp:cNvPr id="0" name=""/>
        <dsp:cNvSpPr/>
      </dsp:nvSpPr>
      <dsp:spPr>
        <a:xfrm>
          <a:off x="0" y="1083733"/>
          <a:ext cx="8128000" cy="3251199"/>
        </a:xfrm>
        <a:prstGeom prst="leftRightRibb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97814D-B747-466E-87CE-A49C8A8D8CEE}">
      <dsp:nvSpPr>
        <dsp:cNvPr id="0" name=""/>
        <dsp:cNvSpPr/>
      </dsp:nvSpPr>
      <dsp:spPr>
        <a:xfrm>
          <a:off x="975360" y="1652693"/>
          <a:ext cx="2682239" cy="159308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indent="0" algn="ctr" defTabSz="1244600">
            <a:lnSpc>
              <a:spcPct val="90000"/>
            </a:lnSpc>
            <a:spcBef>
              <a:spcPct val="0"/>
            </a:spcBef>
            <a:spcAft>
              <a:spcPct val="35000"/>
            </a:spcAft>
            <a:buNone/>
          </a:pPr>
          <a:r>
            <a:rPr lang="en-US" altLang="zh-TW" sz="2800" b="1" kern="1200" dirty="0">
              <a:latin typeface="Times New Roman" panose="02020603050405020304" pitchFamily="18" charset="0"/>
              <a:ea typeface="微軟正黑體" panose="020B0604030504040204" pitchFamily="34" charset="-120"/>
              <a:cs typeface="Times New Roman" panose="02020603050405020304" pitchFamily="18" charset="0"/>
            </a:rPr>
            <a:t>Collaboration</a:t>
          </a:r>
          <a:endParaRPr lang="en-US" sz="2800" b="1" kern="1200" dirty="0">
            <a:latin typeface="Times New Roman" panose="02020603050405020304" pitchFamily="18" charset="0"/>
            <a:ea typeface="微軟正黑體" panose="020B0604030504040204" pitchFamily="34" charset="-120"/>
            <a:cs typeface="Times New Roman" panose="02020603050405020304" pitchFamily="18" charset="0"/>
          </a:endParaRPr>
        </a:p>
      </dsp:txBody>
      <dsp:txXfrm>
        <a:off x="975360" y="1652693"/>
        <a:ext cx="2682239" cy="1593088"/>
      </dsp:txXfrm>
    </dsp:sp>
    <dsp:sp modelId="{4F4C5D23-D242-48D1-AA15-9FF6DCE546AE}">
      <dsp:nvSpPr>
        <dsp:cNvPr id="0" name=""/>
        <dsp:cNvSpPr/>
      </dsp:nvSpPr>
      <dsp:spPr>
        <a:xfrm>
          <a:off x="4064000" y="2172885"/>
          <a:ext cx="3169920" cy="159308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indent="0" algn="ctr" defTabSz="1244600">
            <a:lnSpc>
              <a:spcPct val="90000"/>
            </a:lnSpc>
            <a:spcBef>
              <a:spcPct val="0"/>
            </a:spcBef>
            <a:spcAft>
              <a:spcPct val="35000"/>
            </a:spcAft>
            <a:buNone/>
          </a:pPr>
          <a:r>
            <a:rPr lang="en-US" altLang="zh-TW" sz="2800" b="1" kern="1200" dirty="0">
              <a:latin typeface="Times New Roman" panose="02020603050405020304" pitchFamily="18" charset="0"/>
              <a:ea typeface="微軟正黑體" panose="020B0604030504040204" pitchFamily="34" charset="-120"/>
              <a:cs typeface="Times New Roman" panose="02020603050405020304" pitchFamily="18" charset="0"/>
            </a:rPr>
            <a:t>Conflict</a:t>
          </a:r>
          <a:endParaRPr lang="en-US" sz="2800" b="1" kern="1200" dirty="0">
            <a:latin typeface="Times New Roman" panose="02020603050405020304" pitchFamily="18" charset="0"/>
            <a:ea typeface="微軟正黑體" panose="020B0604030504040204" pitchFamily="34" charset="-120"/>
            <a:cs typeface="Times New Roman" panose="02020603050405020304" pitchFamily="18" charset="0"/>
          </a:endParaRPr>
        </a:p>
      </dsp:txBody>
      <dsp:txXfrm>
        <a:off x="4064000" y="2172885"/>
        <a:ext cx="3169920" cy="1593088"/>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96B02E96-8820-4F86-ABC5-45C50D0ADC68}" type="datetimeFigureOut">
              <a:rPr lang="zh-HK" altLang="en-US" smtClean="0"/>
              <a:t>28/10/2024</a:t>
            </a:fld>
            <a:endParaRPr lang="zh-HK" altLang="en-US"/>
          </a:p>
        </p:txBody>
      </p:sp>
      <p:sp>
        <p:nvSpPr>
          <p:cNvPr id="4" name="頁尾版面配置區 3"/>
          <p:cNvSpPr>
            <a:spLocks noGrp="1"/>
          </p:cNvSpPr>
          <p:nvPr>
            <p:ph type="ftr" sz="quarter" idx="2"/>
          </p:nvPr>
        </p:nvSpPr>
        <p:spPr>
          <a:xfrm>
            <a:off x="0" y="9429750"/>
            <a:ext cx="2946400" cy="496889"/>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49689" y="9429750"/>
            <a:ext cx="2946400" cy="496889"/>
          </a:xfrm>
          <a:prstGeom prst="rect">
            <a:avLst/>
          </a:prstGeom>
        </p:spPr>
        <p:txBody>
          <a:bodyPr vert="horz" lIns="91440" tIns="45720" rIns="91440" bIns="45720" rtlCol="0" anchor="b"/>
          <a:lstStyle>
            <a:lvl1pPr algn="r">
              <a:defRPr sz="1200"/>
            </a:lvl1pPr>
          </a:lstStyle>
          <a:p>
            <a:fld id="{6DE639C8-DF1A-4DE8-8A0D-6EA7A0F10CEE}" type="slidenum">
              <a:rPr lang="zh-HK" altLang="en-US" smtClean="0"/>
              <a:t>‹#›</a:t>
            </a:fld>
            <a:endParaRPr lang="zh-HK" altLang="en-US"/>
          </a:p>
        </p:txBody>
      </p:sp>
    </p:spTree>
    <p:extLst>
      <p:ext uri="{BB962C8B-B14F-4D97-AF65-F5344CB8AC3E}">
        <p14:creationId xmlns:p14="http://schemas.microsoft.com/office/powerpoint/2010/main" val="8382386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6E7759A5-12C3-408C-AEFA-AD540DBFD5A7}" type="datetimeFigureOut">
              <a:rPr lang="zh-HK" altLang="en-US" smtClean="0"/>
              <a:t>28/10/2024</a:t>
            </a:fld>
            <a:endParaRPr lang="zh-HK" altLang="en-US"/>
          </a:p>
        </p:txBody>
      </p:sp>
      <p:sp>
        <p:nvSpPr>
          <p:cNvPr id="4" name="投影片影像版面配置區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6" name="頁尾版面配置區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528D8626-25A6-40F3-A4E5-338E9A36FD05}" type="slidenum">
              <a:rPr lang="zh-HK" altLang="en-US" smtClean="0"/>
              <a:t>‹#›</a:t>
            </a:fld>
            <a:endParaRPr lang="zh-HK" altLang="en-US"/>
          </a:p>
        </p:txBody>
      </p:sp>
    </p:spTree>
    <p:extLst>
      <p:ext uri="{BB962C8B-B14F-4D97-AF65-F5344CB8AC3E}">
        <p14:creationId xmlns:p14="http://schemas.microsoft.com/office/powerpoint/2010/main" val="1393354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dirty="0"/>
          </a:p>
        </p:txBody>
      </p:sp>
      <p:sp>
        <p:nvSpPr>
          <p:cNvPr id="4" name="Slide Number Placeholder 3"/>
          <p:cNvSpPr>
            <a:spLocks noGrp="1"/>
          </p:cNvSpPr>
          <p:nvPr>
            <p:ph type="sldNum" sz="quarter" idx="5"/>
          </p:nvPr>
        </p:nvSpPr>
        <p:spPr/>
        <p:txBody>
          <a:bodyPr/>
          <a:lstStyle/>
          <a:p>
            <a:fld id="{6769C363-D6BC-4209-B18B-F85DC866F441}" type="slidenum">
              <a:rPr lang="en-US" smtClean="0"/>
              <a:t>20</a:t>
            </a:fld>
            <a:endParaRPr lang="en-US"/>
          </a:p>
        </p:txBody>
      </p:sp>
    </p:spTree>
    <p:extLst>
      <p:ext uri="{BB962C8B-B14F-4D97-AF65-F5344CB8AC3E}">
        <p14:creationId xmlns:p14="http://schemas.microsoft.com/office/powerpoint/2010/main" val="1744351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dirty="0"/>
          </a:p>
        </p:txBody>
      </p:sp>
      <p:sp>
        <p:nvSpPr>
          <p:cNvPr id="4" name="Slide Number Placeholder 3"/>
          <p:cNvSpPr>
            <a:spLocks noGrp="1"/>
          </p:cNvSpPr>
          <p:nvPr>
            <p:ph type="sldNum" sz="quarter" idx="5"/>
          </p:nvPr>
        </p:nvSpPr>
        <p:spPr/>
        <p:txBody>
          <a:bodyPr/>
          <a:lstStyle/>
          <a:p>
            <a:fld id="{6769C363-D6BC-4209-B18B-F85DC866F441}" type="slidenum">
              <a:rPr lang="en-US" smtClean="0"/>
              <a:t>21</a:t>
            </a:fld>
            <a:endParaRPr lang="en-US"/>
          </a:p>
        </p:txBody>
      </p:sp>
    </p:spTree>
    <p:extLst>
      <p:ext uri="{BB962C8B-B14F-4D97-AF65-F5344CB8AC3E}">
        <p14:creationId xmlns:p14="http://schemas.microsoft.com/office/powerpoint/2010/main" val="72896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dirty="0"/>
          </a:p>
        </p:txBody>
      </p:sp>
      <p:sp>
        <p:nvSpPr>
          <p:cNvPr id="4" name="Slide Number Placeholder 3"/>
          <p:cNvSpPr>
            <a:spLocks noGrp="1"/>
          </p:cNvSpPr>
          <p:nvPr>
            <p:ph type="sldNum" sz="quarter" idx="5"/>
          </p:nvPr>
        </p:nvSpPr>
        <p:spPr/>
        <p:txBody>
          <a:bodyPr/>
          <a:lstStyle/>
          <a:p>
            <a:fld id="{6769C363-D6BC-4209-B18B-F85DC866F441}" type="slidenum">
              <a:rPr lang="en-US" smtClean="0"/>
              <a:t>22</a:t>
            </a:fld>
            <a:endParaRPr lang="en-US"/>
          </a:p>
        </p:txBody>
      </p:sp>
    </p:spTree>
    <p:extLst>
      <p:ext uri="{BB962C8B-B14F-4D97-AF65-F5344CB8AC3E}">
        <p14:creationId xmlns:p14="http://schemas.microsoft.com/office/powerpoint/2010/main" val="293225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F4FC97B-7D11-6D5A-D60D-80E78956F445}"/>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endParaRPr lang="zh-HK" altLang="en-US"/>
          </a:p>
        </p:txBody>
      </p:sp>
      <p:sp>
        <p:nvSpPr>
          <p:cNvPr id="3" name="副標題 2">
            <a:extLst>
              <a:ext uri="{FF2B5EF4-FFF2-40B4-BE49-F238E27FC236}">
                <a16:creationId xmlns:a16="http://schemas.microsoft.com/office/drawing/2014/main" id="{87941792-A7D1-50CB-F9E7-990E4A6DA6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zh-HK" altLang="en-US"/>
          </a:p>
        </p:txBody>
      </p:sp>
      <p:sp>
        <p:nvSpPr>
          <p:cNvPr id="4" name="日期版面配置區 3">
            <a:extLst>
              <a:ext uri="{FF2B5EF4-FFF2-40B4-BE49-F238E27FC236}">
                <a16:creationId xmlns:a16="http://schemas.microsoft.com/office/drawing/2014/main" id="{22E65E1D-8551-C19C-8A1A-CD44C0FD4611}"/>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5" name="頁尾版面配置區 4">
            <a:extLst>
              <a:ext uri="{FF2B5EF4-FFF2-40B4-BE49-F238E27FC236}">
                <a16:creationId xmlns:a16="http://schemas.microsoft.com/office/drawing/2014/main" id="{23EF81DD-5AED-158D-3A6E-3729153681F0}"/>
              </a:ext>
            </a:extLst>
          </p:cNvPr>
          <p:cNvSpPr>
            <a:spLocks noGrp="1"/>
          </p:cNvSpPr>
          <p:nvPr>
            <p:ph type="ftr" sz="quarter" idx="11"/>
          </p:nvPr>
        </p:nvSpPr>
        <p:spPr/>
        <p:txBody>
          <a:bodyPr/>
          <a:lstStyle/>
          <a:p>
            <a:endParaRPr lang="zh-HK" altLang="en-US"/>
          </a:p>
        </p:txBody>
      </p:sp>
      <p:sp>
        <p:nvSpPr>
          <p:cNvPr id="6" name="投影片編號版面配置區 5">
            <a:extLst>
              <a:ext uri="{FF2B5EF4-FFF2-40B4-BE49-F238E27FC236}">
                <a16:creationId xmlns:a16="http://schemas.microsoft.com/office/drawing/2014/main" id="{19D7813E-792B-5514-6B77-2E551473886F}"/>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435206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E21763-9DC2-70A5-D156-EC6038373B0D}"/>
              </a:ext>
            </a:extLst>
          </p:cNvPr>
          <p:cNvSpPr>
            <a:spLocks noGrp="1"/>
          </p:cNvSpPr>
          <p:nvPr>
            <p:ph type="title"/>
          </p:nvPr>
        </p:nvSpPr>
        <p:spPr/>
        <p:txBody>
          <a:bodyPr/>
          <a:lstStyle/>
          <a:p>
            <a:r>
              <a:rPr lang="zh-TW" altLang="en-US"/>
              <a:t>按一下以編輯母片標題樣式</a:t>
            </a:r>
            <a:endParaRPr lang="zh-HK" altLang="en-US"/>
          </a:p>
        </p:txBody>
      </p:sp>
      <p:sp>
        <p:nvSpPr>
          <p:cNvPr id="3" name="直排文字版面配置區 2">
            <a:extLst>
              <a:ext uri="{FF2B5EF4-FFF2-40B4-BE49-F238E27FC236}">
                <a16:creationId xmlns:a16="http://schemas.microsoft.com/office/drawing/2014/main" id="{D74F5AEF-5BF6-27FD-DE34-BF60C67C4B4C}"/>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a:extLst>
              <a:ext uri="{FF2B5EF4-FFF2-40B4-BE49-F238E27FC236}">
                <a16:creationId xmlns:a16="http://schemas.microsoft.com/office/drawing/2014/main" id="{7B3F6AC9-286B-3C24-CA01-D06317F8A365}"/>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5" name="頁尾版面配置區 4">
            <a:extLst>
              <a:ext uri="{FF2B5EF4-FFF2-40B4-BE49-F238E27FC236}">
                <a16:creationId xmlns:a16="http://schemas.microsoft.com/office/drawing/2014/main" id="{2DAD367B-BCD0-9EBC-DD4C-4A9DFEAC1DF2}"/>
              </a:ext>
            </a:extLst>
          </p:cNvPr>
          <p:cNvSpPr>
            <a:spLocks noGrp="1"/>
          </p:cNvSpPr>
          <p:nvPr>
            <p:ph type="ftr" sz="quarter" idx="11"/>
          </p:nvPr>
        </p:nvSpPr>
        <p:spPr/>
        <p:txBody>
          <a:bodyPr/>
          <a:lstStyle/>
          <a:p>
            <a:endParaRPr lang="zh-HK" altLang="en-US"/>
          </a:p>
        </p:txBody>
      </p:sp>
      <p:sp>
        <p:nvSpPr>
          <p:cNvPr id="6" name="投影片編號版面配置區 5">
            <a:extLst>
              <a:ext uri="{FF2B5EF4-FFF2-40B4-BE49-F238E27FC236}">
                <a16:creationId xmlns:a16="http://schemas.microsoft.com/office/drawing/2014/main" id="{4E8B5877-9E4F-6DB1-1314-0C0CF1AF5DFD}"/>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23972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C6CDDF19-3B4C-B2D9-B356-2D2BB5C19EF2}"/>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endParaRPr lang="zh-HK" altLang="en-US"/>
          </a:p>
        </p:txBody>
      </p:sp>
      <p:sp>
        <p:nvSpPr>
          <p:cNvPr id="3" name="直排文字版面配置區 2">
            <a:extLst>
              <a:ext uri="{FF2B5EF4-FFF2-40B4-BE49-F238E27FC236}">
                <a16:creationId xmlns:a16="http://schemas.microsoft.com/office/drawing/2014/main" id="{B840E6C2-FC23-F746-61DD-A6A504C3DEC8}"/>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a:extLst>
              <a:ext uri="{FF2B5EF4-FFF2-40B4-BE49-F238E27FC236}">
                <a16:creationId xmlns:a16="http://schemas.microsoft.com/office/drawing/2014/main" id="{6D92BE1D-51F8-9480-C1E2-D67F0D089DF2}"/>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5" name="頁尾版面配置區 4">
            <a:extLst>
              <a:ext uri="{FF2B5EF4-FFF2-40B4-BE49-F238E27FC236}">
                <a16:creationId xmlns:a16="http://schemas.microsoft.com/office/drawing/2014/main" id="{589EC903-DFE4-EBF3-4BC2-2AD9D6B1D145}"/>
              </a:ext>
            </a:extLst>
          </p:cNvPr>
          <p:cNvSpPr>
            <a:spLocks noGrp="1"/>
          </p:cNvSpPr>
          <p:nvPr>
            <p:ph type="ftr" sz="quarter" idx="11"/>
          </p:nvPr>
        </p:nvSpPr>
        <p:spPr/>
        <p:txBody>
          <a:bodyPr/>
          <a:lstStyle/>
          <a:p>
            <a:endParaRPr lang="zh-HK" altLang="en-US"/>
          </a:p>
        </p:txBody>
      </p:sp>
      <p:sp>
        <p:nvSpPr>
          <p:cNvPr id="6" name="投影片編號版面配置區 5">
            <a:extLst>
              <a:ext uri="{FF2B5EF4-FFF2-40B4-BE49-F238E27FC236}">
                <a16:creationId xmlns:a16="http://schemas.microsoft.com/office/drawing/2014/main" id="{AAF56F27-611A-A724-001C-6D1F35DF736D}"/>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228277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9BD8790-6D09-7BD7-AE96-9C0FF5E22E9A}"/>
              </a:ext>
            </a:extLst>
          </p:cNvPr>
          <p:cNvSpPr>
            <a:spLocks noGrp="1"/>
          </p:cNvSpPr>
          <p:nvPr>
            <p:ph type="title"/>
          </p:nvPr>
        </p:nvSpPr>
        <p:spPr/>
        <p:txBody>
          <a:bodyPr/>
          <a:lstStyle/>
          <a:p>
            <a:r>
              <a:rPr lang="zh-TW" altLang="en-US"/>
              <a:t>按一下以編輯母片標題樣式</a:t>
            </a:r>
            <a:endParaRPr lang="zh-HK" altLang="en-US"/>
          </a:p>
        </p:txBody>
      </p:sp>
      <p:sp>
        <p:nvSpPr>
          <p:cNvPr id="3" name="內容版面配置區 2">
            <a:extLst>
              <a:ext uri="{FF2B5EF4-FFF2-40B4-BE49-F238E27FC236}">
                <a16:creationId xmlns:a16="http://schemas.microsoft.com/office/drawing/2014/main" id="{02417276-D28D-2E46-EC97-BD6FAD5E30C9}"/>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a:extLst>
              <a:ext uri="{FF2B5EF4-FFF2-40B4-BE49-F238E27FC236}">
                <a16:creationId xmlns:a16="http://schemas.microsoft.com/office/drawing/2014/main" id="{C7DECB05-EFE9-03D0-8612-2E2A25D84C4F}"/>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5" name="頁尾版面配置區 4">
            <a:extLst>
              <a:ext uri="{FF2B5EF4-FFF2-40B4-BE49-F238E27FC236}">
                <a16:creationId xmlns:a16="http://schemas.microsoft.com/office/drawing/2014/main" id="{3794C4E0-A4C1-6B06-F1ED-98E8A4B1F216}"/>
              </a:ext>
            </a:extLst>
          </p:cNvPr>
          <p:cNvSpPr>
            <a:spLocks noGrp="1"/>
          </p:cNvSpPr>
          <p:nvPr>
            <p:ph type="ftr" sz="quarter" idx="11"/>
          </p:nvPr>
        </p:nvSpPr>
        <p:spPr/>
        <p:txBody>
          <a:bodyPr/>
          <a:lstStyle/>
          <a:p>
            <a:endParaRPr lang="zh-HK" altLang="en-US"/>
          </a:p>
        </p:txBody>
      </p:sp>
      <p:sp>
        <p:nvSpPr>
          <p:cNvPr id="6" name="投影片編號版面配置區 5">
            <a:extLst>
              <a:ext uri="{FF2B5EF4-FFF2-40B4-BE49-F238E27FC236}">
                <a16:creationId xmlns:a16="http://schemas.microsoft.com/office/drawing/2014/main" id="{FC4B1083-B11C-B99E-2DE2-C3321059D523}"/>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38882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08B3AE-59EF-11E8-90A4-47E159A35C6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endParaRPr lang="zh-HK" altLang="en-US"/>
          </a:p>
        </p:txBody>
      </p:sp>
      <p:sp>
        <p:nvSpPr>
          <p:cNvPr id="3" name="文字版面配置區 2">
            <a:extLst>
              <a:ext uri="{FF2B5EF4-FFF2-40B4-BE49-F238E27FC236}">
                <a16:creationId xmlns:a16="http://schemas.microsoft.com/office/drawing/2014/main" id="{C5D3090A-4642-795E-8B9E-FE6739AA76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3071C731-FDD3-4D4E-6A35-4C1AB5606F40}"/>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5" name="頁尾版面配置區 4">
            <a:extLst>
              <a:ext uri="{FF2B5EF4-FFF2-40B4-BE49-F238E27FC236}">
                <a16:creationId xmlns:a16="http://schemas.microsoft.com/office/drawing/2014/main" id="{E7636486-D271-E920-3FE4-B11BA8ED60EF}"/>
              </a:ext>
            </a:extLst>
          </p:cNvPr>
          <p:cNvSpPr>
            <a:spLocks noGrp="1"/>
          </p:cNvSpPr>
          <p:nvPr>
            <p:ph type="ftr" sz="quarter" idx="11"/>
          </p:nvPr>
        </p:nvSpPr>
        <p:spPr/>
        <p:txBody>
          <a:bodyPr/>
          <a:lstStyle/>
          <a:p>
            <a:endParaRPr lang="zh-HK" altLang="en-US"/>
          </a:p>
        </p:txBody>
      </p:sp>
      <p:sp>
        <p:nvSpPr>
          <p:cNvPr id="6" name="投影片編號版面配置區 5">
            <a:extLst>
              <a:ext uri="{FF2B5EF4-FFF2-40B4-BE49-F238E27FC236}">
                <a16:creationId xmlns:a16="http://schemas.microsoft.com/office/drawing/2014/main" id="{BF94C2BF-8640-28A0-83B7-4D3A887D4363}"/>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283184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8E92B6-1810-FA2E-6A76-5F93422C30CE}"/>
              </a:ext>
            </a:extLst>
          </p:cNvPr>
          <p:cNvSpPr>
            <a:spLocks noGrp="1"/>
          </p:cNvSpPr>
          <p:nvPr>
            <p:ph type="title"/>
          </p:nvPr>
        </p:nvSpPr>
        <p:spPr/>
        <p:txBody>
          <a:bodyPr/>
          <a:lstStyle/>
          <a:p>
            <a:r>
              <a:rPr lang="zh-TW" altLang="en-US"/>
              <a:t>按一下以編輯母片標題樣式</a:t>
            </a:r>
            <a:endParaRPr lang="zh-HK" altLang="en-US"/>
          </a:p>
        </p:txBody>
      </p:sp>
      <p:sp>
        <p:nvSpPr>
          <p:cNvPr id="3" name="內容版面配置區 2">
            <a:extLst>
              <a:ext uri="{FF2B5EF4-FFF2-40B4-BE49-F238E27FC236}">
                <a16:creationId xmlns:a16="http://schemas.microsoft.com/office/drawing/2014/main" id="{9EF8384F-93DC-AF0F-48E5-0AC5261DD95E}"/>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內容版面配置區 3">
            <a:extLst>
              <a:ext uri="{FF2B5EF4-FFF2-40B4-BE49-F238E27FC236}">
                <a16:creationId xmlns:a16="http://schemas.microsoft.com/office/drawing/2014/main" id="{9ACAE5B9-9B94-8317-125A-E7710B5D9C20}"/>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日期版面配置區 4">
            <a:extLst>
              <a:ext uri="{FF2B5EF4-FFF2-40B4-BE49-F238E27FC236}">
                <a16:creationId xmlns:a16="http://schemas.microsoft.com/office/drawing/2014/main" id="{C3C9D931-4058-2933-7CBD-41A33102615F}"/>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6" name="頁尾版面配置區 5">
            <a:extLst>
              <a:ext uri="{FF2B5EF4-FFF2-40B4-BE49-F238E27FC236}">
                <a16:creationId xmlns:a16="http://schemas.microsoft.com/office/drawing/2014/main" id="{69D8CCE1-3283-6FB5-59BD-5FD153A8BCB3}"/>
              </a:ext>
            </a:extLst>
          </p:cNvPr>
          <p:cNvSpPr>
            <a:spLocks noGrp="1"/>
          </p:cNvSpPr>
          <p:nvPr>
            <p:ph type="ftr" sz="quarter" idx="11"/>
          </p:nvPr>
        </p:nvSpPr>
        <p:spPr/>
        <p:txBody>
          <a:bodyPr/>
          <a:lstStyle/>
          <a:p>
            <a:endParaRPr lang="zh-HK" altLang="en-US"/>
          </a:p>
        </p:txBody>
      </p:sp>
      <p:sp>
        <p:nvSpPr>
          <p:cNvPr id="7" name="投影片編號版面配置區 6">
            <a:extLst>
              <a:ext uri="{FF2B5EF4-FFF2-40B4-BE49-F238E27FC236}">
                <a16:creationId xmlns:a16="http://schemas.microsoft.com/office/drawing/2014/main" id="{35307827-F309-7F74-5427-2DA7AB3D7D90}"/>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1217028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40F7DEE-E2E8-B45E-3C98-C9E998539424}"/>
              </a:ext>
            </a:extLst>
          </p:cNvPr>
          <p:cNvSpPr>
            <a:spLocks noGrp="1"/>
          </p:cNvSpPr>
          <p:nvPr>
            <p:ph type="title"/>
          </p:nvPr>
        </p:nvSpPr>
        <p:spPr>
          <a:xfrm>
            <a:off x="839788" y="365125"/>
            <a:ext cx="10515600" cy="1325563"/>
          </a:xfrm>
        </p:spPr>
        <p:txBody>
          <a:bodyPr/>
          <a:lstStyle/>
          <a:p>
            <a:r>
              <a:rPr lang="zh-TW" altLang="en-US"/>
              <a:t>按一下以編輯母片標題樣式</a:t>
            </a:r>
            <a:endParaRPr lang="zh-HK" altLang="en-US"/>
          </a:p>
        </p:txBody>
      </p:sp>
      <p:sp>
        <p:nvSpPr>
          <p:cNvPr id="3" name="文字版面配置區 2">
            <a:extLst>
              <a:ext uri="{FF2B5EF4-FFF2-40B4-BE49-F238E27FC236}">
                <a16:creationId xmlns:a16="http://schemas.microsoft.com/office/drawing/2014/main" id="{7B035A17-285B-B94A-57EF-FEE7D356E6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B1C4B78B-0738-B5B2-92E1-20A264453496}"/>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文字版面配置區 4">
            <a:extLst>
              <a:ext uri="{FF2B5EF4-FFF2-40B4-BE49-F238E27FC236}">
                <a16:creationId xmlns:a16="http://schemas.microsoft.com/office/drawing/2014/main" id="{7F07E35D-CAB8-181F-F945-4A85235E62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581C0966-8F66-7439-1170-5C21FD8D65EB}"/>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7" name="日期版面配置區 6">
            <a:extLst>
              <a:ext uri="{FF2B5EF4-FFF2-40B4-BE49-F238E27FC236}">
                <a16:creationId xmlns:a16="http://schemas.microsoft.com/office/drawing/2014/main" id="{20F1EE26-6217-8BBA-1DBB-420A2F290E18}"/>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8" name="頁尾版面配置區 7">
            <a:extLst>
              <a:ext uri="{FF2B5EF4-FFF2-40B4-BE49-F238E27FC236}">
                <a16:creationId xmlns:a16="http://schemas.microsoft.com/office/drawing/2014/main" id="{8CFD5288-CD70-B27B-E13B-919D7A79981C}"/>
              </a:ext>
            </a:extLst>
          </p:cNvPr>
          <p:cNvSpPr>
            <a:spLocks noGrp="1"/>
          </p:cNvSpPr>
          <p:nvPr>
            <p:ph type="ftr" sz="quarter" idx="11"/>
          </p:nvPr>
        </p:nvSpPr>
        <p:spPr/>
        <p:txBody>
          <a:bodyPr/>
          <a:lstStyle/>
          <a:p>
            <a:endParaRPr lang="zh-HK" altLang="en-US"/>
          </a:p>
        </p:txBody>
      </p:sp>
      <p:sp>
        <p:nvSpPr>
          <p:cNvPr id="9" name="投影片編號版面配置區 8">
            <a:extLst>
              <a:ext uri="{FF2B5EF4-FFF2-40B4-BE49-F238E27FC236}">
                <a16:creationId xmlns:a16="http://schemas.microsoft.com/office/drawing/2014/main" id="{4BBBA0F4-D82E-C987-5D54-AC3F055640E1}"/>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176669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B473767-82ED-4E98-3465-9FC79D52EE5F}"/>
              </a:ext>
            </a:extLst>
          </p:cNvPr>
          <p:cNvSpPr>
            <a:spLocks noGrp="1"/>
          </p:cNvSpPr>
          <p:nvPr>
            <p:ph type="title"/>
          </p:nvPr>
        </p:nvSpPr>
        <p:spPr/>
        <p:txBody>
          <a:bodyPr/>
          <a:lstStyle/>
          <a:p>
            <a:r>
              <a:rPr lang="zh-TW" altLang="en-US"/>
              <a:t>按一下以編輯母片標題樣式</a:t>
            </a:r>
            <a:endParaRPr lang="zh-HK" altLang="en-US"/>
          </a:p>
        </p:txBody>
      </p:sp>
      <p:sp>
        <p:nvSpPr>
          <p:cNvPr id="3" name="日期版面配置區 2">
            <a:extLst>
              <a:ext uri="{FF2B5EF4-FFF2-40B4-BE49-F238E27FC236}">
                <a16:creationId xmlns:a16="http://schemas.microsoft.com/office/drawing/2014/main" id="{166DF5BD-9915-7874-1444-D62E51274E4F}"/>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4" name="頁尾版面配置區 3">
            <a:extLst>
              <a:ext uri="{FF2B5EF4-FFF2-40B4-BE49-F238E27FC236}">
                <a16:creationId xmlns:a16="http://schemas.microsoft.com/office/drawing/2014/main" id="{ED1674B3-7888-37E4-61A0-7DE11EA36BE3}"/>
              </a:ext>
            </a:extLst>
          </p:cNvPr>
          <p:cNvSpPr>
            <a:spLocks noGrp="1"/>
          </p:cNvSpPr>
          <p:nvPr>
            <p:ph type="ftr" sz="quarter" idx="11"/>
          </p:nvPr>
        </p:nvSpPr>
        <p:spPr/>
        <p:txBody>
          <a:bodyPr/>
          <a:lstStyle/>
          <a:p>
            <a:endParaRPr lang="zh-HK" altLang="en-US"/>
          </a:p>
        </p:txBody>
      </p:sp>
      <p:sp>
        <p:nvSpPr>
          <p:cNvPr id="5" name="投影片編號版面配置區 4">
            <a:extLst>
              <a:ext uri="{FF2B5EF4-FFF2-40B4-BE49-F238E27FC236}">
                <a16:creationId xmlns:a16="http://schemas.microsoft.com/office/drawing/2014/main" id="{46F56081-5D19-9CCE-5C58-3386EDD2E6EE}"/>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543880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30E7D7CE-6094-BB46-5DFD-1AA0E29ECBFC}"/>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3" name="頁尾版面配置區 2">
            <a:extLst>
              <a:ext uri="{FF2B5EF4-FFF2-40B4-BE49-F238E27FC236}">
                <a16:creationId xmlns:a16="http://schemas.microsoft.com/office/drawing/2014/main" id="{EA7E9013-301E-D5B6-DB59-295B42660779}"/>
              </a:ext>
            </a:extLst>
          </p:cNvPr>
          <p:cNvSpPr>
            <a:spLocks noGrp="1"/>
          </p:cNvSpPr>
          <p:nvPr>
            <p:ph type="ftr" sz="quarter" idx="11"/>
          </p:nvPr>
        </p:nvSpPr>
        <p:spPr/>
        <p:txBody>
          <a:bodyPr/>
          <a:lstStyle/>
          <a:p>
            <a:endParaRPr lang="zh-HK" altLang="en-US"/>
          </a:p>
        </p:txBody>
      </p:sp>
      <p:sp>
        <p:nvSpPr>
          <p:cNvPr id="4" name="投影片編號版面配置區 3">
            <a:extLst>
              <a:ext uri="{FF2B5EF4-FFF2-40B4-BE49-F238E27FC236}">
                <a16:creationId xmlns:a16="http://schemas.microsoft.com/office/drawing/2014/main" id="{79BC5AEF-4F2E-9D60-6588-EC8A73A3E829}"/>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400900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ED226-9407-D759-26CB-CFE6813857F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zh-HK" altLang="en-US"/>
          </a:p>
        </p:txBody>
      </p:sp>
      <p:sp>
        <p:nvSpPr>
          <p:cNvPr id="3" name="內容版面配置區 2">
            <a:extLst>
              <a:ext uri="{FF2B5EF4-FFF2-40B4-BE49-F238E27FC236}">
                <a16:creationId xmlns:a16="http://schemas.microsoft.com/office/drawing/2014/main" id="{02B7E336-4B4F-CEDF-FF1B-BAB7E503CA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文字版面配置區 3">
            <a:extLst>
              <a:ext uri="{FF2B5EF4-FFF2-40B4-BE49-F238E27FC236}">
                <a16:creationId xmlns:a16="http://schemas.microsoft.com/office/drawing/2014/main" id="{A0CC6686-8B34-FFA1-DC06-9150FF758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7C26D4E1-BCEA-E320-D4F8-67C2B884F59E}"/>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6" name="頁尾版面配置區 5">
            <a:extLst>
              <a:ext uri="{FF2B5EF4-FFF2-40B4-BE49-F238E27FC236}">
                <a16:creationId xmlns:a16="http://schemas.microsoft.com/office/drawing/2014/main" id="{42B8C240-CD18-D73F-DA16-0E3328AA4CD7}"/>
              </a:ext>
            </a:extLst>
          </p:cNvPr>
          <p:cNvSpPr>
            <a:spLocks noGrp="1"/>
          </p:cNvSpPr>
          <p:nvPr>
            <p:ph type="ftr" sz="quarter" idx="11"/>
          </p:nvPr>
        </p:nvSpPr>
        <p:spPr/>
        <p:txBody>
          <a:bodyPr/>
          <a:lstStyle/>
          <a:p>
            <a:endParaRPr lang="zh-HK" altLang="en-US"/>
          </a:p>
        </p:txBody>
      </p:sp>
      <p:sp>
        <p:nvSpPr>
          <p:cNvPr id="7" name="投影片編號版面配置區 6">
            <a:extLst>
              <a:ext uri="{FF2B5EF4-FFF2-40B4-BE49-F238E27FC236}">
                <a16:creationId xmlns:a16="http://schemas.microsoft.com/office/drawing/2014/main" id="{18A526EA-3082-3AC9-AD5E-9E2DB030F4D0}"/>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2339191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091F40-544E-E719-C477-F7A74B69CEBD}"/>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zh-HK" altLang="en-US"/>
          </a:p>
        </p:txBody>
      </p:sp>
      <p:sp>
        <p:nvSpPr>
          <p:cNvPr id="3" name="圖片版面配置區 2">
            <a:extLst>
              <a:ext uri="{FF2B5EF4-FFF2-40B4-BE49-F238E27FC236}">
                <a16:creationId xmlns:a16="http://schemas.microsoft.com/office/drawing/2014/main" id="{3350901A-F2CD-342B-2932-A362015CA3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a:extLst>
              <a:ext uri="{FF2B5EF4-FFF2-40B4-BE49-F238E27FC236}">
                <a16:creationId xmlns:a16="http://schemas.microsoft.com/office/drawing/2014/main" id="{8731A9A4-8DA1-AC8B-78FA-2BD8EB86CD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B3FAFDF6-4DDD-754C-9073-4956BE0CD00C}"/>
              </a:ext>
            </a:extLst>
          </p:cNvPr>
          <p:cNvSpPr>
            <a:spLocks noGrp="1"/>
          </p:cNvSpPr>
          <p:nvPr>
            <p:ph type="dt" sz="half" idx="10"/>
          </p:nvPr>
        </p:nvSpPr>
        <p:spPr/>
        <p:txBody>
          <a:bodyPr/>
          <a:lstStyle/>
          <a:p>
            <a:fld id="{C7DF2C72-1827-4E57-A890-75F1E8C85771}" type="datetimeFigureOut">
              <a:rPr lang="zh-HK" altLang="en-US" smtClean="0"/>
              <a:t>28/10/2024</a:t>
            </a:fld>
            <a:endParaRPr lang="zh-HK" altLang="en-US"/>
          </a:p>
        </p:txBody>
      </p:sp>
      <p:sp>
        <p:nvSpPr>
          <p:cNvPr id="6" name="頁尾版面配置區 5">
            <a:extLst>
              <a:ext uri="{FF2B5EF4-FFF2-40B4-BE49-F238E27FC236}">
                <a16:creationId xmlns:a16="http://schemas.microsoft.com/office/drawing/2014/main" id="{3A8F98D9-EED7-6F31-5787-E7D3590C05E4}"/>
              </a:ext>
            </a:extLst>
          </p:cNvPr>
          <p:cNvSpPr>
            <a:spLocks noGrp="1"/>
          </p:cNvSpPr>
          <p:nvPr>
            <p:ph type="ftr" sz="quarter" idx="11"/>
          </p:nvPr>
        </p:nvSpPr>
        <p:spPr/>
        <p:txBody>
          <a:bodyPr/>
          <a:lstStyle/>
          <a:p>
            <a:endParaRPr lang="zh-HK" altLang="en-US"/>
          </a:p>
        </p:txBody>
      </p:sp>
      <p:sp>
        <p:nvSpPr>
          <p:cNvPr id="7" name="投影片編號版面配置區 6">
            <a:extLst>
              <a:ext uri="{FF2B5EF4-FFF2-40B4-BE49-F238E27FC236}">
                <a16:creationId xmlns:a16="http://schemas.microsoft.com/office/drawing/2014/main" id="{6CE4CBB5-66B0-F07A-9533-ACB95FA6FA6E}"/>
              </a:ext>
            </a:extLst>
          </p:cNvPr>
          <p:cNvSpPr>
            <a:spLocks noGrp="1"/>
          </p:cNvSpPr>
          <p:nvPr>
            <p:ph type="sldNum" sz="quarter" idx="12"/>
          </p:nvPr>
        </p:nvSpPr>
        <p:spPr/>
        <p:txBody>
          <a:body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3499794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8C1BF0D6-D333-BEEE-B287-FA38589824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endParaRPr lang="zh-HK" altLang="en-US"/>
          </a:p>
        </p:txBody>
      </p:sp>
      <p:sp>
        <p:nvSpPr>
          <p:cNvPr id="3" name="文字版面配置區 2">
            <a:extLst>
              <a:ext uri="{FF2B5EF4-FFF2-40B4-BE49-F238E27FC236}">
                <a16:creationId xmlns:a16="http://schemas.microsoft.com/office/drawing/2014/main" id="{B5544696-157C-725E-3BE0-A62152567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a:extLst>
              <a:ext uri="{FF2B5EF4-FFF2-40B4-BE49-F238E27FC236}">
                <a16:creationId xmlns:a16="http://schemas.microsoft.com/office/drawing/2014/main" id="{B8C60444-B76E-D770-F147-3E41D4B06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F2C72-1827-4E57-A890-75F1E8C85771}" type="datetimeFigureOut">
              <a:rPr lang="zh-HK" altLang="en-US" smtClean="0"/>
              <a:t>28/10/2024</a:t>
            </a:fld>
            <a:endParaRPr lang="zh-HK" altLang="en-US"/>
          </a:p>
        </p:txBody>
      </p:sp>
      <p:sp>
        <p:nvSpPr>
          <p:cNvPr id="5" name="頁尾版面配置區 4">
            <a:extLst>
              <a:ext uri="{FF2B5EF4-FFF2-40B4-BE49-F238E27FC236}">
                <a16:creationId xmlns:a16="http://schemas.microsoft.com/office/drawing/2014/main" id="{19B56CC6-5C2D-2231-2247-09CB498F1C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a:extLst>
              <a:ext uri="{FF2B5EF4-FFF2-40B4-BE49-F238E27FC236}">
                <a16:creationId xmlns:a16="http://schemas.microsoft.com/office/drawing/2014/main" id="{891054F8-3722-CE4A-BFDC-EB674E1E6B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B398DD-7584-496C-B409-7A4F62A33A99}" type="slidenum">
              <a:rPr lang="zh-HK" altLang="en-US" smtClean="0"/>
              <a:t>‹#›</a:t>
            </a:fld>
            <a:endParaRPr lang="zh-HK" altLang="en-US"/>
          </a:p>
        </p:txBody>
      </p:sp>
    </p:spTree>
    <p:extLst>
      <p:ext uri="{BB962C8B-B14F-4D97-AF65-F5344CB8AC3E}">
        <p14:creationId xmlns:p14="http://schemas.microsoft.com/office/powerpoint/2010/main" val="1836413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91EA01-9D43-868F-A02D-8004C339964F}"/>
              </a:ext>
            </a:extLst>
          </p:cNvPr>
          <p:cNvSpPr>
            <a:spLocks noGrp="1"/>
          </p:cNvSpPr>
          <p:nvPr>
            <p:ph type="ctrTitle"/>
          </p:nvPr>
        </p:nvSpPr>
        <p:spPr>
          <a:xfrm>
            <a:off x="1524000" y="704089"/>
            <a:ext cx="9750552" cy="2551874"/>
          </a:xfrm>
        </p:spPr>
        <p:txBody>
          <a:bodyPr>
            <a:noAutofit/>
          </a:bodyPr>
          <a:lstStyle/>
          <a:p>
            <a:pPr algn="ctr">
              <a:spcBef>
                <a:spcPts val="1200"/>
              </a:spcBef>
            </a:pPr>
            <a:r>
              <a:rPr lang="en-GB" sz="4400"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Fostering happy development of children through synergy in parenting:</a:t>
            </a:r>
            <a:br>
              <a:rPr lang="en-NZ" sz="4400" b="1" dirty="0">
                <a:effectLst/>
                <a:latin typeface="Times New Roman" panose="02020603050405020304" pitchFamily="18" charset="0"/>
                <a:ea typeface="DFKai-SB" panose="03000509000000000000" pitchFamily="65" charset="-120"/>
                <a:cs typeface="Times New Roman" panose="02020603050405020304" pitchFamily="18" charset="0"/>
              </a:rPr>
            </a:br>
            <a:r>
              <a:rPr lang="en-GB" sz="4400"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How to enhance collaboration between parents?</a:t>
            </a:r>
            <a:endParaRPr lang="zh-TW" altLang="en-US" sz="4400"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Rectangle 6">
            <a:extLst>
              <a:ext uri="{FF2B5EF4-FFF2-40B4-BE49-F238E27FC236}">
                <a16:creationId xmlns:a16="http://schemas.microsoft.com/office/drawing/2014/main" id="{ABC77541-A08E-4A7F-FD72-E34CD2301DC6}"/>
              </a:ext>
            </a:extLst>
          </p:cNvPr>
          <p:cNvSpPr/>
          <p:nvPr/>
        </p:nvSpPr>
        <p:spPr>
          <a:xfrm>
            <a:off x="1590939" y="3565462"/>
            <a:ext cx="9683613" cy="461665"/>
          </a:xfrm>
          <a:prstGeom prst="rect">
            <a:avLst/>
          </a:prstGeom>
        </p:spPr>
        <p:txBody>
          <a:bodyPr wrap="none">
            <a:spAutoFit/>
          </a:bodyPr>
          <a:lstStyle/>
          <a:p>
            <a:r>
              <a:rPr lang="en-GB" sz="2400" b="1" dirty="0">
                <a:effectLst/>
                <a:latin typeface="Times New Roman" panose="02020603050405020304" pitchFamily="18" charset="0"/>
                <a:ea typeface="PMingLiU" panose="02020500000000000000" pitchFamily="18" charset="-120"/>
              </a:rPr>
              <a:t>Strand III: Promotion of Parents’ Physical and </a:t>
            </a:r>
            <a:r>
              <a:rPr lang="en-GB" sz="2400" b="1">
                <a:effectLst/>
                <a:latin typeface="Times New Roman" panose="02020603050405020304" pitchFamily="18" charset="0"/>
                <a:ea typeface="PMingLiU" panose="02020500000000000000" pitchFamily="18" charset="-120"/>
              </a:rPr>
              <a:t>Psychological Well-being</a:t>
            </a:r>
            <a:endParaRPr lang="zh-TW" altLang="en-US" sz="2400" b="1" dirty="0">
              <a:latin typeface="微軟正黑體" panose="020B0604030504040204" pitchFamily="34" charset="-120"/>
              <a:ea typeface="微軟正黑體" panose="020B0604030504040204" pitchFamily="34" charset="-120"/>
            </a:endParaRPr>
          </a:p>
        </p:txBody>
      </p:sp>
      <p:sp>
        <p:nvSpPr>
          <p:cNvPr id="8" name="Rectangle 7">
            <a:extLst>
              <a:ext uri="{FF2B5EF4-FFF2-40B4-BE49-F238E27FC236}">
                <a16:creationId xmlns:a16="http://schemas.microsoft.com/office/drawing/2014/main" id="{88CCBF7D-8981-7E5E-8EDB-844AF0A5A6EB}"/>
              </a:ext>
            </a:extLst>
          </p:cNvPr>
          <p:cNvSpPr/>
          <p:nvPr/>
        </p:nvSpPr>
        <p:spPr>
          <a:xfrm>
            <a:off x="5175480" y="5552346"/>
            <a:ext cx="7016520" cy="935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Parent Education Resource Package </a:t>
            </a:r>
            <a:br>
              <a:rPr lang="en-US" altLang="zh-TW" sz="20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0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for Primary Schools</a:t>
            </a:r>
            <a:endParaRPr lang="zh-TW" altLang="en-US" sz="20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288679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838200" y="209002"/>
            <a:ext cx="10515600" cy="1325563"/>
          </a:xfrm>
        </p:spPr>
        <p:txBody>
          <a:bodyPr>
            <a:normAutofit/>
          </a:body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9" name="內容版面配置區 2">
            <a:extLst>
              <a:ext uri="{FF2B5EF4-FFF2-40B4-BE49-F238E27FC236}">
                <a16:creationId xmlns:a16="http://schemas.microsoft.com/office/drawing/2014/main" id="{777FB67B-6070-258A-FF30-30AC4F636321}"/>
              </a:ext>
            </a:extLst>
          </p:cNvPr>
          <p:cNvSpPr>
            <a:spLocks noGrp="1"/>
          </p:cNvSpPr>
          <p:nvPr>
            <p:ph idx="1"/>
          </p:nvPr>
        </p:nvSpPr>
        <p:spPr>
          <a:xfrm>
            <a:off x="706760" y="1567470"/>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Parents can discuss the following questions after completing the questionnaire </a:t>
            </a:r>
            <a:r>
              <a:rPr lang="en-US" altLang="zh-TW" sz="2000" b="1" dirty="0">
                <a:solidFill>
                  <a:srgbClr val="00B0F0"/>
                </a:solidFill>
                <a:latin typeface="Times New Roman" panose="02020603050405020304" pitchFamily="18" charset="0"/>
                <a:ea typeface="微軟正黑體" panose="020B0604030504040204" pitchFamily="34" charset="-120"/>
                <a:cs typeface="Times New Roman" panose="02020603050405020304" pitchFamily="18" charset="0"/>
              </a:rPr>
              <a:t>separately</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0" name="Content Placeholder 2">
            <a:extLst>
              <a:ext uri="{FF2B5EF4-FFF2-40B4-BE49-F238E27FC236}">
                <a16:creationId xmlns:a16="http://schemas.microsoft.com/office/drawing/2014/main" id="{B1A43E77-1D7E-D5AF-7ECB-1CB341431486}"/>
              </a:ext>
            </a:extLst>
          </p:cNvPr>
          <p:cNvSpPr txBox="1">
            <a:spLocks/>
          </p:cNvSpPr>
          <p:nvPr/>
        </p:nvSpPr>
        <p:spPr>
          <a:xfrm>
            <a:off x="1103593" y="2135420"/>
            <a:ext cx="10198128" cy="36009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How many of the three expectations selected by the father and mother overlap? How many are different?</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Father and mother explain their choices. Why did they think these three expectations the most important? Would they change their mind after listening to their partner’s explanation?</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Looking back over the past month, did they spend the </a:t>
            </a:r>
            <a:r>
              <a:rPr lang="en-GB"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time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with their children </a:t>
            </a:r>
            <a:r>
              <a:rPr lang="en-US" altLang="zh-HK"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reflecting their expectations that they think most important</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 For example, if they think it is important for their children to be healthy, get good grades at school and have good relationships with family members, did they spend enough time doing sports, guiding children’s study and homework as well as chatting and playing with their children over the past month?</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984374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p:txBody>
          <a:bodyPr>
            <a:normAutofit/>
          </a:body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838200" y="1588126"/>
            <a:ext cx="10515600" cy="567951"/>
          </a:xfrm>
        </p:spPr>
        <p:txBody>
          <a:bodyPr>
            <a:normAutofit/>
          </a:bodyPr>
          <a:lstStyle/>
          <a:p>
            <a:pPr>
              <a:buFont typeface="Courier New" panose="02070309020205020404" pitchFamily="49" charset="0"/>
              <a:buChar char="o"/>
            </a:pP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 Clear division of childcare tasks between parents: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Content Placeholder 2">
            <a:extLst>
              <a:ext uri="{FF2B5EF4-FFF2-40B4-BE49-F238E27FC236}">
                <a16:creationId xmlns:a16="http://schemas.microsoft.com/office/drawing/2014/main" id="{D7F63CD7-D663-4A58-8FDF-EEE945B106FF}"/>
              </a:ext>
            </a:extLst>
          </p:cNvPr>
          <p:cNvSpPr txBox="1">
            <a:spLocks/>
          </p:cNvSpPr>
          <p:nvPr/>
        </p:nvSpPr>
        <p:spPr>
          <a:xfrm>
            <a:off x="1234181" y="1918007"/>
            <a:ext cx="10442510" cy="56588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altLang="zh-TW" sz="2000" dirty="0">
                <a:latin typeface="Times New Roman" panose="02020603050405020304" pitchFamily="18" charset="0"/>
                <a:ea typeface="PMingLiU" panose="02020500000000000000" pitchFamily="18" charset="-120"/>
                <a:cs typeface="Times New Roman" panose="02020603050405020304" pitchFamily="18" charset="0"/>
              </a:rPr>
              <a:t>R</a:t>
            </a:r>
            <a:r>
              <a:rPr lang="en-GB" sz="2000" dirty="0">
                <a:effectLst/>
                <a:latin typeface="Times New Roman" panose="02020603050405020304" pitchFamily="18" charset="0"/>
                <a:ea typeface="PMingLiU" panose="02020500000000000000" pitchFamily="18" charset="-120"/>
                <a:cs typeface="Times New Roman" panose="02020603050405020304" pitchFamily="18" charset="0"/>
              </a:rPr>
              <a:t>ate the following childcare tasks from 1 (exclusively taken care by the mother) to 5 (exclusively taken care by the father) to indicate…</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1BDD4199-4955-497E-8CA0-B990B3DB9BB6}"/>
              </a:ext>
            </a:extLst>
          </p:cNvPr>
          <p:cNvGraphicFramePr>
            <a:graphicFrameLocks noGrp="1"/>
          </p:cNvGraphicFramePr>
          <p:nvPr>
            <p:extLst>
              <p:ext uri="{D42A27DB-BD31-4B8C-83A1-F6EECF244321}">
                <p14:modId xmlns:p14="http://schemas.microsoft.com/office/powerpoint/2010/main" val="1626026492"/>
              </p:ext>
            </p:extLst>
          </p:nvPr>
        </p:nvGraphicFramePr>
        <p:xfrm>
          <a:off x="1550895" y="2621466"/>
          <a:ext cx="10125796" cy="4052030"/>
        </p:xfrm>
        <a:graphic>
          <a:graphicData uri="http://schemas.openxmlformats.org/drawingml/2006/table">
            <a:tbl>
              <a:tblPr firstRow="1" bandRow="1">
                <a:tableStyleId>{5C22544A-7EE6-4342-B048-85BDC9FD1C3A}</a:tableStyleId>
              </a:tblPr>
              <a:tblGrid>
                <a:gridCol w="5685364">
                  <a:extLst>
                    <a:ext uri="{9D8B030D-6E8A-4147-A177-3AD203B41FA5}">
                      <a16:colId xmlns:a16="http://schemas.microsoft.com/office/drawing/2014/main" val="680213330"/>
                    </a:ext>
                  </a:extLst>
                </a:gridCol>
                <a:gridCol w="2111672">
                  <a:extLst>
                    <a:ext uri="{9D8B030D-6E8A-4147-A177-3AD203B41FA5}">
                      <a16:colId xmlns:a16="http://schemas.microsoft.com/office/drawing/2014/main" val="1709166948"/>
                    </a:ext>
                  </a:extLst>
                </a:gridCol>
                <a:gridCol w="2328760">
                  <a:extLst>
                    <a:ext uri="{9D8B030D-6E8A-4147-A177-3AD203B41FA5}">
                      <a16:colId xmlns:a16="http://schemas.microsoft.com/office/drawing/2014/main" val="2272239580"/>
                    </a:ext>
                  </a:extLst>
                </a:gridCol>
              </a:tblGrid>
              <a:tr h="370840">
                <a:tc>
                  <a:txBody>
                    <a:bodyPr/>
                    <a:lstStyle/>
                    <a:p>
                      <a:pPr algn="ctr"/>
                      <a:r>
                        <a:rPr lang="en-US" altLang="zh-TW" sz="1400" b="1" kern="120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Childcare tasks</a:t>
                      </a:r>
                      <a:endParaRPr lang="en-US" sz="1400" b="1" kern="120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How will the father divide the tasks?</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How will the mother divide the tasks?</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117238914"/>
                  </a:ext>
                </a:extLst>
              </a:tr>
              <a:tr h="32839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 Waking children up on time</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971559092"/>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2) Preparing three meals per day for children</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021461153"/>
                  </a:ext>
                </a:extLst>
              </a:tr>
              <a:tr h="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3) Taking care of children when they are sick</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41479981"/>
                  </a:ext>
                </a:extLst>
              </a:tr>
              <a:tr h="278219">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4) Buying daily necessities for children</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843925739"/>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5) Handling children’s disciplinary problems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676314590"/>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6) Handling children’s social problems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216201193"/>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7) Handling children’s emotional problems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019334192"/>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8) Handling problems among siblings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397981518"/>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9) Handling matters between domestic helpers and children</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743846477"/>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10) Handling children’s use of electronic products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693019444"/>
                  </a:ext>
                </a:extLst>
              </a:tr>
            </a:tbl>
          </a:graphicData>
        </a:graphic>
      </p:graphicFrame>
    </p:spTree>
    <p:extLst>
      <p:ext uri="{BB962C8B-B14F-4D97-AF65-F5344CB8AC3E}">
        <p14:creationId xmlns:p14="http://schemas.microsoft.com/office/powerpoint/2010/main" val="452328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p:txBody>
          <a:bodyPr>
            <a:normAutofit/>
          </a:body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838200" y="1485564"/>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Clear division of childcare tasks between parents: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Content Placeholder 2">
            <a:extLst>
              <a:ext uri="{FF2B5EF4-FFF2-40B4-BE49-F238E27FC236}">
                <a16:creationId xmlns:a16="http://schemas.microsoft.com/office/drawing/2014/main" id="{D7F63CD7-D663-4A58-8FDF-EEE945B106FF}"/>
              </a:ext>
            </a:extLst>
          </p:cNvPr>
          <p:cNvSpPr txBox="1">
            <a:spLocks/>
          </p:cNvSpPr>
          <p:nvPr/>
        </p:nvSpPr>
        <p:spPr>
          <a:xfrm>
            <a:off x="1241611" y="1872102"/>
            <a:ext cx="10442510" cy="6575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altLang="zh-TW" sz="2000" dirty="0">
                <a:latin typeface="Times New Roman" panose="02020603050405020304" pitchFamily="18" charset="0"/>
                <a:ea typeface="PMingLiU" panose="02020500000000000000" pitchFamily="18" charset="-120"/>
                <a:cs typeface="Times New Roman" panose="02020603050405020304" pitchFamily="18" charset="0"/>
              </a:rPr>
              <a:t>R</a:t>
            </a:r>
            <a:r>
              <a:rPr lang="en-GB" sz="2000" dirty="0">
                <a:effectLst/>
                <a:latin typeface="Times New Roman" panose="02020603050405020304" pitchFamily="18" charset="0"/>
                <a:ea typeface="PMingLiU" panose="02020500000000000000" pitchFamily="18" charset="-120"/>
                <a:cs typeface="Times New Roman" panose="02020603050405020304" pitchFamily="18" charset="0"/>
              </a:rPr>
              <a:t>ate the following childcare tasks from 1 (exclusively taken care by the mother) to 5 (exclusively taken care by the father) to indicate…</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1BDD4199-4955-497E-8CA0-B990B3DB9BB6}"/>
              </a:ext>
            </a:extLst>
          </p:cNvPr>
          <p:cNvGraphicFramePr>
            <a:graphicFrameLocks noGrp="1"/>
          </p:cNvGraphicFramePr>
          <p:nvPr>
            <p:extLst>
              <p:ext uri="{D42A27DB-BD31-4B8C-83A1-F6EECF244321}">
                <p14:modId xmlns:p14="http://schemas.microsoft.com/office/powerpoint/2010/main" val="6446036"/>
              </p:ext>
            </p:extLst>
          </p:nvPr>
        </p:nvGraphicFramePr>
        <p:xfrm>
          <a:off x="1426553" y="2529656"/>
          <a:ext cx="10257568" cy="4226965"/>
        </p:xfrm>
        <a:graphic>
          <a:graphicData uri="http://schemas.openxmlformats.org/drawingml/2006/table">
            <a:tbl>
              <a:tblPr firstRow="1" bandRow="1">
                <a:tableStyleId>{5C22544A-7EE6-4342-B048-85BDC9FD1C3A}</a:tableStyleId>
              </a:tblPr>
              <a:tblGrid>
                <a:gridCol w="5828427">
                  <a:extLst>
                    <a:ext uri="{9D8B030D-6E8A-4147-A177-3AD203B41FA5}">
                      <a16:colId xmlns:a16="http://schemas.microsoft.com/office/drawing/2014/main" val="680213330"/>
                    </a:ext>
                  </a:extLst>
                </a:gridCol>
                <a:gridCol w="2094249">
                  <a:extLst>
                    <a:ext uri="{9D8B030D-6E8A-4147-A177-3AD203B41FA5}">
                      <a16:colId xmlns:a16="http://schemas.microsoft.com/office/drawing/2014/main" val="1709166948"/>
                    </a:ext>
                  </a:extLst>
                </a:gridCol>
                <a:gridCol w="2334892">
                  <a:extLst>
                    <a:ext uri="{9D8B030D-6E8A-4147-A177-3AD203B41FA5}">
                      <a16:colId xmlns:a16="http://schemas.microsoft.com/office/drawing/2014/main" val="2272239580"/>
                    </a:ext>
                  </a:extLst>
                </a:gridCol>
              </a:tblGrid>
              <a:tr h="370840">
                <a:tc>
                  <a:txBody>
                    <a:bodyPr/>
                    <a:lstStyle/>
                    <a:p>
                      <a:pPr algn="ctr"/>
                      <a:r>
                        <a:rPr lang="en-US" altLang="zh-TW" sz="14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Childca</a:t>
                      </a:r>
                      <a:r>
                        <a:rPr lang="en-US" altLang="zh-TW" sz="1400" b="1" kern="120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re </a:t>
                      </a:r>
                      <a:r>
                        <a:rPr lang="en-US" altLang="zh-TW" sz="14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tasks</a:t>
                      </a:r>
                      <a:endParaRPr lang="en-US" sz="14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How will the father divide the tasks?</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How will the mother divide the tasks?</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117238914"/>
                  </a:ext>
                </a:extLst>
              </a:tr>
              <a:tr h="32839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11) Taking children to do activities to burn up their energy</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971559092"/>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12) Chatting with children</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021461153"/>
                  </a:ext>
                </a:extLst>
              </a:tr>
              <a:tr h="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13) Arranging activities in holidays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41479981"/>
                  </a:ext>
                </a:extLst>
              </a:tr>
              <a:tr h="18542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14) Arranging parent-child activities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843925739"/>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15) Handling children’s school related matters (such as signing notices and paying fees)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676314590"/>
                  </a:ext>
                </a:extLst>
              </a:tr>
              <a:tr h="494975">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16) Handling children’s interest class related matters (such as rescheduling classes and paying fees)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216201193"/>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17) Picking up and dropping off children at school and extracurricular activity classes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019334192"/>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18) Guiding children with their studies and homework</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397981518"/>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19) Participating in activities held by children’s schools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743846477"/>
                  </a:ext>
                </a:extLst>
              </a:tr>
              <a:tr h="370840">
                <a:tc>
                  <a:txBody>
                    <a:bodyPr/>
                    <a:lstStyle/>
                    <a:p>
                      <a:pPr>
                        <a:lnSpc>
                          <a:spcPts val="1200"/>
                        </a:lnSpc>
                        <a:spcBef>
                          <a:spcPts val="600"/>
                        </a:spcBef>
                      </a:pPr>
                      <a:r>
                        <a:rPr lang="en-GB" sz="1400"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20) Handling matters related to children’s further studies</a:t>
                      </a:r>
                      <a:endParaRPr lang="en-NZ" sz="1400" dirty="0">
                        <a:solidFill>
                          <a:schemeClr val="tx1"/>
                        </a:solidFill>
                        <a:effectLst/>
                        <a:latin typeface="Times New Roman" panose="02020603050405020304" pitchFamily="18" charset="0"/>
                        <a:ea typeface="MingLiU" panose="02020509000000000000" pitchFamily="49"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413882116"/>
                  </a:ext>
                </a:extLst>
              </a:tr>
            </a:tbl>
          </a:graphicData>
        </a:graphic>
      </p:graphicFrame>
    </p:spTree>
    <p:extLst>
      <p:ext uri="{BB962C8B-B14F-4D97-AF65-F5344CB8AC3E}">
        <p14:creationId xmlns:p14="http://schemas.microsoft.com/office/powerpoint/2010/main" val="2752254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838200" y="346031"/>
            <a:ext cx="10515600" cy="1325563"/>
          </a:xfrm>
        </p:spPr>
        <p:txBody>
          <a:bodyPr>
            <a:normAutofit/>
          </a:body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706760" y="1567470"/>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Parents can discuss the following questions after completing the questionnaire </a:t>
            </a:r>
            <a:r>
              <a:rPr lang="en-US" altLang="zh-TW" sz="2000" b="1" dirty="0">
                <a:solidFill>
                  <a:srgbClr val="00B0F0"/>
                </a:solidFill>
                <a:latin typeface="Times New Roman" panose="02020603050405020304" pitchFamily="18" charset="0"/>
                <a:ea typeface="微軟正黑體" panose="020B0604030504040204" pitchFamily="34" charset="-120"/>
                <a:cs typeface="Times New Roman" panose="02020603050405020304" pitchFamily="18" charset="0"/>
              </a:rPr>
              <a:t>separately</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Content Placeholder 2">
            <a:extLst>
              <a:ext uri="{FF2B5EF4-FFF2-40B4-BE49-F238E27FC236}">
                <a16:creationId xmlns:a16="http://schemas.microsoft.com/office/drawing/2014/main" id="{D7F63CD7-D663-4A58-8FDF-EEE945B106FF}"/>
              </a:ext>
            </a:extLst>
          </p:cNvPr>
          <p:cNvSpPr txBox="1">
            <a:spLocks/>
          </p:cNvSpPr>
          <p:nvPr/>
        </p:nvSpPr>
        <p:spPr>
          <a:xfrm>
            <a:off x="1103593" y="2135420"/>
            <a:ext cx="10198128" cy="36009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NZ" sz="2000" dirty="0">
                <a:latin typeface="Times New Roman" panose="02020603050405020304" pitchFamily="18" charset="0"/>
                <a:cs typeface="Times New Roman" panose="02020603050405020304" pitchFamily="18" charset="0"/>
              </a:rPr>
              <a:t>Do the father and mother have similar expectations for childcare? How much difference do the two parties have in their ratings for each task? In which task did the two parties have the biggest difference in their ratings?</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en-NZ" sz="2000" dirty="0">
                <a:latin typeface="Times New Roman" panose="02020603050405020304" pitchFamily="18" charset="0"/>
                <a:cs typeface="Times New Roman" panose="02020603050405020304" pitchFamily="18" charset="0"/>
              </a:rPr>
              <a:t>Is there a gap between the actual division of childcare tasks between the father and mother and their expectations? In which task was the gap most obvious?</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en-NZ" sz="2000" dirty="0">
                <a:latin typeface="Times New Roman" panose="02020603050405020304" pitchFamily="18" charset="0"/>
                <a:cs typeface="Times New Roman" panose="02020603050405020304" pitchFamily="18" charset="0"/>
              </a:rPr>
              <a:t>Looking back over the past month, did the father and mother have conflicts due to different expectations for the division of childcare? How did they handle these conflicts?</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243182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p:txBody>
          <a:bodyPr>
            <a:normAutofit/>
          </a:body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838200" y="1485564"/>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Praise: Appreciate each other's efforts in caring for the children:</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 name="Content Placeholder 2">
            <a:extLst>
              <a:ext uri="{FF2B5EF4-FFF2-40B4-BE49-F238E27FC236}">
                <a16:creationId xmlns:a16="http://schemas.microsoft.com/office/drawing/2014/main" id="{6BC33CCC-F3E0-4062-9F8D-A5A436C9B1F8}"/>
              </a:ext>
            </a:extLst>
          </p:cNvPr>
          <p:cNvSpPr txBox="1">
            <a:spLocks/>
          </p:cNvSpPr>
          <p:nvPr/>
        </p:nvSpPr>
        <p:spPr>
          <a:xfrm>
            <a:off x="765109" y="2089380"/>
            <a:ext cx="10515600" cy="11521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
            </a:pPr>
            <a:r>
              <a:rPr lang="en-GB" sz="2000" b="1" dirty="0">
                <a:solidFill>
                  <a:srgbClr val="00B0F0"/>
                </a:solidFill>
                <a:latin typeface="Times New Roman" panose="02020603050405020304" pitchFamily="18" charset="0"/>
                <a:cs typeface="Times New Roman" panose="02020603050405020304" pitchFamily="18" charset="0"/>
              </a:rPr>
              <a:t>“The children are always laughing when you’re at home! </a:t>
            </a:r>
            <a:r>
              <a:rPr lang="en-GB" sz="2000" b="1" dirty="0">
                <a:solidFill>
                  <a:srgbClr val="FF0000"/>
                </a:solidFill>
                <a:latin typeface="Times New Roman" panose="02020603050405020304" pitchFamily="18" charset="0"/>
                <a:cs typeface="Times New Roman" panose="02020603050405020304" pitchFamily="18" charset="0"/>
              </a:rPr>
              <a:t>You have such a good sense of humour!”</a:t>
            </a:r>
            <a:endParaRPr lang="en-US" altLang="zh-TW" sz="2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8" name="Content Placeholder 2">
            <a:extLst>
              <a:ext uri="{FF2B5EF4-FFF2-40B4-BE49-F238E27FC236}">
                <a16:creationId xmlns:a16="http://schemas.microsoft.com/office/drawing/2014/main" id="{C6F0D53B-BF0A-4EB4-86B6-0CCF062A5AA3}"/>
              </a:ext>
            </a:extLst>
          </p:cNvPr>
          <p:cNvSpPr txBox="1">
            <a:spLocks/>
          </p:cNvSpPr>
          <p:nvPr/>
        </p:nvSpPr>
        <p:spPr>
          <a:xfrm>
            <a:off x="801655" y="3241524"/>
            <a:ext cx="10515600" cy="11887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
            </a:pPr>
            <a:r>
              <a:rPr lang="en-GB" sz="2000" b="1" dirty="0">
                <a:solidFill>
                  <a:srgbClr val="00B0F0"/>
                </a:solidFill>
                <a:latin typeface="Times New Roman" panose="02020603050405020304" pitchFamily="18" charset="0"/>
                <a:cs typeface="Times New Roman" panose="02020603050405020304" pitchFamily="18" charset="0"/>
              </a:rPr>
              <a:t>“No matter how tired you are, you always make time for our children to tell you about interesting things at school when you get home after work. </a:t>
            </a:r>
            <a:r>
              <a:rPr lang="en-GB" sz="2000" b="1" dirty="0">
                <a:solidFill>
                  <a:srgbClr val="FF0000"/>
                </a:solidFill>
                <a:latin typeface="Times New Roman" panose="02020603050405020304" pitchFamily="18" charset="0"/>
                <a:cs typeface="Times New Roman" panose="02020603050405020304" pitchFamily="18" charset="0"/>
              </a:rPr>
              <a:t>You’re so determined and loving!”</a:t>
            </a:r>
            <a:endParaRPr lang="en-US" altLang="zh-TW" sz="2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9" name="Content Placeholder 2">
            <a:extLst>
              <a:ext uri="{FF2B5EF4-FFF2-40B4-BE49-F238E27FC236}">
                <a16:creationId xmlns:a16="http://schemas.microsoft.com/office/drawing/2014/main" id="{C2692A84-D52E-48C8-90E9-87E3E896728D}"/>
              </a:ext>
            </a:extLst>
          </p:cNvPr>
          <p:cNvSpPr txBox="1">
            <a:spLocks/>
          </p:cNvSpPr>
          <p:nvPr/>
        </p:nvSpPr>
        <p:spPr>
          <a:xfrm>
            <a:off x="838200" y="4447514"/>
            <a:ext cx="10515600" cy="11887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
            </a:pPr>
            <a:r>
              <a:rPr lang="en-GB" sz="2000" b="1" dirty="0">
                <a:solidFill>
                  <a:srgbClr val="00B0F0"/>
                </a:solidFill>
                <a:latin typeface="Times New Roman" panose="02020603050405020304" pitchFamily="18" charset="0"/>
                <a:cs typeface="Times New Roman" panose="02020603050405020304" pitchFamily="18" charset="0"/>
              </a:rPr>
              <a:t>“You attend parent seminars on Sundays to learn how you can support our children’s development. </a:t>
            </a:r>
            <a:r>
              <a:rPr lang="en-GB" sz="2000" b="1" dirty="0">
                <a:solidFill>
                  <a:srgbClr val="FF0000"/>
                </a:solidFill>
                <a:latin typeface="Times New Roman" panose="02020603050405020304" pitchFamily="18" charset="0"/>
                <a:cs typeface="Times New Roman" panose="02020603050405020304" pitchFamily="18" charset="0"/>
              </a:rPr>
              <a:t>You really love to learn!”</a:t>
            </a:r>
            <a:endParaRPr lang="en-US" altLang="zh-TW" sz="2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0" name="Rectangle 9">
            <a:extLst>
              <a:ext uri="{FF2B5EF4-FFF2-40B4-BE49-F238E27FC236}">
                <a16:creationId xmlns:a16="http://schemas.microsoft.com/office/drawing/2014/main" id="{A3BA17F0-85E1-44DA-A73F-88DD614AE0CA}"/>
              </a:ext>
            </a:extLst>
          </p:cNvPr>
          <p:cNvSpPr/>
          <p:nvPr/>
        </p:nvSpPr>
        <p:spPr>
          <a:xfrm>
            <a:off x="838200" y="5946130"/>
            <a:ext cx="10515601" cy="523220"/>
          </a:xfrm>
          <a:prstGeom prst="rect">
            <a:avLst/>
          </a:prstGeom>
        </p:spPr>
        <p:txBody>
          <a:bodyPr wrap="square">
            <a:spAutoFit/>
          </a:bodyPr>
          <a:lstStyle/>
          <a:p>
            <a:pPr marL="285750" indent="-285750">
              <a:buFont typeface="Arial" panose="020B0604020202020204" pitchFamily="34" charset="0"/>
              <a:buChar char="•"/>
            </a:pPr>
            <a:r>
              <a:rPr lang="en-US" sz="1400" dirty="0">
                <a:latin typeface="Century Gothic" panose="020B0502020202020204" pitchFamily="34" charset="0"/>
              </a:rPr>
              <a:t>Gottman, J. (2018). </a:t>
            </a:r>
            <a:r>
              <a:rPr lang="en-US" sz="1400" i="1" dirty="0">
                <a:latin typeface="Century Gothic" panose="020B0502020202020204" pitchFamily="34" charset="0"/>
              </a:rPr>
              <a:t>The seven principles for making marriage work</a:t>
            </a:r>
            <a:r>
              <a:rPr lang="en-US" sz="1400" dirty="0">
                <a:latin typeface="Century Gothic" panose="020B0502020202020204" pitchFamily="34" charset="0"/>
              </a:rPr>
              <a:t>. </a:t>
            </a:r>
            <a:r>
              <a:rPr lang="en-US" sz="1400" dirty="0" err="1">
                <a:latin typeface="Century Gothic" panose="020B0502020202020204" pitchFamily="34" charset="0"/>
              </a:rPr>
              <a:t>Hachett</a:t>
            </a:r>
            <a:r>
              <a:rPr lang="en-US" sz="1400" dirty="0">
                <a:latin typeface="Century Gothic" panose="020B0502020202020204" pitchFamily="34" charset="0"/>
              </a:rPr>
              <a:t>.</a:t>
            </a:r>
          </a:p>
          <a:p>
            <a:pPr marL="285750" indent="-285750">
              <a:buFont typeface="Arial" panose="020B0604020202020204" pitchFamily="34" charset="0"/>
              <a:buChar char="•"/>
            </a:pPr>
            <a:r>
              <a:rPr lang="en-US" sz="1400" dirty="0">
                <a:latin typeface="Century Gothic" panose="020B0502020202020204" pitchFamily="34" charset="0"/>
              </a:rPr>
              <a:t>Gottman, J., &amp; Gottman, J. (2017). The natural principles of love. </a:t>
            </a:r>
            <a:r>
              <a:rPr lang="en-US" sz="1400" i="1" dirty="0">
                <a:latin typeface="Century Gothic" panose="020B0502020202020204" pitchFamily="34" charset="0"/>
              </a:rPr>
              <a:t>Journal of Family Theory &amp; Review, 9(1)</a:t>
            </a:r>
            <a:r>
              <a:rPr lang="en-US" sz="1400" dirty="0">
                <a:latin typeface="Century Gothic" panose="020B0502020202020204" pitchFamily="34" charset="0"/>
              </a:rPr>
              <a:t>, 7-26.</a:t>
            </a:r>
          </a:p>
        </p:txBody>
      </p:sp>
    </p:spTree>
    <p:extLst>
      <p:ext uri="{BB962C8B-B14F-4D97-AF65-F5344CB8AC3E}">
        <p14:creationId xmlns:p14="http://schemas.microsoft.com/office/powerpoint/2010/main" val="71902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38199" y="6203044"/>
            <a:ext cx="10681447" cy="523220"/>
          </a:xfrm>
          <a:prstGeom prst="rect">
            <a:avLst/>
          </a:prstGeom>
        </p:spPr>
        <p:txBody>
          <a:bodyPr wrap="square">
            <a:spAutoFit/>
          </a:bodyPr>
          <a:lstStyle/>
          <a:p>
            <a:pPr marL="285750" indent="-285750">
              <a:buFont typeface="Arial" panose="020B0604020202020204" pitchFamily="34" charset="0"/>
              <a:buChar char="•"/>
            </a:pPr>
            <a:r>
              <a:rPr lang="en-US" sz="1400" dirty="0">
                <a:latin typeface="Century Gothic" panose="020B0502020202020204" pitchFamily="34" charset="0"/>
              </a:rPr>
              <a:t>Rosen‐</a:t>
            </a:r>
            <a:r>
              <a:rPr lang="en-US" sz="1400" dirty="0" err="1">
                <a:latin typeface="Century Gothic" panose="020B0502020202020204" pitchFamily="34" charset="0"/>
              </a:rPr>
              <a:t>Grandon</a:t>
            </a:r>
            <a:r>
              <a:rPr lang="en-US" sz="1400" dirty="0">
                <a:latin typeface="Century Gothic" panose="020B0502020202020204" pitchFamily="34" charset="0"/>
              </a:rPr>
              <a:t>, J. R., Myers, J. E., &amp; Hattie, J. A. (2004). The relationship between marital characteristics, marital interaction processes, and marital satisfaction. </a:t>
            </a:r>
            <a:r>
              <a:rPr lang="en-US" sz="1400" i="1" dirty="0">
                <a:latin typeface="Century Gothic" panose="020B0502020202020204" pitchFamily="34" charset="0"/>
              </a:rPr>
              <a:t>Journal of Counseling &amp; Development, 82</a:t>
            </a:r>
            <a:r>
              <a:rPr lang="en-US" sz="1400" dirty="0">
                <a:latin typeface="Century Gothic" panose="020B0502020202020204" pitchFamily="34" charset="0"/>
              </a:rPr>
              <a:t>(1), 58-68.</a:t>
            </a:r>
          </a:p>
        </p:txBody>
      </p:sp>
      <p:sp>
        <p:nvSpPr>
          <p:cNvPr id="4" name="標題 1">
            <a:extLst>
              <a:ext uri="{FF2B5EF4-FFF2-40B4-BE49-F238E27FC236}">
                <a16:creationId xmlns:a16="http://schemas.microsoft.com/office/drawing/2014/main" id="{387F90F2-954F-CDE8-6C6B-68AC80182266}"/>
              </a:ext>
            </a:extLst>
          </p:cNvPr>
          <p:cNvSpPr txBox="1">
            <a:spLocks/>
          </p:cNvSpPr>
          <p:nvPr/>
        </p:nvSpPr>
        <p:spPr>
          <a:xfrm>
            <a:off x="820799" y="9243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pic>
        <p:nvPicPr>
          <p:cNvPr id="11" name="圖片 10">
            <a:extLst>
              <a:ext uri="{FF2B5EF4-FFF2-40B4-BE49-F238E27FC236}">
                <a16:creationId xmlns:a16="http://schemas.microsoft.com/office/drawing/2014/main" id="{71FC6A91-8D84-6FAA-AC07-0C84A7BA6174}"/>
              </a:ext>
            </a:extLst>
          </p:cNvPr>
          <p:cNvPicPr>
            <a:picLocks noChangeAspect="1"/>
          </p:cNvPicPr>
          <p:nvPr/>
        </p:nvPicPr>
        <p:blipFill>
          <a:blip r:embed="rId2"/>
          <a:stretch>
            <a:fillRect/>
          </a:stretch>
        </p:blipFill>
        <p:spPr>
          <a:xfrm>
            <a:off x="1855398" y="1837355"/>
            <a:ext cx="8446403" cy="4202827"/>
          </a:xfrm>
          <a:prstGeom prst="rect">
            <a:avLst/>
          </a:prstGeom>
        </p:spPr>
      </p:pic>
      <p:sp>
        <p:nvSpPr>
          <p:cNvPr id="95" name="內容版面配置區 2">
            <a:extLst>
              <a:ext uri="{FF2B5EF4-FFF2-40B4-BE49-F238E27FC236}">
                <a16:creationId xmlns:a16="http://schemas.microsoft.com/office/drawing/2014/main" id="{CB21B6E1-CC13-7FEE-9A5B-4FB64EA1E944}"/>
              </a:ext>
            </a:extLst>
          </p:cNvPr>
          <p:cNvSpPr>
            <a:spLocks noGrp="1"/>
          </p:cNvSpPr>
          <p:nvPr>
            <p:ph idx="1"/>
          </p:nvPr>
        </p:nvSpPr>
        <p:spPr>
          <a:xfrm>
            <a:off x="838200" y="1269404"/>
            <a:ext cx="10515600" cy="567951"/>
          </a:xfrm>
        </p:spPr>
        <p:txBody>
          <a:bodyPr>
            <a:noAutofit/>
          </a:bodyPr>
          <a:lstStyle/>
          <a:p>
            <a:pPr>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Praise: Link your partner’s</a:t>
            </a:r>
            <a:r>
              <a:rPr lang="en-US" altLang="zh-TW" sz="2000" b="1" dirty="0">
                <a:latin typeface="Times New Roman" panose="02020603050405020304" pitchFamily="18" charset="0"/>
                <a:ea typeface="微軟正黑體" panose="020B0604030504040204" pitchFamily="34" charset="-120"/>
                <a:cs typeface="Times New Roman" panose="02020603050405020304" pitchFamily="18" charset="0"/>
              </a:rPr>
              <a:t> behaviors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with their </a:t>
            </a:r>
            <a:r>
              <a:rPr lang="en-US" altLang="zh-TW" sz="2000" b="1" dirty="0">
                <a:latin typeface="Times New Roman" panose="02020603050405020304" pitchFamily="18" charset="0"/>
                <a:ea typeface="微軟正黑體" panose="020B0604030504040204" pitchFamily="34" charset="-120"/>
                <a:cs typeface="Times New Roman" panose="02020603050405020304" pitchFamily="18" charset="0"/>
              </a:rPr>
              <a:t>inner strengths</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Rectangle 1">
            <a:extLst>
              <a:ext uri="{FF2B5EF4-FFF2-40B4-BE49-F238E27FC236}">
                <a16:creationId xmlns:a16="http://schemas.microsoft.com/office/drawing/2014/main" id="{603819A9-68E9-202C-F6DE-843A5AE4EF7D}"/>
              </a:ext>
            </a:extLst>
          </p:cNvPr>
          <p:cNvSpPr/>
          <p:nvPr/>
        </p:nvSpPr>
        <p:spPr>
          <a:xfrm>
            <a:off x="2065458" y="2543610"/>
            <a:ext cx="915483" cy="57500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Creativity</a:t>
            </a:r>
            <a:endParaRPr lang="en-NZ" sz="1400" dirty="0">
              <a:effectLst/>
              <a:ea typeface="PMingLiU" panose="02020500000000000000" pitchFamily="18" charset="-120"/>
              <a:cs typeface="Times New Roman" panose="02020603050405020304" pitchFamily="18" charset="0"/>
            </a:endParaRPr>
          </a:p>
        </p:txBody>
      </p:sp>
      <p:sp>
        <p:nvSpPr>
          <p:cNvPr id="3" name="Rectangle 2">
            <a:extLst>
              <a:ext uri="{FF2B5EF4-FFF2-40B4-BE49-F238E27FC236}">
                <a16:creationId xmlns:a16="http://schemas.microsoft.com/office/drawing/2014/main" id="{9AEB7567-BAB1-C4E5-3F31-797DCBFA84C0}"/>
              </a:ext>
            </a:extLst>
          </p:cNvPr>
          <p:cNvSpPr/>
          <p:nvPr/>
        </p:nvSpPr>
        <p:spPr>
          <a:xfrm>
            <a:off x="2088319" y="4000042"/>
            <a:ext cx="892624" cy="5635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Judgement</a:t>
            </a:r>
            <a:endParaRPr lang="en-NZ" sz="1400" dirty="0">
              <a:effectLst/>
              <a:ea typeface="PMingLiU" panose="02020500000000000000" pitchFamily="18" charset="-120"/>
              <a:cs typeface="Times New Roman" panose="02020603050405020304" pitchFamily="18" charset="0"/>
            </a:endParaRPr>
          </a:p>
        </p:txBody>
      </p:sp>
      <p:sp>
        <p:nvSpPr>
          <p:cNvPr id="5" name="Rectangle 4">
            <a:extLst>
              <a:ext uri="{FF2B5EF4-FFF2-40B4-BE49-F238E27FC236}">
                <a16:creationId xmlns:a16="http://schemas.microsoft.com/office/drawing/2014/main" id="{1AE8E55E-F6FB-4C7B-1F8D-09B10788BA56}"/>
              </a:ext>
            </a:extLst>
          </p:cNvPr>
          <p:cNvSpPr/>
          <p:nvPr/>
        </p:nvSpPr>
        <p:spPr>
          <a:xfrm>
            <a:off x="2073078" y="4726482"/>
            <a:ext cx="915483" cy="58444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Love of learning</a:t>
            </a:r>
            <a:endParaRPr lang="en-NZ" sz="1400" dirty="0">
              <a:effectLst/>
              <a:ea typeface="PMingLiU" panose="02020500000000000000" pitchFamily="18" charset="-120"/>
              <a:cs typeface="Times New Roman" panose="02020603050405020304" pitchFamily="18" charset="0"/>
            </a:endParaRPr>
          </a:p>
        </p:txBody>
      </p:sp>
      <p:sp>
        <p:nvSpPr>
          <p:cNvPr id="6" name="Rectangle 5">
            <a:extLst>
              <a:ext uri="{FF2B5EF4-FFF2-40B4-BE49-F238E27FC236}">
                <a16:creationId xmlns:a16="http://schemas.microsoft.com/office/drawing/2014/main" id="{C9E5EEBE-CDED-53DC-AA8F-B118E40F6600}"/>
              </a:ext>
            </a:extLst>
          </p:cNvPr>
          <p:cNvSpPr/>
          <p:nvPr/>
        </p:nvSpPr>
        <p:spPr>
          <a:xfrm>
            <a:off x="2073078" y="3262171"/>
            <a:ext cx="907864" cy="57500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Curiosity</a:t>
            </a:r>
            <a:endParaRPr lang="en-NZ" sz="1400" dirty="0">
              <a:effectLst/>
              <a:ea typeface="PMingLiU" panose="02020500000000000000" pitchFamily="18" charset="-120"/>
              <a:cs typeface="Times New Roman" panose="02020603050405020304" pitchFamily="18" charset="0"/>
            </a:endParaRPr>
          </a:p>
        </p:txBody>
      </p:sp>
      <p:sp>
        <p:nvSpPr>
          <p:cNvPr id="7" name="Rectangle 6">
            <a:extLst>
              <a:ext uri="{FF2B5EF4-FFF2-40B4-BE49-F238E27FC236}">
                <a16:creationId xmlns:a16="http://schemas.microsoft.com/office/drawing/2014/main" id="{28B758EA-BB15-96D8-BE1F-556B1888D44A}"/>
              </a:ext>
            </a:extLst>
          </p:cNvPr>
          <p:cNvSpPr/>
          <p:nvPr/>
        </p:nvSpPr>
        <p:spPr>
          <a:xfrm>
            <a:off x="2065458" y="5445044"/>
            <a:ext cx="923103" cy="58444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Perspective</a:t>
            </a:r>
            <a:endParaRPr lang="en-NZ" sz="1400" dirty="0">
              <a:effectLst/>
              <a:ea typeface="PMingLiU" panose="02020500000000000000" pitchFamily="18" charset="-120"/>
              <a:cs typeface="Times New Roman" panose="02020603050405020304" pitchFamily="18" charset="0"/>
            </a:endParaRPr>
          </a:p>
        </p:txBody>
      </p:sp>
      <p:sp>
        <p:nvSpPr>
          <p:cNvPr id="8" name="Rectangle 7">
            <a:extLst>
              <a:ext uri="{FF2B5EF4-FFF2-40B4-BE49-F238E27FC236}">
                <a16:creationId xmlns:a16="http://schemas.microsoft.com/office/drawing/2014/main" id="{F8A952C2-16DD-01DC-F125-53F28C916856}"/>
              </a:ext>
            </a:extLst>
          </p:cNvPr>
          <p:cNvSpPr/>
          <p:nvPr/>
        </p:nvSpPr>
        <p:spPr>
          <a:xfrm>
            <a:off x="3277400" y="1849476"/>
            <a:ext cx="1157439" cy="567950"/>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US" sz="1600" kern="1200" dirty="0">
                <a:solidFill>
                  <a:schemeClr val="bg1"/>
                </a:solidFill>
                <a:effectLst/>
                <a:latin typeface="Times New Roman" panose="02020603050405020304" pitchFamily="18" charset="0"/>
                <a:ea typeface="PMingLiU" panose="02020500000000000000" pitchFamily="18" charset="-120"/>
                <a:cs typeface="Times New Roman" panose="02020603050405020304" pitchFamily="18" charset="0"/>
              </a:rPr>
              <a:t>Willpower</a:t>
            </a:r>
            <a:endParaRPr lang="en-NZ" sz="1600" dirty="0">
              <a:solidFill>
                <a:schemeClr val="bg1"/>
              </a:solidFill>
              <a:effectLst/>
              <a:ea typeface="PMingLiU" panose="02020500000000000000" pitchFamily="18" charset="-120"/>
              <a:cs typeface="Times New Roman" panose="02020603050405020304" pitchFamily="18" charset="0"/>
            </a:endParaRPr>
          </a:p>
        </p:txBody>
      </p:sp>
      <p:sp>
        <p:nvSpPr>
          <p:cNvPr id="9" name="Rectangle 8">
            <a:extLst>
              <a:ext uri="{FF2B5EF4-FFF2-40B4-BE49-F238E27FC236}">
                <a16:creationId xmlns:a16="http://schemas.microsoft.com/office/drawing/2014/main" id="{A6E8F9AF-74DE-4BBB-009A-8E0D2F2D382A}"/>
              </a:ext>
            </a:extLst>
          </p:cNvPr>
          <p:cNvSpPr/>
          <p:nvPr/>
        </p:nvSpPr>
        <p:spPr>
          <a:xfrm>
            <a:off x="1890199" y="1857933"/>
            <a:ext cx="1089292" cy="575005"/>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600" kern="1200" dirty="0">
                <a:solidFill>
                  <a:schemeClr val="bg1"/>
                </a:solidFill>
                <a:effectLst/>
                <a:latin typeface="Times New Roman" panose="02020603050405020304" pitchFamily="18" charset="0"/>
                <a:ea typeface="MingLiU" panose="02020509000000000000" pitchFamily="49" charset="-120"/>
                <a:cs typeface="Times New Roman" panose="02020603050405020304" pitchFamily="18" charset="0"/>
              </a:rPr>
              <a:t>Knowledge</a:t>
            </a:r>
            <a:endParaRPr lang="en-NZ" sz="1600" dirty="0">
              <a:solidFill>
                <a:schemeClr val="bg1"/>
              </a:solidFill>
              <a:effectLst/>
              <a:ea typeface="PMingLiU" panose="02020500000000000000" pitchFamily="18" charset="-120"/>
              <a:cs typeface="Times New Roman" panose="02020603050405020304" pitchFamily="18" charset="0"/>
            </a:endParaRPr>
          </a:p>
        </p:txBody>
      </p:sp>
      <p:sp>
        <p:nvSpPr>
          <p:cNvPr id="10" name="Rectangle 9">
            <a:extLst>
              <a:ext uri="{FF2B5EF4-FFF2-40B4-BE49-F238E27FC236}">
                <a16:creationId xmlns:a16="http://schemas.microsoft.com/office/drawing/2014/main" id="{32FE3504-09AF-C681-D120-F3D028CE8886}"/>
              </a:ext>
            </a:extLst>
          </p:cNvPr>
          <p:cNvSpPr/>
          <p:nvPr/>
        </p:nvSpPr>
        <p:spPr>
          <a:xfrm>
            <a:off x="3524431" y="2555072"/>
            <a:ext cx="910407" cy="57500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Bravery</a:t>
            </a:r>
            <a:endParaRPr lang="en-NZ" sz="1400" dirty="0">
              <a:effectLst/>
              <a:ea typeface="PMingLiU" panose="02020500000000000000" pitchFamily="18" charset="-120"/>
              <a:cs typeface="Times New Roman" panose="02020603050405020304" pitchFamily="18" charset="0"/>
            </a:endParaRPr>
          </a:p>
        </p:txBody>
      </p:sp>
      <p:sp>
        <p:nvSpPr>
          <p:cNvPr id="13" name="Rectangle 12">
            <a:extLst>
              <a:ext uri="{FF2B5EF4-FFF2-40B4-BE49-F238E27FC236}">
                <a16:creationId xmlns:a16="http://schemas.microsoft.com/office/drawing/2014/main" id="{868D8F10-E31C-F447-C0AC-A328E4F5560B}"/>
              </a:ext>
            </a:extLst>
          </p:cNvPr>
          <p:cNvSpPr/>
          <p:nvPr/>
        </p:nvSpPr>
        <p:spPr>
          <a:xfrm>
            <a:off x="3524430" y="3262170"/>
            <a:ext cx="927497" cy="59863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2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Perseverance</a:t>
            </a:r>
            <a:endParaRPr lang="en-NZ" sz="1200" dirty="0">
              <a:effectLst/>
              <a:ea typeface="PMingLiU" panose="02020500000000000000" pitchFamily="18" charset="-120"/>
              <a:cs typeface="Times New Roman" panose="02020603050405020304" pitchFamily="18" charset="0"/>
            </a:endParaRPr>
          </a:p>
        </p:txBody>
      </p:sp>
      <p:sp>
        <p:nvSpPr>
          <p:cNvPr id="14" name="Rectangle 13">
            <a:extLst>
              <a:ext uri="{FF2B5EF4-FFF2-40B4-BE49-F238E27FC236}">
                <a16:creationId xmlns:a16="http://schemas.microsoft.com/office/drawing/2014/main" id="{44B469CB-F070-ED6E-DAB8-0BAB91518D3E}"/>
              </a:ext>
            </a:extLst>
          </p:cNvPr>
          <p:cNvSpPr/>
          <p:nvPr/>
        </p:nvSpPr>
        <p:spPr>
          <a:xfrm>
            <a:off x="3524429" y="3998615"/>
            <a:ext cx="929339" cy="57500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Integrity</a:t>
            </a:r>
            <a:endParaRPr lang="en-NZ" sz="1400" dirty="0">
              <a:effectLst/>
              <a:ea typeface="PMingLiU" panose="02020500000000000000" pitchFamily="18" charset="-120"/>
              <a:cs typeface="Times New Roman" panose="02020603050405020304" pitchFamily="18" charset="0"/>
            </a:endParaRPr>
          </a:p>
        </p:txBody>
      </p:sp>
      <p:sp>
        <p:nvSpPr>
          <p:cNvPr id="15" name="Rectangle 14">
            <a:extLst>
              <a:ext uri="{FF2B5EF4-FFF2-40B4-BE49-F238E27FC236}">
                <a16:creationId xmlns:a16="http://schemas.microsoft.com/office/drawing/2014/main" id="{78B53F55-29DE-4EE7-5D21-6887A94853F6}"/>
              </a:ext>
            </a:extLst>
          </p:cNvPr>
          <p:cNvSpPr/>
          <p:nvPr/>
        </p:nvSpPr>
        <p:spPr>
          <a:xfrm>
            <a:off x="3524429" y="4721508"/>
            <a:ext cx="907863" cy="58444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US" sz="1400" kern="12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Zest</a:t>
            </a:r>
            <a:endParaRPr lang="en-NZ" sz="1400" dirty="0">
              <a:effectLst/>
              <a:ea typeface="PMingLiU" panose="02020500000000000000" pitchFamily="18" charset="-120"/>
              <a:cs typeface="Times New Roman" panose="02020603050405020304" pitchFamily="18" charset="0"/>
            </a:endParaRPr>
          </a:p>
        </p:txBody>
      </p:sp>
      <p:sp>
        <p:nvSpPr>
          <p:cNvPr id="16" name="Rectangle 15">
            <a:extLst>
              <a:ext uri="{FF2B5EF4-FFF2-40B4-BE49-F238E27FC236}">
                <a16:creationId xmlns:a16="http://schemas.microsoft.com/office/drawing/2014/main" id="{6CBC2968-21D6-279A-B08D-2AE88FEFA4AF}"/>
              </a:ext>
            </a:extLst>
          </p:cNvPr>
          <p:cNvSpPr/>
          <p:nvPr/>
        </p:nvSpPr>
        <p:spPr>
          <a:xfrm>
            <a:off x="4968420" y="2552786"/>
            <a:ext cx="910406" cy="58652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Love</a:t>
            </a:r>
            <a:endParaRPr lang="en-NZ" sz="1400" dirty="0">
              <a:effectLst/>
              <a:ea typeface="PMingLiU" panose="02020500000000000000" pitchFamily="18" charset="-120"/>
              <a:cs typeface="Times New Roman" panose="02020603050405020304" pitchFamily="18" charset="0"/>
            </a:endParaRPr>
          </a:p>
        </p:txBody>
      </p:sp>
      <p:sp>
        <p:nvSpPr>
          <p:cNvPr id="17" name="Rectangle 16">
            <a:extLst>
              <a:ext uri="{FF2B5EF4-FFF2-40B4-BE49-F238E27FC236}">
                <a16:creationId xmlns:a16="http://schemas.microsoft.com/office/drawing/2014/main" id="{E4C28C00-2001-ED86-6015-D3FEDCE20BF5}"/>
              </a:ext>
            </a:extLst>
          </p:cNvPr>
          <p:cNvSpPr/>
          <p:nvPr/>
        </p:nvSpPr>
        <p:spPr>
          <a:xfrm>
            <a:off x="4975780" y="3280539"/>
            <a:ext cx="910405" cy="58652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Kindness</a:t>
            </a:r>
            <a:endParaRPr lang="en-NZ" sz="1400" dirty="0">
              <a:effectLst/>
              <a:ea typeface="PMingLiU" panose="02020500000000000000" pitchFamily="18" charset="-120"/>
              <a:cs typeface="Times New Roman" panose="02020603050405020304" pitchFamily="18" charset="0"/>
            </a:endParaRPr>
          </a:p>
        </p:txBody>
      </p:sp>
      <p:sp>
        <p:nvSpPr>
          <p:cNvPr id="18" name="Rectangle 17">
            <a:extLst>
              <a:ext uri="{FF2B5EF4-FFF2-40B4-BE49-F238E27FC236}">
                <a16:creationId xmlns:a16="http://schemas.microsoft.com/office/drawing/2014/main" id="{9FFE64A7-F7BB-33F2-FFFA-9E69FCFC14DA}"/>
              </a:ext>
            </a:extLst>
          </p:cNvPr>
          <p:cNvSpPr/>
          <p:nvPr/>
        </p:nvSpPr>
        <p:spPr>
          <a:xfrm>
            <a:off x="4979991" y="3981089"/>
            <a:ext cx="906194" cy="59253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2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Social intelligence</a:t>
            </a:r>
            <a:endParaRPr lang="en-NZ" sz="1200" dirty="0">
              <a:effectLst/>
              <a:ea typeface="PMingLiU" panose="02020500000000000000" pitchFamily="18" charset="-120"/>
              <a:cs typeface="Times New Roman" panose="02020603050405020304" pitchFamily="18" charset="0"/>
            </a:endParaRPr>
          </a:p>
        </p:txBody>
      </p:sp>
      <p:sp>
        <p:nvSpPr>
          <p:cNvPr id="19" name="Rectangle 18">
            <a:extLst>
              <a:ext uri="{FF2B5EF4-FFF2-40B4-BE49-F238E27FC236}">
                <a16:creationId xmlns:a16="http://schemas.microsoft.com/office/drawing/2014/main" id="{EB27B44B-0618-F1F4-2251-CA9834666B4F}"/>
              </a:ext>
            </a:extLst>
          </p:cNvPr>
          <p:cNvSpPr/>
          <p:nvPr/>
        </p:nvSpPr>
        <p:spPr>
          <a:xfrm>
            <a:off x="6412408" y="2541010"/>
            <a:ext cx="910406" cy="60985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Fairness</a:t>
            </a:r>
            <a:endParaRPr lang="en-NZ" sz="1400" dirty="0">
              <a:effectLst/>
              <a:ea typeface="PMingLiU" panose="02020500000000000000" pitchFamily="18" charset="-120"/>
              <a:cs typeface="Times New Roman" panose="02020603050405020304" pitchFamily="18" charset="0"/>
            </a:endParaRPr>
          </a:p>
        </p:txBody>
      </p:sp>
      <p:sp>
        <p:nvSpPr>
          <p:cNvPr id="20" name="Rectangle 19">
            <a:extLst>
              <a:ext uri="{FF2B5EF4-FFF2-40B4-BE49-F238E27FC236}">
                <a16:creationId xmlns:a16="http://schemas.microsoft.com/office/drawing/2014/main" id="{2E566720-BD29-14B4-ABD8-0B67F0596442}"/>
              </a:ext>
            </a:extLst>
          </p:cNvPr>
          <p:cNvSpPr/>
          <p:nvPr/>
        </p:nvSpPr>
        <p:spPr>
          <a:xfrm>
            <a:off x="6416040" y="3262169"/>
            <a:ext cx="906774" cy="604895"/>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Leadership</a:t>
            </a:r>
            <a:endParaRPr lang="en-NZ" sz="1400" dirty="0">
              <a:effectLst/>
              <a:ea typeface="PMingLiU" panose="02020500000000000000" pitchFamily="18" charset="-120"/>
              <a:cs typeface="Times New Roman" panose="02020603050405020304" pitchFamily="18" charset="0"/>
            </a:endParaRPr>
          </a:p>
        </p:txBody>
      </p:sp>
      <p:sp>
        <p:nvSpPr>
          <p:cNvPr id="21" name="Rectangle 20">
            <a:extLst>
              <a:ext uri="{FF2B5EF4-FFF2-40B4-BE49-F238E27FC236}">
                <a16:creationId xmlns:a16="http://schemas.microsoft.com/office/drawing/2014/main" id="{FEA7EFB2-640A-4898-2470-E8BB278580C7}"/>
              </a:ext>
            </a:extLst>
          </p:cNvPr>
          <p:cNvSpPr/>
          <p:nvPr/>
        </p:nvSpPr>
        <p:spPr>
          <a:xfrm>
            <a:off x="6412407" y="3998615"/>
            <a:ext cx="906193" cy="57500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Teamwork</a:t>
            </a:r>
            <a:endParaRPr lang="en-NZ" sz="1400" dirty="0">
              <a:effectLst/>
              <a:ea typeface="PMingLiU" panose="02020500000000000000" pitchFamily="18" charset="-120"/>
              <a:cs typeface="Times New Roman" panose="02020603050405020304" pitchFamily="18" charset="0"/>
            </a:endParaRPr>
          </a:p>
        </p:txBody>
      </p:sp>
      <p:sp>
        <p:nvSpPr>
          <p:cNvPr id="22" name="Rectangle 21">
            <a:extLst>
              <a:ext uri="{FF2B5EF4-FFF2-40B4-BE49-F238E27FC236}">
                <a16:creationId xmlns:a16="http://schemas.microsoft.com/office/drawing/2014/main" id="{9004E153-765F-75EE-A99A-2896B98387F0}"/>
              </a:ext>
            </a:extLst>
          </p:cNvPr>
          <p:cNvSpPr/>
          <p:nvPr/>
        </p:nvSpPr>
        <p:spPr>
          <a:xfrm>
            <a:off x="6198868" y="1847849"/>
            <a:ext cx="1181465" cy="567951"/>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600" kern="1200" dirty="0">
                <a:solidFill>
                  <a:schemeClr val="bg1"/>
                </a:solidFill>
                <a:effectLst/>
                <a:latin typeface="Times New Roman" panose="02020603050405020304" pitchFamily="18" charset="0"/>
                <a:ea typeface="MingLiU" panose="02020509000000000000" pitchFamily="49" charset="-120"/>
                <a:cs typeface="Times New Roman" panose="02020603050405020304" pitchFamily="18" charset="0"/>
              </a:rPr>
              <a:t>Fairness</a:t>
            </a:r>
            <a:endParaRPr lang="en-NZ" sz="1600" dirty="0">
              <a:solidFill>
                <a:schemeClr val="bg1"/>
              </a:solidFill>
              <a:effectLst/>
              <a:ea typeface="PMingLiU" panose="02020500000000000000" pitchFamily="18" charset="-120"/>
              <a:cs typeface="Times New Roman" panose="02020603050405020304" pitchFamily="18" charset="0"/>
            </a:endParaRPr>
          </a:p>
        </p:txBody>
      </p:sp>
      <p:sp>
        <p:nvSpPr>
          <p:cNvPr id="23" name="Rectangle 22">
            <a:extLst>
              <a:ext uri="{FF2B5EF4-FFF2-40B4-BE49-F238E27FC236}">
                <a16:creationId xmlns:a16="http://schemas.microsoft.com/office/drawing/2014/main" id="{CF4F7812-D025-8E5E-F419-FC10173C58D1}"/>
              </a:ext>
            </a:extLst>
          </p:cNvPr>
          <p:cNvSpPr/>
          <p:nvPr/>
        </p:nvSpPr>
        <p:spPr>
          <a:xfrm>
            <a:off x="4743521" y="1846412"/>
            <a:ext cx="1181465" cy="586526"/>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600" kern="1200" dirty="0">
                <a:solidFill>
                  <a:schemeClr val="bg1"/>
                </a:solidFill>
                <a:effectLst/>
                <a:latin typeface="Times New Roman" panose="02020603050405020304" pitchFamily="18" charset="0"/>
                <a:ea typeface="MingLiU" panose="02020509000000000000" pitchFamily="49" charset="-120"/>
                <a:cs typeface="Times New Roman" panose="02020603050405020304" pitchFamily="18" charset="0"/>
              </a:rPr>
              <a:t>Social</a:t>
            </a:r>
            <a:endParaRPr lang="en-NZ" sz="1600" dirty="0">
              <a:solidFill>
                <a:schemeClr val="bg1"/>
              </a:solidFill>
              <a:effectLst/>
              <a:ea typeface="PMingLiU" panose="02020500000000000000" pitchFamily="18" charset="-120"/>
              <a:cs typeface="Times New Roman" panose="02020603050405020304" pitchFamily="18" charset="0"/>
            </a:endParaRPr>
          </a:p>
        </p:txBody>
      </p:sp>
      <p:sp>
        <p:nvSpPr>
          <p:cNvPr id="24" name="Rectangle 23">
            <a:extLst>
              <a:ext uri="{FF2B5EF4-FFF2-40B4-BE49-F238E27FC236}">
                <a16:creationId xmlns:a16="http://schemas.microsoft.com/office/drawing/2014/main" id="{84E4BA6D-A7E1-0E69-9C8E-9B0EFB61E3DB}"/>
              </a:ext>
            </a:extLst>
          </p:cNvPr>
          <p:cNvSpPr/>
          <p:nvPr/>
        </p:nvSpPr>
        <p:spPr>
          <a:xfrm>
            <a:off x="7866304" y="2541010"/>
            <a:ext cx="910405" cy="589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Forgiveness</a:t>
            </a:r>
            <a:endParaRPr lang="en-NZ" sz="1400" dirty="0">
              <a:effectLst/>
              <a:ea typeface="PMingLiU" panose="02020500000000000000" pitchFamily="18" charset="-120"/>
              <a:cs typeface="Times New Roman" panose="02020603050405020304" pitchFamily="18" charset="0"/>
            </a:endParaRPr>
          </a:p>
        </p:txBody>
      </p:sp>
      <p:sp>
        <p:nvSpPr>
          <p:cNvPr id="25" name="Rectangle 24">
            <a:extLst>
              <a:ext uri="{FF2B5EF4-FFF2-40B4-BE49-F238E27FC236}">
                <a16:creationId xmlns:a16="http://schemas.microsoft.com/office/drawing/2014/main" id="{EDA0A029-44CB-82F1-6432-A064DBF2CD45}"/>
              </a:ext>
            </a:extLst>
          </p:cNvPr>
          <p:cNvSpPr/>
          <p:nvPr/>
        </p:nvSpPr>
        <p:spPr>
          <a:xfrm>
            <a:off x="7874575" y="3262169"/>
            <a:ext cx="902133" cy="58906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Humility</a:t>
            </a:r>
            <a:endParaRPr lang="en-NZ" sz="1400" dirty="0">
              <a:effectLst/>
              <a:ea typeface="PMingLiU" panose="02020500000000000000" pitchFamily="18" charset="-120"/>
              <a:cs typeface="Times New Roman" panose="02020603050405020304" pitchFamily="18" charset="0"/>
            </a:endParaRPr>
          </a:p>
        </p:txBody>
      </p:sp>
      <p:sp>
        <p:nvSpPr>
          <p:cNvPr id="26" name="Rectangle 25">
            <a:extLst>
              <a:ext uri="{FF2B5EF4-FFF2-40B4-BE49-F238E27FC236}">
                <a16:creationId xmlns:a16="http://schemas.microsoft.com/office/drawing/2014/main" id="{F5D59E6A-8AE4-33E3-0948-F19741E1672D}"/>
              </a:ext>
            </a:extLst>
          </p:cNvPr>
          <p:cNvSpPr/>
          <p:nvPr/>
        </p:nvSpPr>
        <p:spPr>
          <a:xfrm>
            <a:off x="7870244" y="3973829"/>
            <a:ext cx="910405" cy="59978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Prudence</a:t>
            </a:r>
            <a:endParaRPr lang="en-NZ" sz="1400" dirty="0">
              <a:effectLst/>
              <a:ea typeface="PMingLiU" panose="02020500000000000000" pitchFamily="18" charset="-120"/>
              <a:cs typeface="Times New Roman" panose="02020603050405020304" pitchFamily="18" charset="0"/>
            </a:endParaRPr>
          </a:p>
        </p:txBody>
      </p:sp>
      <p:sp>
        <p:nvSpPr>
          <p:cNvPr id="27" name="Rectangle 26">
            <a:extLst>
              <a:ext uri="{FF2B5EF4-FFF2-40B4-BE49-F238E27FC236}">
                <a16:creationId xmlns:a16="http://schemas.microsoft.com/office/drawing/2014/main" id="{1A8B2E6B-8E0B-20F8-17F9-C109942E27AF}"/>
              </a:ext>
            </a:extLst>
          </p:cNvPr>
          <p:cNvSpPr/>
          <p:nvPr/>
        </p:nvSpPr>
        <p:spPr>
          <a:xfrm>
            <a:off x="7874575" y="4718304"/>
            <a:ext cx="892624" cy="59978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Self-regulation</a:t>
            </a:r>
            <a:endParaRPr lang="en-NZ" sz="1400" dirty="0">
              <a:effectLst/>
              <a:ea typeface="PMingLiU" panose="02020500000000000000" pitchFamily="18" charset="-120"/>
              <a:cs typeface="Times New Roman" panose="02020603050405020304" pitchFamily="18" charset="0"/>
            </a:endParaRPr>
          </a:p>
        </p:txBody>
      </p:sp>
      <p:sp>
        <p:nvSpPr>
          <p:cNvPr id="28" name="Rectangle 27">
            <a:extLst>
              <a:ext uri="{FF2B5EF4-FFF2-40B4-BE49-F238E27FC236}">
                <a16:creationId xmlns:a16="http://schemas.microsoft.com/office/drawing/2014/main" id="{A340C51D-FEED-E995-8AEE-7994B2CEAB2E}"/>
              </a:ext>
            </a:extLst>
          </p:cNvPr>
          <p:cNvSpPr/>
          <p:nvPr/>
        </p:nvSpPr>
        <p:spPr>
          <a:xfrm>
            <a:off x="7633197" y="1852854"/>
            <a:ext cx="1179912" cy="58008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600" kern="1200" dirty="0">
                <a:solidFill>
                  <a:schemeClr val="bg1"/>
                </a:solidFill>
                <a:effectLst/>
                <a:latin typeface="Times New Roman" panose="02020603050405020304" pitchFamily="18" charset="0"/>
                <a:ea typeface="MingLiU" panose="02020509000000000000" pitchFamily="49" charset="-120"/>
                <a:cs typeface="Times New Roman" panose="02020603050405020304" pitchFamily="18" charset="0"/>
              </a:rPr>
              <a:t>Self-control</a:t>
            </a:r>
            <a:endParaRPr lang="en-NZ" sz="1600" dirty="0">
              <a:solidFill>
                <a:schemeClr val="bg1"/>
              </a:solidFill>
              <a:effectLst/>
              <a:ea typeface="PMingLiU" panose="02020500000000000000" pitchFamily="18" charset="-120"/>
              <a:cs typeface="Times New Roman" panose="02020603050405020304" pitchFamily="18" charset="0"/>
            </a:endParaRPr>
          </a:p>
        </p:txBody>
      </p:sp>
      <p:sp>
        <p:nvSpPr>
          <p:cNvPr id="29" name="Rectangle 28">
            <a:extLst>
              <a:ext uri="{FF2B5EF4-FFF2-40B4-BE49-F238E27FC236}">
                <a16:creationId xmlns:a16="http://schemas.microsoft.com/office/drawing/2014/main" id="{3E192EA5-E7BC-3533-056D-A9922B1662CF}"/>
              </a:ext>
            </a:extLst>
          </p:cNvPr>
          <p:cNvSpPr/>
          <p:nvPr/>
        </p:nvSpPr>
        <p:spPr>
          <a:xfrm>
            <a:off x="9310292" y="2541009"/>
            <a:ext cx="941339" cy="586525"/>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Appreciation of beauty</a:t>
            </a:r>
            <a:endParaRPr lang="en-NZ" sz="1400" dirty="0">
              <a:effectLst/>
              <a:ea typeface="PMingLiU" panose="02020500000000000000" pitchFamily="18" charset="-120"/>
              <a:cs typeface="Times New Roman" panose="02020603050405020304" pitchFamily="18" charset="0"/>
            </a:endParaRPr>
          </a:p>
        </p:txBody>
      </p:sp>
      <p:sp>
        <p:nvSpPr>
          <p:cNvPr id="30" name="Rectangle 29">
            <a:extLst>
              <a:ext uri="{FF2B5EF4-FFF2-40B4-BE49-F238E27FC236}">
                <a16:creationId xmlns:a16="http://schemas.microsoft.com/office/drawing/2014/main" id="{69B812D7-F46A-CB11-6BF5-530C7F03B9B7}"/>
              </a:ext>
            </a:extLst>
          </p:cNvPr>
          <p:cNvSpPr/>
          <p:nvPr/>
        </p:nvSpPr>
        <p:spPr>
          <a:xfrm>
            <a:off x="9295003" y="3272919"/>
            <a:ext cx="956628" cy="60489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Gratitude</a:t>
            </a:r>
            <a:endParaRPr lang="en-NZ" sz="1400" dirty="0">
              <a:effectLst/>
              <a:ea typeface="PMingLiU" panose="02020500000000000000" pitchFamily="18" charset="-120"/>
              <a:cs typeface="Times New Roman" panose="02020603050405020304" pitchFamily="18" charset="0"/>
            </a:endParaRPr>
          </a:p>
        </p:txBody>
      </p:sp>
      <p:sp>
        <p:nvSpPr>
          <p:cNvPr id="31" name="Rectangle 30">
            <a:extLst>
              <a:ext uri="{FF2B5EF4-FFF2-40B4-BE49-F238E27FC236}">
                <a16:creationId xmlns:a16="http://schemas.microsoft.com/office/drawing/2014/main" id="{8464A9CF-6F59-47BC-2B93-6B930FF62BE1}"/>
              </a:ext>
            </a:extLst>
          </p:cNvPr>
          <p:cNvSpPr/>
          <p:nvPr/>
        </p:nvSpPr>
        <p:spPr>
          <a:xfrm>
            <a:off x="9270923" y="3981089"/>
            <a:ext cx="980708" cy="59978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Humour</a:t>
            </a:r>
            <a:endParaRPr lang="en-NZ" sz="1400" dirty="0">
              <a:effectLst/>
              <a:ea typeface="PMingLiU" panose="02020500000000000000" pitchFamily="18" charset="-120"/>
              <a:cs typeface="Times New Roman" panose="02020603050405020304" pitchFamily="18" charset="0"/>
            </a:endParaRPr>
          </a:p>
        </p:txBody>
      </p:sp>
      <p:sp>
        <p:nvSpPr>
          <p:cNvPr id="32" name="Rectangle 31">
            <a:extLst>
              <a:ext uri="{FF2B5EF4-FFF2-40B4-BE49-F238E27FC236}">
                <a16:creationId xmlns:a16="http://schemas.microsoft.com/office/drawing/2014/main" id="{6D1C4408-19F8-23DB-9FC1-C4014AA929F0}"/>
              </a:ext>
            </a:extLst>
          </p:cNvPr>
          <p:cNvSpPr/>
          <p:nvPr/>
        </p:nvSpPr>
        <p:spPr>
          <a:xfrm>
            <a:off x="9267743" y="4724399"/>
            <a:ext cx="980707" cy="586525"/>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Spirituality</a:t>
            </a:r>
            <a:endParaRPr lang="en-NZ" sz="1400" dirty="0">
              <a:effectLst/>
              <a:ea typeface="PMingLiU" panose="02020500000000000000" pitchFamily="18" charset="-120"/>
              <a:cs typeface="Times New Roman" panose="02020603050405020304" pitchFamily="18" charset="0"/>
            </a:endParaRPr>
          </a:p>
        </p:txBody>
      </p:sp>
      <p:sp>
        <p:nvSpPr>
          <p:cNvPr id="33" name="Rectangle 32">
            <a:extLst>
              <a:ext uri="{FF2B5EF4-FFF2-40B4-BE49-F238E27FC236}">
                <a16:creationId xmlns:a16="http://schemas.microsoft.com/office/drawing/2014/main" id="{35DBF9E2-C205-C89E-8154-D695E69AD130}"/>
              </a:ext>
            </a:extLst>
          </p:cNvPr>
          <p:cNvSpPr/>
          <p:nvPr/>
        </p:nvSpPr>
        <p:spPr>
          <a:xfrm>
            <a:off x="9267743" y="5418997"/>
            <a:ext cx="980706" cy="58508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400" kern="1200" dirty="0">
                <a:solidFill>
                  <a:srgbClr val="000000"/>
                </a:solidFill>
                <a:effectLst/>
                <a:latin typeface="Times New Roman" panose="02020603050405020304" pitchFamily="18" charset="0"/>
                <a:ea typeface="MingLiU" panose="02020509000000000000" pitchFamily="49" charset="-120"/>
                <a:cs typeface="Times New Roman" panose="02020603050405020304" pitchFamily="18" charset="0"/>
              </a:rPr>
              <a:t>Hope</a:t>
            </a:r>
            <a:endParaRPr lang="en-NZ" sz="1400" dirty="0">
              <a:effectLst/>
              <a:ea typeface="PMingLiU" panose="02020500000000000000" pitchFamily="18" charset="-120"/>
              <a:cs typeface="Times New Roman" panose="02020603050405020304" pitchFamily="18" charset="0"/>
            </a:endParaRPr>
          </a:p>
        </p:txBody>
      </p:sp>
      <p:sp>
        <p:nvSpPr>
          <p:cNvPr id="34" name="Rectangle 33">
            <a:extLst>
              <a:ext uri="{FF2B5EF4-FFF2-40B4-BE49-F238E27FC236}">
                <a16:creationId xmlns:a16="http://schemas.microsoft.com/office/drawing/2014/main" id="{78B85BC9-8852-6849-EBFA-23B799312E20}"/>
              </a:ext>
            </a:extLst>
          </p:cNvPr>
          <p:cNvSpPr/>
          <p:nvPr/>
        </p:nvSpPr>
        <p:spPr>
          <a:xfrm>
            <a:off x="9094194" y="1846411"/>
            <a:ext cx="1157438" cy="586525"/>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600" kern="1200" dirty="0">
                <a:solidFill>
                  <a:schemeClr val="bg1"/>
                </a:solidFill>
                <a:effectLst/>
                <a:latin typeface="Times New Roman" panose="02020603050405020304" pitchFamily="18" charset="0"/>
                <a:ea typeface="DengXian" panose="02010600030101010101" pitchFamily="2" charset="-122"/>
                <a:cs typeface="Times New Roman" panose="02020603050405020304" pitchFamily="18" charset="0"/>
              </a:rPr>
              <a:t>Spirituality</a:t>
            </a:r>
            <a:endParaRPr lang="en-NZ" sz="1600" dirty="0">
              <a:solidFill>
                <a:schemeClr val="bg1"/>
              </a:solidFill>
              <a:effectLst/>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308488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a:extLst>
              <a:ext uri="{FF2B5EF4-FFF2-40B4-BE49-F238E27FC236}">
                <a16:creationId xmlns:a16="http://schemas.microsoft.com/office/drawing/2014/main" id="{C28ACD06-FFC4-44C1-8CE0-D6D2BAE55251}"/>
              </a:ext>
            </a:extLst>
          </p:cNvPr>
          <p:cNvGraphicFramePr>
            <a:graphicFrameLocks noGrp="1"/>
          </p:cNvGraphicFramePr>
          <p:nvPr>
            <p:extLst>
              <p:ext uri="{D42A27DB-BD31-4B8C-83A1-F6EECF244321}">
                <p14:modId xmlns:p14="http://schemas.microsoft.com/office/powerpoint/2010/main" val="1758058626"/>
              </p:ext>
            </p:extLst>
          </p:nvPr>
        </p:nvGraphicFramePr>
        <p:xfrm>
          <a:off x="1173411" y="1914355"/>
          <a:ext cx="10029373" cy="3413760"/>
        </p:xfrm>
        <a:graphic>
          <a:graphicData uri="http://schemas.openxmlformats.org/drawingml/2006/table">
            <a:tbl>
              <a:tblPr firstRow="1" bandRow="1">
                <a:tableStyleId>{5C22544A-7EE6-4342-B048-85BDC9FD1C3A}</a:tableStyleId>
              </a:tblPr>
              <a:tblGrid>
                <a:gridCol w="5005722">
                  <a:extLst>
                    <a:ext uri="{9D8B030D-6E8A-4147-A177-3AD203B41FA5}">
                      <a16:colId xmlns:a16="http://schemas.microsoft.com/office/drawing/2014/main" val="54694340"/>
                    </a:ext>
                  </a:extLst>
                </a:gridCol>
                <a:gridCol w="5023651">
                  <a:extLst>
                    <a:ext uri="{9D8B030D-6E8A-4147-A177-3AD203B41FA5}">
                      <a16:colId xmlns:a16="http://schemas.microsoft.com/office/drawing/2014/main" val="188326703"/>
                    </a:ext>
                  </a:extLst>
                </a:gridCol>
              </a:tblGrid>
              <a:tr h="370840">
                <a:tc>
                  <a:txBody>
                    <a:bodyPr/>
                    <a:lstStyle/>
                    <a:p>
                      <a:pPr marL="0" indent="0" algn="ctr">
                        <a:buFont typeface="Webdings" panose="05030102010509060703" pitchFamily="18" charset="2"/>
                        <a:buNone/>
                      </a:pPr>
                      <a:r>
                        <a:rPr lang="en-US" altLang="zh-TW" sz="2000" b="1" dirty="0">
                          <a:solidFill>
                            <a:schemeClr val="tx1"/>
                          </a:solidFill>
                          <a:latin typeface="Times New Roman" panose="02020603050405020304" pitchFamily="18" charset="0"/>
                          <a:ea typeface="Microsoft JhengHei" panose="020B0604030504040204" pitchFamily="34" charset="-120"/>
                          <a:cs typeface="Times New Roman" panose="02020603050405020304" pitchFamily="18" charset="0"/>
                        </a:rPr>
                        <a:t>Inner strength</a:t>
                      </a:r>
                      <a:endParaRPr lang="en-HK" sz="2000" b="1" dirty="0">
                        <a:solidFill>
                          <a:schemeClr val="tx1"/>
                        </a:solidFill>
                        <a:latin typeface="Times New Roman" panose="02020603050405020304" pitchFamily="18" charset="0"/>
                        <a:ea typeface="Microsoft JhengHei" panose="020B0604030504040204" pitchFamily="34"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000" b="1" dirty="0" err="1">
                          <a:solidFill>
                            <a:schemeClr val="tx1"/>
                          </a:solidFill>
                          <a:latin typeface="Times New Roman" panose="02020603050405020304" pitchFamily="18" charset="0"/>
                          <a:ea typeface="Microsoft JhengHei" panose="020B0604030504040204" pitchFamily="34" charset="-120"/>
                          <a:cs typeface="Times New Roman" panose="02020603050405020304" pitchFamily="18" charset="0"/>
                        </a:rPr>
                        <a:t>behaviour</a:t>
                      </a:r>
                      <a:endParaRPr lang="en-HK" sz="2000" b="1" dirty="0">
                        <a:solidFill>
                          <a:schemeClr val="tx1"/>
                        </a:solidFill>
                        <a:latin typeface="Times New Roman" panose="02020603050405020304" pitchFamily="18" charset="0"/>
                        <a:ea typeface="Microsoft JhengHei" panose="020B0604030504040204" pitchFamily="34"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6253808"/>
                  </a:ext>
                </a:extLst>
              </a:tr>
              <a:tr h="370840">
                <a:tc>
                  <a:txBody>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altLang="zh-TW" sz="2000" dirty="0">
                          <a:latin typeface="Times New Roman" panose="02020603050405020304" pitchFamily="18" charset="0"/>
                          <a:ea typeface="Microsoft JhengHei" panose="020B0604030504040204" pitchFamily="34" charset="-120"/>
                          <a:cs typeface="Times New Roman" panose="02020603050405020304" pitchFamily="18" charset="0"/>
                        </a:rPr>
                        <a:t>Strength 1:</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HK" sz="2000" dirty="0">
                        <a:latin typeface="Times New Roman" panose="02020603050405020304" pitchFamily="18" charset="0"/>
                        <a:ea typeface="Microsoft JhengHei" panose="020B0604030504040204" pitchFamily="34" charset="-12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HK" sz="2000" dirty="0">
                        <a:latin typeface="Times New Roman" panose="02020603050405020304" pitchFamily="18" charset="0"/>
                        <a:ea typeface="Microsoft JhengHei" panose="020B0604030504040204" pitchFamily="34"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HK" sz="2000" dirty="0">
                        <a:latin typeface="Times New Roman" panose="02020603050405020304" pitchFamily="18" charset="0"/>
                        <a:ea typeface="Microsoft JhengHei" panose="020B0604030504040204" pitchFamily="34"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1179254"/>
                  </a:ext>
                </a:extLst>
              </a:tr>
              <a:tr h="314960">
                <a:tc>
                  <a:txBody>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altLang="zh-TW" sz="2000" dirty="0">
                          <a:latin typeface="Times New Roman" panose="02020603050405020304" pitchFamily="18" charset="0"/>
                          <a:ea typeface="Microsoft JhengHei" panose="020B0604030504040204" pitchFamily="34" charset="-120"/>
                          <a:cs typeface="Times New Roman" panose="02020603050405020304" pitchFamily="18" charset="0"/>
                        </a:rPr>
                        <a:t>Strength 2:</a:t>
                      </a:r>
                    </a:p>
                    <a:p>
                      <a:pPr marL="457200" indent="-457200">
                        <a:buFont typeface="Wingdings" panose="05000000000000000000" pitchFamily="2" charset="2"/>
                        <a:buChar char=""/>
                      </a:pPr>
                      <a:endParaRPr lang="en-US" altLang="zh-TW" sz="2000" dirty="0">
                        <a:latin typeface="Times New Roman" panose="02020603050405020304" pitchFamily="18" charset="0"/>
                        <a:ea typeface="Microsoft JhengHei" panose="020B0604030504040204" pitchFamily="34" charset="-120"/>
                        <a:cs typeface="Times New Roman" panose="02020603050405020304" pitchFamily="18" charset="0"/>
                      </a:endParaRPr>
                    </a:p>
                    <a:p>
                      <a:pPr marL="457200" indent="-457200">
                        <a:buFont typeface="Wingdings" panose="05000000000000000000" pitchFamily="2" charset="2"/>
                        <a:buChar char=""/>
                      </a:pPr>
                      <a:endParaRPr lang="zh-TW" altLang="en-US" sz="2000" dirty="0">
                        <a:latin typeface="Times New Roman" panose="02020603050405020304" pitchFamily="18" charset="0"/>
                        <a:ea typeface="Microsoft JhengHei" panose="020B0604030504040204" pitchFamily="34"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HK" sz="2000" dirty="0">
                        <a:latin typeface="Times New Roman" panose="02020603050405020304" pitchFamily="18" charset="0"/>
                        <a:ea typeface="Microsoft JhengHei" panose="020B0604030504040204" pitchFamily="34"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7286697"/>
                  </a:ext>
                </a:extLst>
              </a:tr>
              <a:tr h="629920">
                <a:tc>
                  <a:txBody>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altLang="zh-TW" sz="2000" dirty="0">
                          <a:latin typeface="Times New Roman" panose="02020603050405020304" pitchFamily="18" charset="0"/>
                          <a:ea typeface="Microsoft JhengHei" panose="020B0604030504040204" pitchFamily="34" charset="-120"/>
                          <a:cs typeface="Times New Roman" panose="02020603050405020304" pitchFamily="18" charset="0"/>
                        </a:rPr>
                        <a:t>Strength 3:</a:t>
                      </a:r>
                    </a:p>
                    <a:p>
                      <a:pPr marL="457200" indent="-457200">
                        <a:buFont typeface="Wingdings" panose="05000000000000000000" pitchFamily="2" charset="2"/>
                        <a:buChar char=""/>
                      </a:pPr>
                      <a:endParaRPr lang="en-HK" sz="2000" dirty="0">
                        <a:latin typeface="Times New Roman" panose="02020603050405020304" pitchFamily="18" charset="0"/>
                        <a:ea typeface="Microsoft JhengHei" panose="020B0604030504040204" pitchFamily="34" charset="-120"/>
                        <a:cs typeface="Times New Roman" panose="02020603050405020304" pitchFamily="18" charset="0"/>
                      </a:endParaRPr>
                    </a:p>
                    <a:p>
                      <a:pPr marL="457200" indent="-457200">
                        <a:buFont typeface="Wingdings" panose="05000000000000000000" pitchFamily="2" charset="2"/>
                        <a:buChar char=""/>
                      </a:pPr>
                      <a:endParaRPr lang="en-HK" sz="2000" dirty="0">
                        <a:latin typeface="Times New Roman" panose="02020603050405020304" pitchFamily="18" charset="0"/>
                        <a:ea typeface="Microsoft JhengHei" panose="020B0604030504040204" pitchFamily="34"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HK" sz="2000" dirty="0">
                        <a:latin typeface="Times New Roman" panose="02020603050405020304" pitchFamily="18" charset="0"/>
                        <a:ea typeface="Microsoft JhengHei" panose="020B0604030504040204" pitchFamily="34"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9999912"/>
                  </a:ext>
                </a:extLst>
              </a:tr>
            </a:tbl>
          </a:graphicData>
        </a:graphic>
      </p:graphicFrame>
      <p:sp>
        <p:nvSpPr>
          <p:cNvPr id="10" name="標題 1">
            <a:extLst>
              <a:ext uri="{FF2B5EF4-FFF2-40B4-BE49-F238E27FC236}">
                <a16:creationId xmlns:a16="http://schemas.microsoft.com/office/drawing/2014/main" id="{39AE8AEE-60BD-6236-A438-0BF929990EFE}"/>
              </a:ext>
            </a:extLst>
          </p:cNvPr>
          <p:cNvSpPr txBox="1">
            <a:spLocks/>
          </p:cNvSpPr>
          <p:nvPr/>
        </p:nvSpPr>
        <p:spPr>
          <a:xfrm>
            <a:off x="820799" y="9243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11" name="內容版面配置區 2">
            <a:extLst>
              <a:ext uri="{FF2B5EF4-FFF2-40B4-BE49-F238E27FC236}">
                <a16:creationId xmlns:a16="http://schemas.microsoft.com/office/drawing/2014/main" id="{47A7065C-1BED-1F7E-9AF5-692F163977AE}"/>
              </a:ext>
            </a:extLst>
          </p:cNvPr>
          <p:cNvSpPr>
            <a:spLocks noGrp="1"/>
          </p:cNvSpPr>
          <p:nvPr>
            <p:ph idx="1"/>
          </p:nvPr>
        </p:nvSpPr>
        <p:spPr>
          <a:xfrm>
            <a:off x="838200" y="1269404"/>
            <a:ext cx="10515600" cy="567951"/>
          </a:xfrm>
        </p:spPr>
        <p:txBody>
          <a:bodyPr>
            <a:normAutofit/>
          </a:bodyPr>
          <a:lstStyle/>
          <a:p>
            <a:pPr>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Praise: Link your partner’s </a:t>
            </a:r>
            <a:r>
              <a:rPr lang="en-US" altLang="zh-TW" sz="2000" b="1" dirty="0" err="1">
                <a:latin typeface="Times New Roman" panose="02020603050405020304" pitchFamily="18" charset="0"/>
                <a:ea typeface="微軟正黑體" panose="020B0604030504040204" pitchFamily="34" charset="-120"/>
                <a:cs typeface="Times New Roman" panose="02020603050405020304" pitchFamily="18" charset="0"/>
              </a:rPr>
              <a:t>behaviours</a:t>
            </a:r>
            <a:r>
              <a:rPr lang="en-US" altLang="zh-TW" sz="2000" b="1"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with their </a:t>
            </a:r>
            <a:r>
              <a:rPr lang="en-US" altLang="zh-TW" sz="2000" b="1" dirty="0">
                <a:latin typeface="Times New Roman" panose="02020603050405020304" pitchFamily="18" charset="0"/>
                <a:ea typeface="微軟正黑體" panose="020B0604030504040204" pitchFamily="34" charset="-120"/>
                <a:cs typeface="Times New Roman" panose="02020603050405020304" pitchFamily="18" charset="0"/>
              </a:rPr>
              <a:t>inner strengths</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015053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937391" y="208860"/>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Times New Roman" panose="02020603050405020304" pitchFamily="18" charset="0"/>
              <a:ea typeface="微軟正黑體" panose="020B0604030504040204" pitchFamily="34" charset="-12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FEB440C7-A58D-410E-92BC-52BD0103C002}"/>
              </a:ext>
            </a:extLst>
          </p:cNvPr>
          <p:cNvGraphicFramePr>
            <a:graphicFrameLocks noGrp="1"/>
          </p:cNvGraphicFramePr>
          <p:nvPr>
            <p:extLst>
              <p:ext uri="{D42A27DB-BD31-4B8C-83A1-F6EECF244321}">
                <p14:modId xmlns:p14="http://schemas.microsoft.com/office/powerpoint/2010/main" val="2506466035"/>
              </p:ext>
            </p:extLst>
          </p:nvPr>
        </p:nvGraphicFramePr>
        <p:xfrm>
          <a:off x="1373976" y="2113659"/>
          <a:ext cx="6239489" cy="3327400"/>
        </p:xfrm>
        <a:graphic>
          <a:graphicData uri="http://schemas.openxmlformats.org/drawingml/2006/table">
            <a:tbl>
              <a:tblPr firstRow="1" bandRow="1">
                <a:tableStyleId>{5C22544A-7EE6-4342-B048-85BDC9FD1C3A}</a:tableStyleId>
              </a:tblPr>
              <a:tblGrid>
                <a:gridCol w="2457893">
                  <a:extLst>
                    <a:ext uri="{9D8B030D-6E8A-4147-A177-3AD203B41FA5}">
                      <a16:colId xmlns:a16="http://schemas.microsoft.com/office/drawing/2014/main" val="3196985991"/>
                    </a:ext>
                  </a:extLst>
                </a:gridCol>
                <a:gridCol w="3781596">
                  <a:extLst>
                    <a:ext uri="{9D8B030D-6E8A-4147-A177-3AD203B41FA5}">
                      <a16:colId xmlns:a16="http://schemas.microsoft.com/office/drawing/2014/main" val="4124795347"/>
                    </a:ext>
                  </a:extLst>
                </a:gridCol>
              </a:tblGrid>
              <a:tr h="370840">
                <a:tc>
                  <a:txBody>
                    <a:bodyPr/>
                    <a:lstStyle/>
                    <a:p>
                      <a:pPr algn="ct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Situation</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Negative thoughts</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858287922"/>
                  </a:ext>
                </a:extLst>
              </a:tr>
              <a:tr h="616199">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Your partner didn’t buy stationery for your children, and they will need it for class tomorrow.</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Times New Roman" panose="02020603050405020304" pitchFamily="18" charset="0"/>
                          <a:ea typeface="+mn-ea"/>
                          <a:cs typeface="Times New Roman" panose="02020603050405020304" pitchFamily="18" charset="0"/>
                        </a:rPr>
                        <a:t>“He’s </a:t>
                      </a:r>
                      <a:r>
                        <a:rPr lang="en-GB" sz="1600" b="1" kern="1200" dirty="0">
                          <a:solidFill>
                            <a:srgbClr val="FF0000"/>
                          </a:solidFill>
                          <a:effectLst/>
                          <a:latin typeface="Times New Roman" panose="02020603050405020304" pitchFamily="18" charset="0"/>
                          <a:ea typeface="+mn-ea"/>
                          <a:cs typeface="Times New Roman" panose="02020603050405020304" pitchFamily="18" charset="0"/>
                        </a:rPr>
                        <a:t>so selfish</a:t>
                      </a:r>
                      <a:r>
                        <a:rPr lang="en-GB" sz="16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91029653"/>
                  </a:ext>
                </a:extLst>
              </a:tr>
              <a:tr h="370840">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After taking your children to the playground, you come home to see your partner on her phone.</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Times New Roman" panose="02020603050405020304" pitchFamily="18" charset="0"/>
                          <a:ea typeface="+mn-ea"/>
                          <a:cs typeface="Times New Roman" panose="02020603050405020304" pitchFamily="18" charset="0"/>
                        </a:rPr>
                        <a:t>“She </a:t>
                      </a:r>
                      <a:r>
                        <a:rPr lang="en-GB" sz="1600" b="1" kern="1200" dirty="0">
                          <a:solidFill>
                            <a:srgbClr val="FF0000"/>
                          </a:solidFill>
                          <a:effectLst/>
                          <a:latin typeface="Times New Roman" panose="02020603050405020304" pitchFamily="18" charset="0"/>
                          <a:ea typeface="+mn-ea"/>
                          <a:cs typeface="Times New Roman" panose="02020603050405020304" pitchFamily="18" charset="0"/>
                        </a:rPr>
                        <a:t>never</a:t>
                      </a:r>
                      <a:r>
                        <a:rPr lang="en-GB" sz="1600" kern="1200" dirty="0">
                          <a:solidFill>
                            <a:schemeClr val="dk1"/>
                          </a:solidFill>
                          <a:effectLst/>
                          <a:latin typeface="Times New Roman" panose="02020603050405020304" pitchFamily="18" charset="0"/>
                          <a:ea typeface="+mn-ea"/>
                          <a:cs typeface="Times New Roman" panose="02020603050405020304" pitchFamily="18" charset="0"/>
                        </a:rPr>
                        <a:t> takes our daughter to the playground. She’s such an irresponsible parent!”</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“She’s</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1" kern="1200" dirty="0">
                          <a:solidFill>
                            <a:srgbClr val="FF0000"/>
                          </a:solidFill>
                          <a:effectLst/>
                          <a:latin typeface="Times New Roman" panose="02020603050405020304" pitchFamily="18" charset="0"/>
                          <a:ea typeface="微軟正黑體" panose="020B0604030504040204" pitchFamily="34" charset="-120"/>
                          <a:cs typeface="Times New Roman" panose="02020603050405020304" pitchFamily="18" charset="0"/>
                        </a:rPr>
                        <a:t>always</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on</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her</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phone</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and</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only</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cares</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about</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herself!”</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850423684"/>
                  </a:ext>
                </a:extLst>
              </a:tr>
              <a:tr h="370840">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Your partner doesn’t come out to greet you when you get home from work</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“I have to take care of the baby after working hard, but he doesn’t even greet me! He </a:t>
                      </a:r>
                      <a:r>
                        <a:rPr lang="en-US" altLang="zh-TW" sz="16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doesn’t care about me at all</a:t>
                      </a: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latin typeface="Times New Roman" panose="02020603050405020304" pitchFamily="18" charset="0"/>
                          <a:ea typeface="微軟正黑體" panose="020B0604030504040204" pitchFamily="34" charset="-120"/>
                          <a:cs typeface="Times New Roman" panose="02020603050405020304" pitchFamily="18" charset="0"/>
                        </a:rPr>
                        <a:t> </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275047027"/>
                  </a:ext>
                </a:extLst>
              </a:tr>
            </a:tbl>
          </a:graphicData>
        </a:graphic>
      </p:graphicFrame>
      <p:sp>
        <p:nvSpPr>
          <p:cNvPr id="9" name="Rectangle 8">
            <a:extLst>
              <a:ext uri="{FF2B5EF4-FFF2-40B4-BE49-F238E27FC236}">
                <a16:creationId xmlns:a16="http://schemas.microsoft.com/office/drawing/2014/main" id="{F83B05A6-E642-41D6-A2E3-3FE8EDC6586A}"/>
              </a:ext>
            </a:extLst>
          </p:cNvPr>
          <p:cNvSpPr/>
          <p:nvPr/>
        </p:nvSpPr>
        <p:spPr>
          <a:xfrm>
            <a:off x="801654" y="6121283"/>
            <a:ext cx="10515601" cy="461665"/>
          </a:xfrm>
          <a:prstGeom prst="rect">
            <a:avLst/>
          </a:prstGeom>
        </p:spPr>
        <p:txBody>
          <a:bodyPr wrap="square">
            <a:spAutoFit/>
          </a:bodyPr>
          <a:lstStyle/>
          <a:p>
            <a:pPr marL="285750" indent="-285750">
              <a:buFont typeface="Arial" panose="020B0604020202020204" pitchFamily="34" charset="0"/>
              <a:buChar char="•"/>
            </a:pPr>
            <a:r>
              <a:rPr lang="en-US" sz="1200" dirty="0">
                <a:latin typeface="Century Gothic" panose="020B0502020202020204" pitchFamily="34" charset="0"/>
              </a:rPr>
              <a:t>Feinberg, M. E., Kan, M. L., &amp; </a:t>
            </a:r>
            <a:r>
              <a:rPr lang="en-US" sz="1200" dirty="0" err="1">
                <a:latin typeface="Century Gothic" panose="020B0502020202020204" pitchFamily="34" charset="0"/>
              </a:rPr>
              <a:t>Goslin</a:t>
            </a:r>
            <a:r>
              <a:rPr lang="en-US" sz="1200" dirty="0">
                <a:latin typeface="Century Gothic" panose="020B0502020202020204" pitchFamily="34" charset="0"/>
              </a:rPr>
              <a:t>, M. C. (2009). Enhancing </a:t>
            </a:r>
            <a:r>
              <a:rPr lang="en-US" sz="1200" dirty="0" err="1">
                <a:latin typeface="Century Gothic" panose="020B0502020202020204" pitchFamily="34" charset="0"/>
              </a:rPr>
              <a:t>coparenting</a:t>
            </a:r>
            <a:r>
              <a:rPr lang="en-US" sz="1200" dirty="0">
                <a:latin typeface="Century Gothic" panose="020B0502020202020204" pitchFamily="34" charset="0"/>
              </a:rPr>
              <a:t>, parenting, and child self-regulation: Effects of Family Foundations 1 year after birth. </a:t>
            </a:r>
            <a:r>
              <a:rPr lang="en-US" sz="1200" i="1" dirty="0">
                <a:latin typeface="Century Gothic" panose="020B0502020202020204" pitchFamily="34" charset="0"/>
              </a:rPr>
              <a:t>Prevention Science, 10, </a:t>
            </a:r>
            <a:r>
              <a:rPr lang="en-US" sz="1200" dirty="0">
                <a:latin typeface="Century Gothic" panose="020B0502020202020204" pitchFamily="34" charset="0"/>
              </a:rPr>
              <a:t>276-285. </a:t>
            </a:r>
          </a:p>
        </p:txBody>
      </p:sp>
      <p:sp>
        <p:nvSpPr>
          <p:cNvPr id="10"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937391" y="1501029"/>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Common negative thoughts: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661178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937391" y="208860"/>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微軟正黑體" panose="020B0604030504040204" pitchFamily="34" charset="-120"/>
              <a:ea typeface="微軟正黑體" panose="020B0604030504040204" pitchFamily="34" charset="-120"/>
            </a:endParaRPr>
          </a:p>
        </p:txBody>
      </p:sp>
      <p:graphicFrame>
        <p:nvGraphicFramePr>
          <p:cNvPr id="7" name="Table 6">
            <a:extLst>
              <a:ext uri="{FF2B5EF4-FFF2-40B4-BE49-F238E27FC236}">
                <a16:creationId xmlns:a16="http://schemas.microsoft.com/office/drawing/2014/main" id="{FEB440C7-A58D-410E-92BC-52BD0103C002}"/>
              </a:ext>
            </a:extLst>
          </p:cNvPr>
          <p:cNvGraphicFramePr>
            <a:graphicFrameLocks noGrp="1"/>
          </p:cNvGraphicFramePr>
          <p:nvPr>
            <p:extLst>
              <p:ext uri="{D42A27DB-BD31-4B8C-83A1-F6EECF244321}">
                <p14:modId xmlns:p14="http://schemas.microsoft.com/office/powerpoint/2010/main" val="1284126971"/>
              </p:ext>
            </p:extLst>
          </p:nvPr>
        </p:nvGraphicFramePr>
        <p:xfrm>
          <a:off x="1319112" y="1821835"/>
          <a:ext cx="6239489" cy="3327400"/>
        </p:xfrm>
        <a:graphic>
          <a:graphicData uri="http://schemas.openxmlformats.org/drawingml/2006/table">
            <a:tbl>
              <a:tblPr firstRow="1" bandRow="1">
                <a:tableStyleId>{5C22544A-7EE6-4342-B048-85BDC9FD1C3A}</a:tableStyleId>
              </a:tblPr>
              <a:tblGrid>
                <a:gridCol w="2457893">
                  <a:extLst>
                    <a:ext uri="{9D8B030D-6E8A-4147-A177-3AD203B41FA5}">
                      <a16:colId xmlns:a16="http://schemas.microsoft.com/office/drawing/2014/main" val="3196985991"/>
                    </a:ext>
                  </a:extLst>
                </a:gridCol>
                <a:gridCol w="3781596">
                  <a:extLst>
                    <a:ext uri="{9D8B030D-6E8A-4147-A177-3AD203B41FA5}">
                      <a16:colId xmlns:a16="http://schemas.microsoft.com/office/drawing/2014/main" val="4124795347"/>
                    </a:ext>
                  </a:extLst>
                </a:gridCol>
              </a:tblGrid>
              <a:tr h="370840">
                <a:tc>
                  <a:txBody>
                    <a:bodyPr/>
                    <a:lstStyle/>
                    <a:p>
                      <a:pPr algn="ct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Situation</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More negative thoughts</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858287922"/>
                  </a:ext>
                </a:extLst>
              </a:tr>
              <a:tr h="616199">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Your partner didn’t buy stationery for your children, and they will need it for class tomorrow.</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Times New Roman" panose="02020603050405020304" pitchFamily="18" charset="0"/>
                          <a:ea typeface="+mn-ea"/>
                          <a:cs typeface="Times New Roman" panose="02020603050405020304" pitchFamily="18" charset="0"/>
                        </a:rPr>
                        <a:t>“He’s </a:t>
                      </a:r>
                      <a:r>
                        <a:rPr lang="en-GB" sz="1600" b="1" kern="1200" dirty="0">
                          <a:solidFill>
                            <a:srgbClr val="FF0000"/>
                          </a:solidFill>
                          <a:effectLst/>
                          <a:latin typeface="Times New Roman" panose="02020603050405020304" pitchFamily="18" charset="0"/>
                          <a:ea typeface="+mn-ea"/>
                          <a:cs typeface="Times New Roman" panose="02020603050405020304" pitchFamily="18" charset="0"/>
                        </a:rPr>
                        <a:t>so selfish</a:t>
                      </a:r>
                      <a:r>
                        <a:rPr lang="en-GB" sz="16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91029653"/>
                  </a:ext>
                </a:extLst>
              </a:tr>
              <a:tr h="699928">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After taking your children to the playground, you come home to see your partner on her phone.</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Times New Roman" panose="02020603050405020304" pitchFamily="18" charset="0"/>
                          <a:ea typeface="+mn-ea"/>
                          <a:cs typeface="Times New Roman" panose="02020603050405020304" pitchFamily="18" charset="0"/>
                        </a:rPr>
                        <a:t>“She </a:t>
                      </a:r>
                      <a:r>
                        <a:rPr lang="en-GB" sz="1600" b="1" kern="1200" dirty="0">
                          <a:solidFill>
                            <a:srgbClr val="FF0000"/>
                          </a:solidFill>
                          <a:effectLst/>
                          <a:latin typeface="Times New Roman" panose="02020603050405020304" pitchFamily="18" charset="0"/>
                          <a:ea typeface="+mn-ea"/>
                          <a:cs typeface="Times New Roman" panose="02020603050405020304" pitchFamily="18" charset="0"/>
                        </a:rPr>
                        <a:t>never</a:t>
                      </a:r>
                      <a:r>
                        <a:rPr lang="en-GB" sz="1600" kern="1200" dirty="0">
                          <a:solidFill>
                            <a:schemeClr val="dk1"/>
                          </a:solidFill>
                          <a:effectLst/>
                          <a:latin typeface="Times New Roman" panose="02020603050405020304" pitchFamily="18" charset="0"/>
                          <a:ea typeface="+mn-ea"/>
                          <a:cs typeface="Times New Roman" panose="02020603050405020304" pitchFamily="18" charset="0"/>
                        </a:rPr>
                        <a:t> takes our daughter to the playground. She’s such an irresponsible parent!”</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“She’s</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1" kern="1200" dirty="0">
                          <a:solidFill>
                            <a:srgbClr val="FF0000"/>
                          </a:solidFill>
                          <a:effectLst/>
                          <a:latin typeface="Times New Roman" panose="02020603050405020304" pitchFamily="18" charset="0"/>
                          <a:ea typeface="微軟正黑體" panose="020B0604030504040204" pitchFamily="34" charset="-120"/>
                          <a:cs typeface="Times New Roman" panose="02020603050405020304" pitchFamily="18" charset="0"/>
                        </a:rPr>
                        <a:t>always</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on</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her</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phone</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and</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only</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cares</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about</a:t>
                      </a:r>
                      <a:r>
                        <a:rPr lang="zh-TW" altLang="en-US"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kern="1200"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rPr>
                        <a:t>herself!”</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850423684"/>
                  </a:ext>
                </a:extLst>
              </a:tr>
              <a:tr h="370840">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Your partner doesn’t come out to greet you when you get home from work</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“I have to take care of the baby after working hard, but he doesn’t even greet me! He </a:t>
                      </a:r>
                      <a:r>
                        <a:rPr lang="en-US" altLang="zh-TW" sz="16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doesn’t care about me at all</a:t>
                      </a: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latin typeface="Times New Roman" panose="02020603050405020304" pitchFamily="18" charset="0"/>
                          <a:ea typeface="微軟正黑體" panose="020B0604030504040204" pitchFamily="34" charset="-120"/>
                          <a:cs typeface="Times New Roman" panose="02020603050405020304" pitchFamily="18" charset="0"/>
                        </a:rPr>
                        <a:t> </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275047027"/>
                  </a:ext>
                </a:extLst>
              </a:tr>
            </a:tbl>
          </a:graphicData>
        </a:graphic>
      </p:graphicFrame>
      <p:sp>
        <p:nvSpPr>
          <p:cNvPr id="9" name="Rectangle 8">
            <a:extLst>
              <a:ext uri="{FF2B5EF4-FFF2-40B4-BE49-F238E27FC236}">
                <a16:creationId xmlns:a16="http://schemas.microsoft.com/office/drawing/2014/main" id="{F83B05A6-E642-41D6-A2E3-3FE8EDC6586A}"/>
              </a:ext>
            </a:extLst>
          </p:cNvPr>
          <p:cNvSpPr/>
          <p:nvPr/>
        </p:nvSpPr>
        <p:spPr>
          <a:xfrm>
            <a:off x="801654" y="6121283"/>
            <a:ext cx="10515601" cy="461665"/>
          </a:xfrm>
          <a:prstGeom prst="rect">
            <a:avLst/>
          </a:prstGeom>
        </p:spPr>
        <p:txBody>
          <a:bodyPr wrap="square">
            <a:spAutoFit/>
          </a:bodyPr>
          <a:lstStyle/>
          <a:p>
            <a:pPr marL="285750" indent="-285750">
              <a:buFont typeface="Arial" panose="020B0604020202020204" pitchFamily="34" charset="0"/>
              <a:buChar char="•"/>
            </a:pPr>
            <a:r>
              <a:rPr lang="en-US" sz="1200" dirty="0">
                <a:latin typeface="Century Gothic" panose="020B0502020202020204" pitchFamily="34" charset="0"/>
              </a:rPr>
              <a:t>Feinberg, M. E., Kan, M. L., &amp; </a:t>
            </a:r>
            <a:r>
              <a:rPr lang="en-US" sz="1200" dirty="0" err="1">
                <a:latin typeface="Century Gothic" panose="020B0502020202020204" pitchFamily="34" charset="0"/>
              </a:rPr>
              <a:t>Goslin</a:t>
            </a:r>
            <a:r>
              <a:rPr lang="en-US" sz="1200" dirty="0">
                <a:latin typeface="Century Gothic" panose="020B0502020202020204" pitchFamily="34" charset="0"/>
              </a:rPr>
              <a:t>, M. C. (2009). Enhancing </a:t>
            </a:r>
            <a:r>
              <a:rPr lang="en-US" sz="1200" dirty="0" err="1">
                <a:latin typeface="Century Gothic" panose="020B0502020202020204" pitchFamily="34" charset="0"/>
              </a:rPr>
              <a:t>coparenting</a:t>
            </a:r>
            <a:r>
              <a:rPr lang="en-US" sz="1200" dirty="0">
                <a:latin typeface="Century Gothic" panose="020B0502020202020204" pitchFamily="34" charset="0"/>
              </a:rPr>
              <a:t>, parenting, and child self-regulation: Effects of Family Foundations 1 year after birth. </a:t>
            </a:r>
            <a:r>
              <a:rPr lang="en-US" sz="1200" i="1" dirty="0">
                <a:latin typeface="Century Gothic" panose="020B0502020202020204" pitchFamily="34" charset="0"/>
              </a:rPr>
              <a:t>Prevention Science, 10, </a:t>
            </a:r>
            <a:r>
              <a:rPr lang="en-US" sz="1200" dirty="0">
                <a:latin typeface="Century Gothic" panose="020B0502020202020204" pitchFamily="34" charset="0"/>
              </a:rPr>
              <a:t>276-285. </a:t>
            </a:r>
          </a:p>
        </p:txBody>
      </p:sp>
      <p:sp>
        <p:nvSpPr>
          <p:cNvPr id="5"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937391" y="1394154"/>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Replacing</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negative</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thoughts</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with</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positive thoughts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794C8A5D-C13B-451E-B434-A39845558A64}"/>
              </a:ext>
            </a:extLst>
          </p:cNvPr>
          <p:cNvGraphicFramePr>
            <a:graphicFrameLocks noGrp="1"/>
          </p:cNvGraphicFramePr>
          <p:nvPr>
            <p:extLst>
              <p:ext uri="{D42A27DB-BD31-4B8C-83A1-F6EECF244321}">
                <p14:modId xmlns:p14="http://schemas.microsoft.com/office/powerpoint/2010/main" val="2086907231"/>
              </p:ext>
            </p:extLst>
          </p:nvPr>
        </p:nvGraphicFramePr>
        <p:xfrm>
          <a:off x="7665513" y="1828027"/>
          <a:ext cx="4300628" cy="3307853"/>
        </p:xfrm>
        <a:graphic>
          <a:graphicData uri="http://schemas.openxmlformats.org/drawingml/2006/table">
            <a:tbl>
              <a:tblPr firstRow="1" bandRow="1">
                <a:tableStyleId>{5C22544A-7EE6-4342-B048-85BDC9FD1C3A}</a:tableStyleId>
              </a:tblPr>
              <a:tblGrid>
                <a:gridCol w="4300628">
                  <a:extLst>
                    <a:ext uri="{9D8B030D-6E8A-4147-A177-3AD203B41FA5}">
                      <a16:colId xmlns:a16="http://schemas.microsoft.com/office/drawing/2014/main" val="637955721"/>
                    </a:ext>
                  </a:extLst>
                </a:gridCol>
              </a:tblGrid>
              <a:tr h="370840">
                <a:tc>
                  <a:txBody>
                    <a:bodyPr/>
                    <a:lstStyle/>
                    <a:p>
                      <a:pPr algn="ctr"/>
                      <a:r>
                        <a:rPr lang="en-US" sz="1600" dirty="0">
                          <a:latin typeface="Times New Roman" panose="02020603050405020304" pitchFamily="18" charset="0"/>
                          <a:ea typeface="微軟正黑體" panose="020B0604030504040204" pitchFamily="34" charset="-120"/>
                          <a:cs typeface="Times New Roman" panose="02020603050405020304" pitchFamily="18" charset="0"/>
                        </a:rPr>
                        <a:t>More positive thoughts</a:t>
                      </a:r>
                    </a:p>
                  </a:txBody>
                  <a:tcPr/>
                </a:tc>
                <a:extLst>
                  <a:ext uri="{0D108BD9-81ED-4DB2-BD59-A6C34878D82A}">
                    <a16:rowId xmlns:a16="http://schemas.microsoft.com/office/drawing/2014/main" val="3640498918"/>
                  </a:ext>
                </a:extLst>
              </a:tr>
              <a:tr h="1047253">
                <a:tc>
                  <a:txBody>
                    <a:bodyPr/>
                    <a:lstStyle/>
                    <a:p>
                      <a:r>
                        <a:rPr lang="en-GB" sz="1600" kern="1200" dirty="0">
                          <a:solidFill>
                            <a:schemeClr val="dk1"/>
                          </a:solidFill>
                          <a:effectLst/>
                          <a:latin typeface="Times New Roman" panose="02020603050405020304" pitchFamily="18" charset="0"/>
                          <a:ea typeface="+mn-ea"/>
                          <a:cs typeface="Times New Roman" panose="02020603050405020304" pitchFamily="18" charset="0"/>
                        </a:rPr>
                        <a:t>“Maybe he neglected </a:t>
                      </a:r>
                      <a:r>
                        <a:rPr lang="en-GB" sz="1600" b="1" kern="1200" dirty="0">
                          <a:solidFill>
                            <a:srgbClr val="FF0000"/>
                          </a:solidFill>
                          <a:effectLst/>
                          <a:latin typeface="Times New Roman" panose="02020603050405020304" pitchFamily="18" charset="0"/>
                          <a:ea typeface="+mn-ea"/>
                          <a:cs typeface="Times New Roman" panose="02020603050405020304" pitchFamily="18" charset="0"/>
                        </a:rPr>
                        <a:t>this matter </a:t>
                      </a:r>
                      <a:r>
                        <a:rPr lang="en-GB" sz="1600" kern="1200" dirty="0">
                          <a:solidFill>
                            <a:schemeClr val="dk1"/>
                          </a:solidFill>
                          <a:effectLst/>
                          <a:latin typeface="Times New Roman" panose="02020603050405020304" pitchFamily="18" charset="0"/>
                          <a:ea typeface="+mn-ea"/>
                          <a:cs typeface="Times New Roman" panose="02020603050405020304" pitchFamily="18" charset="0"/>
                        </a:rPr>
                        <a:t>because it just slipped his mind.”</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20686067"/>
                  </a:ext>
                </a:extLst>
              </a:tr>
              <a:tr h="459232">
                <a:tc>
                  <a:txBody>
                    <a:bodyPr/>
                    <a:lstStyle/>
                    <a:p>
                      <a:r>
                        <a:rPr lang="en-GB" sz="1600" kern="1200" dirty="0">
                          <a:solidFill>
                            <a:schemeClr val="dk1"/>
                          </a:solidFill>
                          <a:effectLst/>
                          <a:latin typeface="Times New Roman" panose="02020603050405020304" pitchFamily="18" charset="0"/>
                          <a:ea typeface="+mn-ea"/>
                          <a:cs typeface="Times New Roman" panose="02020603050405020304" pitchFamily="18" charset="0"/>
                        </a:rPr>
                        <a:t>“</a:t>
                      </a:r>
                      <a:r>
                        <a:rPr lang="en-GB" sz="1600" b="1" kern="1200" dirty="0">
                          <a:solidFill>
                            <a:srgbClr val="FF0000"/>
                          </a:solidFill>
                          <a:effectLst/>
                          <a:latin typeface="Times New Roman" panose="02020603050405020304" pitchFamily="18" charset="0"/>
                          <a:ea typeface="+mn-ea"/>
                          <a:cs typeface="Times New Roman" panose="02020603050405020304" pitchFamily="18" charset="0"/>
                        </a:rPr>
                        <a:t>She takes </a:t>
                      </a:r>
                      <a:r>
                        <a:rPr lang="en-GB" sz="1600" kern="1200" dirty="0">
                          <a:solidFill>
                            <a:schemeClr val="dk1"/>
                          </a:solidFill>
                          <a:effectLst/>
                          <a:latin typeface="Times New Roman" panose="02020603050405020304" pitchFamily="18" charset="0"/>
                          <a:ea typeface="+mn-ea"/>
                          <a:cs typeface="Times New Roman" panose="02020603050405020304" pitchFamily="18" charset="0"/>
                        </a:rPr>
                        <a:t>our daughter to interest classes, but I want her to take our daughter to the playground with me.” “She takes care of our daughter at home every day. She </a:t>
                      </a:r>
                      <a:r>
                        <a:rPr lang="en-GB" sz="1600" b="1" kern="1200" dirty="0">
                          <a:solidFill>
                            <a:srgbClr val="FF0000"/>
                          </a:solidFill>
                          <a:effectLst/>
                          <a:latin typeface="Times New Roman" panose="02020603050405020304" pitchFamily="18" charset="0"/>
                          <a:ea typeface="+mn-ea"/>
                          <a:cs typeface="Times New Roman" panose="02020603050405020304" pitchFamily="18" charset="0"/>
                        </a:rPr>
                        <a:t>also needs</a:t>
                      </a:r>
                      <a:r>
                        <a:rPr lang="en-GB" sz="1600" kern="1200" dirty="0">
                          <a:solidFill>
                            <a:schemeClr val="dk1"/>
                          </a:solidFill>
                          <a:effectLst/>
                          <a:latin typeface="Times New Roman" panose="02020603050405020304" pitchFamily="18" charset="0"/>
                          <a:ea typeface="+mn-ea"/>
                          <a:cs typeface="Times New Roman" panose="02020603050405020304" pitchFamily="18" charset="0"/>
                        </a:rPr>
                        <a:t> me time.”</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781320056"/>
                  </a:ext>
                </a:extLst>
              </a:tr>
              <a:tr h="370840">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“He </a:t>
                      </a:r>
                      <a:r>
                        <a:rPr lang="en-US" altLang="zh-TW" sz="16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usually </a:t>
                      </a: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chats with me after I come home from work. Maybe he has something urgent to do </a:t>
                      </a:r>
                      <a:r>
                        <a:rPr lang="en-US" altLang="zh-TW" sz="16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today</a:t>
                      </a: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431917773"/>
                  </a:ext>
                </a:extLst>
              </a:tr>
            </a:tbl>
          </a:graphicData>
        </a:graphic>
      </p:graphicFrame>
    </p:spTree>
    <p:extLst>
      <p:ext uri="{BB962C8B-B14F-4D97-AF65-F5344CB8AC3E}">
        <p14:creationId xmlns:p14="http://schemas.microsoft.com/office/powerpoint/2010/main" val="299457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2C38B4F8-1BFA-D44D-CC4A-819BAB59B99F}"/>
              </a:ext>
            </a:extLst>
          </p:cNvPr>
          <p:cNvSpPr>
            <a:spLocks noGrp="1"/>
          </p:cNvSpPr>
          <p:nvPr>
            <p:ph idx="1"/>
          </p:nvPr>
        </p:nvSpPr>
        <p:spPr>
          <a:xfrm>
            <a:off x="1303639" y="2091526"/>
            <a:ext cx="10515600" cy="2142871"/>
          </a:xfrm>
        </p:spPr>
        <p:txBody>
          <a:bodyPr>
            <a:normAutofit/>
          </a:bodyPr>
          <a:lstStyle/>
          <a:p>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When… (specifically describe your partner’s negative behaviour)</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I felt... (describe how you’re feeling inside)</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Because... (describe the negative impact of the negative behaviour)</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I hope... (state your expectations)</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 name="文字方塊 4">
            <a:extLst>
              <a:ext uri="{FF2B5EF4-FFF2-40B4-BE49-F238E27FC236}">
                <a16:creationId xmlns:a16="http://schemas.microsoft.com/office/drawing/2014/main" id="{C723E41D-74D2-A3D1-CF7F-A6B0C0CD8080}"/>
              </a:ext>
            </a:extLst>
          </p:cNvPr>
          <p:cNvSpPr txBox="1"/>
          <p:nvPr/>
        </p:nvSpPr>
        <p:spPr>
          <a:xfrm>
            <a:off x="838200" y="6088271"/>
            <a:ext cx="10981039" cy="307777"/>
          </a:xfrm>
          <a:prstGeom prst="rect">
            <a:avLst/>
          </a:prstGeom>
          <a:noFill/>
        </p:spPr>
        <p:txBody>
          <a:bodyPr wrap="square">
            <a:spAutoFit/>
          </a:bodyPr>
          <a:lstStyle/>
          <a:p>
            <a:pPr marL="285750" indent="-285750">
              <a:buFont typeface="Arial" panose="020B0604020202020204" pitchFamily="34" charset="0"/>
              <a:buChar char="•"/>
            </a:pPr>
            <a:r>
              <a:rPr lang="en-US" altLang="zh-TW" sz="1400" dirty="0" err="1">
                <a:latin typeface="Century Gothic" panose="020B0502020202020204" pitchFamily="34" charset="0"/>
              </a:rPr>
              <a:t>Erford</a:t>
            </a:r>
            <a:r>
              <a:rPr lang="en-US" altLang="zh-TW" sz="1400" dirty="0">
                <a:latin typeface="Century Gothic" panose="020B0502020202020204" pitchFamily="34" charset="0"/>
              </a:rPr>
              <a:t>, B. T. (2010). </a:t>
            </a:r>
            <a:r>
              <a:rPr lang="en-US" altLang="zh-TW" sz="1400" i="1" dirty="0">
                <a:latin typeface="Century Gothic" panose="020B0502020202020204" pitchFamily="34" charset="0"/>
              </a:rPr>
              <a:t>I-messages. 35 techniques every counselor should know</a:t>
            </a:r>
            <a:r>
              <a:rPr lang="en-US" altLang="zh-TW" sz="1400" dirty="0">
                <a:latin typeface="Century Gothic" panose="020B0502020202020204" pitchFamily="34" charset="0"/>
              </a:rPr>
              <a:t>. Pearson.</a:t>
            </a:r>
            <a:endParaRPr lang="en-HK" sz="1400" dirty="0">
              <a:latin typeface="Century Gothic" panose="020B0502020202020204" pitchFamily="34" charset="0"/>
            </a:endParaRPr>
          </a:p>
        </p:txBody>
      </p:sp>
      <p:sp>
        <p:nvSpPr>
          <p:cNvPr id="7" name="標題 1">
            <a:extLst>
              <a:ext uri="{FF2B5EF4-FFF2-40B4-BE49-F238E27FC236}">
                <a16:creationId xmlns:a16="http://schemas.microsoft.com/office/drawing/2014/main" id="{1F93A0AD-1AB1-C50A-0A3A-F5FA7013383E}"/>
              </a:ext>
            </a:extLst>
          </p:cNvPr>
          <p:cNvSpPr>
            <a:spLocks noGrp="1"/>
          </p:cNvSpPr>
          <p:nvPr>
            <p:ph type="title"/>
          </p:nvPr>
        </p:nvSpPr>
        <p:spPr>
          <a:xfrm>
            <a:off x="937391" y="208860"/>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微軟正黑體" panose="020B0604030504040204" pitchFamily="34" charset="-120"/>
              <a:ea typeface="微軟正黑體" panose="020B0604030504040204" pitchFamily="34" charset="-120"/>
            </a:endParaRPr>
          </a:p>
        </p:txBody>
      </p:sp>
      <p:sp>
        <p:nvSpPr>
          <p:cNvPr id="9" name="內容版面配置區 2">
            <a:extLst>
              <a:ext uri="{FF2B5EF4-FFF2-40B4-BE49-F238E27FC236}">
                <a16:creationId xmlns:a16="http://schemas.microsoft.com/office/drawing/2014/main" id="{7B8878C1-D5AF-4DE2-3D2D-EE5BA0530B5D}"/>
              </a:ext>
            </a:extLst>
          </p:cNvPr>
          <p:cNvSpPr txBox="1">
            <a:spLocks/>
          </p:cNvSpPr>
          <p:nvPr/>
        </p:nvSpPr>
        <p:spPr>
          <a:xfrm>
            <a:off x="937391" y="1523575"/>
            <a:ext cx="10515600" cy="5679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Using “I” messages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675734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Outline</a:t>
            </a:r>
            <a:endParaRPr lang="zh-HK" altLang="en-US"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a:extLst>
              <a:ext uri="{FF2B5EF4-FFF2-40B4-BE49-F238E27FC236}">
                <a16:creationId xmlns:a16="http://schemas.microsoft.com/office/drawing/2014/main" id="{2C38B4F8-1BFA-D44D-CC4A-819BAB59B99F}"/>
              </a:ext>
            </a:extLst>
          </p:cNvPr>
          <p:cNvSpPr>
            <a:spLocks noGrp="1"/>
          </p:cNvSpPr>
          <p:nvPr>
            <p:ph idx="1"/>
          </p:nvPr>
        </p:nvSpPr>
        <p:spPr>
          <a:xfrm>
            <a:off x="838200" y="1795556"/>
            <a:ext cx="10515600" cy="4351338"/>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altLang="zh-TW"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Understand</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 the importance of collaboration between parents</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altLang="zh-TW"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Understand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ways to enhance collaboration between parents</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altLang="zh-TW"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Acquire</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 the skills required to deal with conflicts arising from caring for children</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148503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648853-ED05-4F51-AA64-B060C9B41D8A}"/>
              </a:ext>
            </a:extLst>
          </p:cNvPr>
          <p:cNvGraphicFramePr>
            <a:graphicFrameLocks noGrp="1"/>
          </p:cNvGraphicFramePr>
          <p:nvPr>
            <p:extLst>
              <p:ext uri="{D42A27DB-BD31-4B8C-83A1-F6EECF244321}">
                <p14:modId xmlns:p14="http://schemas.microsoft.com/office/powerpoint/2010/main" val="4060647042"/>
              </p:ext>
            </p:extLst>
          </p:nvPr>
        </p:nvGraphicFramePr>
        <p:xfrm>
          <a:off x="937391" y="1827899"/>
          <a:ext cx="10748579" cy="3083560"/>
        </p:xfrm>
        <a:graphic>
          <a:graphicData uri="http://schemas.openxmlformats.org/drawingml/2006/table">
            <a:tbl>
              <a:tblPr firstRow="1" bandRow="1">
                <a:tableStyleId>{5C22544A-7EE6-4342-B048-85BDC9FD1C3A}</a:tableStyleId>
              </a:tblPr>
              <a:tblGrid>
                <a:gridCol w="2943875">
                  <a:extLst>
                    <a:ext uri="{9D8B030D-6E8A-4147-A177-3AD203B41FA5}">
                      <a16:colId xmlns:a16="http://schemas.microsoft.com/office/drawing/2014/main" val="3196985991"/>
                    </a:ext>
                  </a:extLst>
                </a:gridCol>
                <a:gridCol w="7804704">
                  <a:extLst>
                    <a:ext uri="{9D8B030D-6E8A-4147-A177-3AD203B41FA5}">
                      <a16:colId xmlns:a16="http://schemas.microsoft.com/office/drawing/2014/main" val="4124795347"/>
                    </a:ext>
                  </a:extLst>
                </a:gridCol>
              </a:tblGrid>
              <a:tr h="370840">
                <a:tc>
                  <a:txBody>
                    <a:bodyPr/>
                    <a:lstStyle/>
                    <a:p>
                      <a:pPr algn="ct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Situation</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sz="1600" dirty="0">
                          <a:latin typeface="Times New Roman" panose="02020603050405020304" pitchFamily="18" charset="0"/>
                          <a:ea typeface="微軟正黑體" panose="020B0604030504040204" pitchFamily="34" charset="-120"/>
                          <a:cs typeface="Times New Roman" panose="02020603050405020304" pitchFamily="18" charset="0"/>
                        </a:rPr>
                        <a:t>“I” messages</a:t>
                      </a:r>
                    </a:p>
                  </a:txBody>
                  <a:tcPr/>
                </a:tc>
                <a:extLst>
                  <a:ext uri="{0D108BD9-81ED-4DB2-BD59-A6C34878D82A}">
                    <a16:rowId xmlns:a16="http://schemas.microsoft.com/office/drawing/2014/main" val="2858287922"/>
                  </a:ext>
                </a:extLst>
              </a:tr>
              <a:tr h="616199">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Your partner didn’t buy stationery for your children, and they will need it for class tomorrow.</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Times New Roman" panose="02020603050405020304" pitchFamily="18" charset="0"/>
                          <a:ea typeface="+mn-ea"/>
                          <a:cs typeface="Times New Roman" panose="02020603050405020304" pitchFamily="18" charset="0"/>
                        </a:rPr>
                        <a:t>“When you told me that you didn’t buy stationery for </a:t>
                      </a:r>
                      <a:r>
                        <a:rPr lang="en-GB" sz="1600" b="0" kern="1200" dirty="0">
                          <a:solidFill>
                            <a:schemeClr val="tx1"/>
                          </a:solidFill>
                          <a:effectLst/>
                          <a:latin typeface="Times New Roman" panose="02020603050405020304" pitchFamily="18" charset="0"/>
                          <a:ea typeface="+mn-ea"/>
                          <a:cs typeface="Times New Roman" panose="02020603050405020304" pitchFamily="18" charset="0"/>
                        </a:rPr>
                        <a:t>Ah B (the son), I </a:t>
                      </a:r>
                      <a:r>
                        <a:rPr lang="en-GB" sz="1600" b="0" kern="1200" dirty="0">
                          <a:solidFill>
                            <a:schemeClr val="dk1"/>
                          </a:solidFill>
                          <a:effectLst/>
                          <a:latin typeface="Times New Roman" panose="02020603050405020304" pitchFamily="18" charset="0"/>
                          <a:ea typeface="+mn-ea"/>
                          <a:cs typeface="Times New Roman" panose="02020603050405020304" pitchFamily="18" charset="0"/>
                        </a:rPr>
                        <a:t>felt disappointed because I was worried that Ah B wouldn’t have stationery to use in class tomorrow. I hope you can write a reminder for yourself in your mobile phone next time.”</a:t>
                      </a:r>
                      <a:endParaRPr lang="en-US" sz="16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91029653"/>
                  </a:ext>
                </a:extLst>
              </a:tr>
              <a:tr h="0">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After taking your children to the playground, you come home to see your partner on her phone.</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“When I saw you on your phone at home after I took our daughter to the playground, I felt that I missed you because I wanted the three of us to spend more time together. I hope we can find an opportunity to go to the playground together this month.”</a:t>
                      </a:r>
                      <a:r>
                        <a:rPr lang="zh-TW" altLang="en-US" sz="1600" dirty="0">
                          <a:latin typeface="Times New Roman" panose="02020603050405020304" pitchFamily="18" charset="0"/>
                          <a:ea typeface="微軟正黑體" panose="020B0604030504040204" pitchFamily="34" charset="-120"/>
                          <a:cs typeface="Times New Roman" panose="02020603050405020304" pitchFamily="18" charset="0"/>
                        </a:rPr>
                        <a:t> </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850423684"/>
                  </a:ext>
                </a:extLst>
              </a:tr>
              <a:tr h="370840">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Your partner doesn’t come out to greet you when you get home from work</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“When I came home after work yesterday and saw that you didn’t come over to talk to me, I felt a little lonely because I really wanted to see you after I got home, I would be very happy even if you just said hi to me. I hope you can greet me before you continue working.”</a:t>
                      </a:r>
                      <a:r>
                        <a:rPr lang="zh-TW" altLang="en-US" sz="1600" dirty="0">
                          <a:latin typeface="Times New Roman" panose="02020603050405020304" pitchFamily="18" charset="0"/>
                          <a:ea typeface="微軟正黑體" panose="020B0604030504040204" pitchFamily="34" charset="-120"/>
                          <a:cs typeface="Times New Roman" panose="02020603050405020304" pitchFamily="18" charset="0"/>
                        </a:rPr>
                        <a:t> </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275047027"/>
                  </a:ext>
                </a:extLst>
              </a:tr>
            </a:tbl>
          </a:graphicData>
        </a:graphic>
      </p:graphicFrame>
      <p:sp>
        <p:nvSpPr>
          <p:cNvPr id="17" name="標題 1">
            <a:extLst>
              <a:ext uri="{FF2B5EF4-FFF2-40B4-BE49-F238E27FC236}">
                <a16:creationId xmlns:a16="http://schemas.microsoft.com/office/drawing/2014/main" id="{8125882C-2193-78BC-0901-005C7BCDC84B}"/>
              </a:ext>
            </a:extLst>
          </p:cNvPr>
          <p:cNvSpPr>
            <a:spLocks noGrp="1"/>
          </p:cNvSpPr>
          <p:nvPr>
            <p:ph type="title"/>
          </p:nvPr>
        </p:nvSpPr>
        <p:spPr>
          <a:xfrm>
            <a:off x="937391" y="163137"/>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微軟正黑體" panose="020B0604030504040204" pitchFamily="34" charset="-120"/>
              <a:ea typeface="微軟正黑體" panose="020B0604030504040204" pitchFamily="34" charset="-120"/>
            </a:endParaRPr>
          </a:p>
        </p:txBody>
      </p:sp>
      <p:sp>
        <p:nvSpPr>
          <p:cNvPr id="18" name="內容版面配置區 2">
            <a:extLst>
              <a:ext uri="{FF2B5EF4-FFF2-40B4-BE49-F238E27FC236}">
                <a16:creationId xmlns:a16="http://schemas.microsoft.com/office/drawing/2014/main" id="{88F405F6-7BE5-F684-3AA1-E1B056A102D4}"/>
              </a:ext>
            </a:extLst>
          </p:cNvPr>
          <p:cNvSpPr txBox="1">
            <a:spLocks/>
          </p:cNvSpPr>
          <p:nvPr/>
        </p:nvSpPr>
        <p:spPr>
          <a:xfrm>
            <a:off x="937391" y="1404336"/>
            <a:ext cx="10515600" cy="5679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Expressing thoughts and feelings clearing with “I” messages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1" name="文字方塊 4">
            <a:extLst>
              <a:ext uri="{FF2B5EF4-FFF2-40B4-BE49-F238E27FC236}">
                <a16:creationId xmlns:a16="http://schemas.microsoft.com/office/drawing/2014/main" id="{2F5210D4-FC14-83A7-63BF-419D1B6873C6}"/>
              </a:ext>
            </a:extLst>
          </p:cNvPr>
          <p:cNvSpPr txBox="1"/>
          <p:nvPr/>
        </p:nvSpPr>
        <p:spPr>
          <a:xfrm>
            <a:off x="821160" y="6387086"/>
            <a:ext cx="10981039" cy="307777"/>
          </a:xfrm>
          <a:prstGeom prst="rect">
            <a:avLst/>
          </a:prstGeom>
          <a:noFill/>
        </p:spPr>
        <p:txBody>
          <a:bodyPr wrap="square">
            <a:spAutoFit/>
          </a:bodyPr>
          <a:lstStyle/>
          <a:p>
            <a:pPr marL="285750" indent="-285750">
              <a:buFont typeface="Arial" panose="020B0604020202020204" pitchFamily="34" charset="0"/>
              <a:buChar char="•"/>
            </a:pPr>
            <a:r>
              <a:rPr lang="en-US" altLang="zh-TW" sz="1400" dirty="0" err="1">
                <a:latin typeface="Century Gothic" panose="020B0502020202020204" pitchFamily="34" charset="0"/>
              </a:rPr>
              <a:t>Erford</a:t>
            </a:r>
            <a:r>
              <a:rPr lang="en-US" altLang="zh-TW" sz="1400" dirty="0">
                <a:latin typeface="Century Gothic" panose="020B0502020202020204" pitchFamily="34" charset="0"/>
              </a:rPr>
              <a:t>, B. T. (2010). </a:t>
            </a:r>
            <a:r>
              <a:rPr lang="en-US" altLang="zh-TW" sz="1400" i="1" dirty="0">
                <a:latin typeface="Century Gothic" panose="020B0502020202020204" pitchFamily="34" charset="0"/>
              </a:rPr>
              <a:t>I-messages. 35 techniques every counselor should know</a:t>
            </a:r>
            <a:r>
              <a:rPr lang="en-US" altLang="zh-TW" sz="1400" dirty="0">
                <a:latin typeface="Century Gothic" panose="020B0502020202020204" pitchFamily="34" charset="0"/>
              </a:rPr>
              <a:t>. Pearson.</a:t>
            </a:r>
            <a:endParaRPr lang="en-HK" sz="1400" dirty="0">
              <a:latin typeface="Century Gothic" panose="020B0502020202020204" pitchFamily="34" charset="0"/>
            </a:endParaRPr>
          </a:p>
        </p:txBody>
      </p:sp>
    </p:spTree>
    <p:extLst>
      <p:ext uri="{BB962C8B-B14F-4D97-AF65-F5344CB8AC3E}">
        <p14:creationId xmlns:p14="http://schemas.microsoft.com/office/powerpoint/2010/main" val="1541679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648853-ED05-4F51-AA64-B060C9B41D8A}"/>
              </a:ext>
            </a:extLst>
          </p:cNvPr>
          <p:cNvGraphicFramePr>
            <a:graphicFrameLocks noGrp="1"/>
          </p:cNvGraphicFramePr>
          <p:nvPr>
            <p:extLst>
              <p:ext uri="{D42A27DB-BD31-4B8C-83A1-F6EECF244321}">
                <p14:modId xmlns:p14="http://schemas.microsoft.com/office/powerpoint/2010/main" val="1505595721"/>
              </p:ext>
            </p:extLst>
          </p:nvPr>
        </p:nvGraphicFramePr>
        <p:xfrm>
          <a:off x="952525" y="2694460"/>
          <a:ext cx="10748579" cy="2839720"/>
        </p:xfrm>
        <a:graphic>
          <a:graphicData uri="http://schemas.openxmlformats.org/drawingml/2006/table">
            <a:tbl>
              <a:tblPr firstRow="1" bandRow="1">
                <a:tableStyleId>{5C22544A-7EE6-4342-B048-85BDC9FD1C3A}</a:tableStyleId>
              </a:tblPr>
              <a:tblGrid>
                <a:gridCol w="3446599">
                  <a:extLst>
                    <a:ext uri="{9D8B030D-6E8A-4147-A177-3AD203B41FA5}">
                      <a16:colId xmlns:a16="http://schemas.microsoft.com/office/drawing/2014/main" val="3196985991"/>
                    </a:ext>
                  </a:extLst>
                </a:gridCol>
                <a:gridCol w="7301980">
                  <a:extLst>
                    <a:ext uri="{9D8B030D-6E8A-4147-A177-3AD203B41FA5}">
                      <a16:colId xmlns:a16="http://schemas.microsoft.com/office/drawing/2014/main" val="4124795347"/>
                    </a:ext>
                  </a:extLst>
                </a:gridCol>
              </a:tblGrid>
              <a:tr h="370840">
                <a:tc>
                  <a:txBody>
                    <a:bodyPr/>
                    <a:lstStyle/>
                    <a:p>
                      <a:pPr algn="ct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Situation</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sz="1600" dirty="0">
                          <a:latin typeface="Times New Roman" panose="02020603050405020304" pitchFamily="18" charset="0"/>
                          <a:ea typeface="微軟正黑體" panose="020B0604030504040204" pitchFamily="34" charset="-120"/>
                          <a:cs typeface="Times New Roman" panose="02020603050405020304" pitchFamily="18" charset="0"/>
                        </a:rPr>
                        <a:t>“I” messages</a:t>
                      </a:r>
                    </a:p>
                  </a:txBody>
                  <a:tcPr/>
                </a:tc>
                <a:extLst>
                  <a:ext uri="{0D108BD9-81ED-4DB2-BD59-A6C34878D82A}">
                    <a16:rowId xmlns:a16="http://schemas.microsoft.com/office/drawing/2014/main" val="2858287922"/>
                  </a:ext>
                </a:extLst>
              </a:tr>
              <a:tr h="616199">
                <a:tc>
                  <a:txBody>
                    <a:bodyPr/>
                    <a:lstStyle/>
                    <a:p>
                      <a:pPr marL="0" indent="0">
                        <a:buFont typeface="+mj-lt"/>
                        <a:buNone/>
                      </a:pP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1) The exam week starts tomorrow, but my partner is still playing games with our children.</a:t>
                      </a:r>
                      <a:r>
                        <a:rPr lang="zh-TW" altLang="en-US" sz="1600" dirty="0">
                          <a:latin typeface="Times New Roman" panose="02020603050405020304" pitchFamily="18" charset="0"/>
                          <a:ea typeface="微軟正黑體" panose="020B0604030504040204" pitchFamily="34" charset="-120"/>
                          <a:cs typeface="Times New Roman" panose="02020603050405020304" pitchFamily="18" charset="0"/>
                        </a:rPr>
                        <a:t> </a:t>
                      </a:r>
                      <a:endPar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91029653"/>
                  </a:ext>
                </a:extLst>
              </a:tr>
              <a:tr h="0">
                <a:tc>
                  <a:txBody>
                    <a:bodyPr/>
                    <a:lstStyle/>
                    <a:p>
                      <a:pPr marL="0" indent="0">
                        <a:buFont typeface="+mj-lt"/>
                        <a:buNone/>
                      </a:pP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2) My partner didn’t pick up our children from school on time, so our children waited for an hour at school. </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850423684"/>
                  </a:ext>
                </a:extLst>
              </a:tr>
              <a:tr h="370840">
                <a:tc>
                  <a:txBody>
                    <a:bodyPr/>
                    <a:lstStyle/>
                    <a:p>
                      <a:pPr marL="0" indent="0">
                        <a:buFont typeface="+mj-lt"/>
                        <a:buNone/>
                      </a:pP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3) My partner blamed me when I got angry while teaching our children to do their homework.</a:t>
                      </a:r>
                      <a:r>
                        <a:rPr lang="zh-TW" altLang="en-US" sz="1600" dirty="0">
                          <a:latin typeface="Times New Roman" panose="02020603050405020304" pitchFamily="18" charset="0"/>
                          <a:ea typeface="微軟正黑體" panose="020B0604030504040204" pitchFamily="34" charset="-120"/>
                          <a:cs typeface="Times New Roman" panose="02020603050405020304" pitchFamily="18" charset="0"/>
                        </a:rPr>
                        <a:t> </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275047027"/>
                  </a:ext>
                </a:extLst>
              </a:tr>
            </a:tbl>
          </a:graphicData>
        </a:graphic>
      </p:graphicFrame>
      <p:sp>
        <p:nvSpPr>
          <p:cNvPr id="13" name="標題 1">
            <a:extLst>
              <a:ext uri="{FF2B5EF4-FFF2-40B4-BE49-F238E27FC236}">
                <a16:creationId xmlns:a16="http://schemas.microsoft.com/office/drawing/2014/main" id="{26DDEADD-1531-CDBD-91FF-C629D5A8B9E1}"/>
              </a:ext>
            </a:extLst>
          </p:cNvPr>
          <p:cNvSpPr>
            <a:spLocks noGrp="1"/>
          </p:cNvSpPr>
          <p:nvPr>
            <p:ph type="title"/>
          </p:nvPr>
        </p:nvSpPr>
        <p:spPr>
          <a:xfrm>
            <a:off x="937391" y="208860"/>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微軟正黑體" panose="020B0604030504040204" pitchFamily="34" charset="-120"/>
              <a:ea typeface="微軟正黑體" panose="020B0604030504040204" pitchFamily="34" charset="-120"/>
            </a:endParaRPr>
          </a:p>
        </p:txBody>
      </p:sp>
      <p:sp>
        <p:nvSpPr>
          <p:cNvPr id="14" name="內容版面配置區 2">
            <a:extLst>
              <a:ext uri="{FF2B5EF4-FFF2-40B4-BE49-F238E27FC236}">
                <a16:creationId xmlns:a16="http://schemas.microsoft.com/office/drawing/2014/main" id="{FD8CD9D6-F662-97D7-F559-1F79D8DB4F59}"/>
              </a:ext>
            </a:extLst>
          </p:cNvPr>
          <p:cNvSpPr txBox="1">
            <a:spLocks/>
          </p:cNvSpPr>
          <p:nvPr/>
        </p:nvSpPr>
        <p:spPr>
          <a:xfrm>
            <a:off x="937391" y="1546490"/>
            <a:ext cx="10515600" cy="5679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Expressing thoughts and feelings clearing with “I” messages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582711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648853-ED05-4F51-AA64-B060C9B41D8A}"/>
              </a:ext>
            </a:extLst>
          </p:cNvPr>
          <p:cNvGraphicFramePr>
            <a:graphicFrameLocks noGrp="1"/>
          </p:cNvGraphicFramePr>
          <p:nvPr>
            <p:extLst>
              <p:ext uri="{D42A27DB-BD31-4B8C-83A1-F6EECF244321}">
                <p14:modId xmlns:p14="http://schemas.microsoft.com/office/powerpoint/2010/main" val="3070347304"/>
              </p:ext>
            </p:extLst>
          </p:nvPr>
        </p:nvGraphicFramePr>
        <p:xfrm>
          <a:off x="937391" y="2625819"/>
          <a:ext cx="10748579" cy="2839720"/>
        </p:xfrm>
        <a:graphic>
          <a:graphicData uri="http://schemas.openxmlformats.org/drawingml/2006/table">
            <a:tbl>
              <a:tblPr firstRow="1" bandRow="1">
                <a:tableStyleId>{5C22544A-7EE6-4342-B048-85BDC9FD1C3A}</a:tableStyleId>
              </a:tblPr>
              <a:tblGrid>
                <a:gridCol w="3446599">
                  <a:extLst>
                    <a:ext uri="{9D8B030D-6E8A-4147-A177-3AD203B41FA5}">
                      <a16:colId xmlns:a16="http://schemas.microsoft.com/office/drawing/2014/main" val="3196985991"/>
                    </a:ext>
                  </a:extLst>
                </a:gridCol>
                <a:gridCol w="7301980">
                  <a:extLst>
                    <a:ext uri="{9D8B030D-6E8A-4147-A177-3AD203B41FA5}">
                      <a16:colId xmlns:a16="http://schemas.microsoft.com/office/drawing/2014/main" val="4124795347"/>
                    </a:ext>
                  </a:extLst>
                </a:gridCol>
              </a:tblGrid>
              <a:tr h="370840">
                <a:tc>
                  <a:txBody>
                    <a:bodyPr/>
                    <a:lstStyle/>
                    <a:p>
                      <a:pPr algn="ctr"/>
                      <a:r>
                        <a:rPr lang="en-US" sz="1600" dirty="0">
                          <a:latin typeface="Times New Roman" panose="02020603050405020304" pitchFamily="18" charset="0"/>
                          <a:ea typeface="微軟正黑體" panose="020B0604030504040204" pitchFamily="34" charset="-120"/>
                          <a:cs typeface="Times New Roman" panose="02020603050405020304" pitchFamily="18" charset="0"/>
                        </a:rPr>
                        <a:t>Situation</a:t>
                      </a:r>
                    </a:p>
                  </a:txBody>
                  <a:tcPr/>
                </a:tc>
                <a:tc>
                  <a:txBody>
                    <a:bodyPr/>
                    <a:lstStyle/>
                    <a:p>
                      <a:pPr algn="ctr"/>
                      <a:r>
                        <a:rPr lang="en-US" sz="1600" dirty="0">
                          <a:latin typeface="Times New Roman" panose="02020603050405020304" pitchFamily="18" charset="0"/>
                          <a:ea typeface="微軟正黑體" panose="020B0604030504040204" pitchFamily="34" charset="-120"/>
                          <a:cs typeface="Times New Roman" panose="02020603050405020304" pitchFamily="18" charset="0"/>
                        </a:rPr>
                        <a:t>“I” messages</a:t>
                      </a:r>
                      <a:endParaRPr lang="zh-HK" alt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858287922"/>
                  </a:ext>
                </a:extLst>
              </a:tr>
              <a:tr h="620804">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4) These days, after getting home from work, I’ve noticed that my partner has bought lots of snacks for our children.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91029653"/>
                  </a:ext>
                </a:extLst>
              </a:tr>
              <a:tr h="0">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5) My partner hasn’t been home for dinner for many consecutive days.</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850423684"/>
                  </a:ext>
                </a:extLst>
              </a:tr>
              <a:tr h="370840">
                <a:tc>
                  <a:txBody>
                    <a:bodyPr/>
                    <a:lstStyle/>
                    <a:p>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6) My partner arranged various tutoring and interest classes for our children on the weekends.</a:t>
                      </a:r>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6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275047027"/>
                  </a:ext>
                </a:extLst>
              </a:tr>
            </a:tbl>
          </a:graphicData>
        </a:graphic>
      </p:graphicFrame>
      <p:sp>
        <p:nvSpPr>
          <p:cNvPr id="13" name="標題 1">
            <a:extLst>
              <a:ext uri="{FF2B5EF4-FFF2-40B4-BE49-F238E27FC236}">
                <a16:creationId xmlns:a16="http://schemas.microsoft.com/office/drawing/2014/main" id="{2748AC5D-0C97-0593-4C68-84FA4E5F7EC6}"/>
              </a:ext>
            </a:extLst>
          </p:cNvPr>
          <p:cNvSpPr>
            <a:spLocks noGrp="1"/>
          </p:cNvSpPr>
          <p:nvPr>
            <p:ph type="title"/>
          </p:nvPr>
        </p:nvSpPr>
        <p:spPr>
          <a:xfrm>
            <a:off x="937391" y="208860"/>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微軟正黑體" panose="020B0604030504040204" pitchFamily="34" charset="-120"/>
              <a:ea typeface="微軟正黑體" panose="020B0604030504040204" pitchFamily="34" charset="-120"/>
            </a:endParaRPr>
          </a:p>
        </p:txBody>
      </p:sp>
      <p:sp>
        <p:nvSpPr>
          <p:cNvPr id="14" name="內容版面配置區 2">
            <a:extLst>
              <a:ext uri="{FF2B5EF4-FFF2-40B4-BE49-F238E27FC236}">
                <a16:creationId xmlns:a16="http://schemas.microsoft.com/office/drawing/2014/main" id="{231B19CD-9DC8-4A43-B6E8-B190698C5DA3}"/>
              </a:ext>
            </a:extLst>
          </p:cNvPr>
          <p:cNvSpPr txBox="1">
            <a:spLocks/>
          </p:cNvSpPr>
          <p:nvPr/>
        </p:nvSpPr>
        <p:spPr>
          <a:xfrm>
            <a:off x="937391" y="1654414"/>
            <a:ext cx="10515600" cy="5679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ourier New" panose="02070309020205020404" pitchFamily="49" charset="0"/>
              <a:buChar char="o"/>
            </a:pPr>
            <a:r>
              <a:rPr lang="zh-TW" altLang="en-US" sz="2000" dirty="0">
                <a:latin typeface="微軟正黑體" panose="020B0604030504040204" pitchFamily="34" charset="-120"/>
                <a:ea typeface="微軟正黑體" panose="020B0604030504040204" pitchFamily="34" charset="-120"/>
              </a:rPr>
              <a:t> </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Expressing thoughts and feelings clearing with “I” messages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Courier New" panose="02070309020205020404" pitchFamily="49" charset="0"/>
              <a:buChar char="o"/>
            </a:pPr>
            <a:endParaRPr lang="zh-HK"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23730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838200" y="160001"/>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微軟正黑體" panose="020B0604030504040204" pitchFamily="34" charset="-120"/>
              <a:ea typeface="微軟正黑體" panose="020B0604030504040204" pitchFamily="34" charset="-120"/>
            </a:endParaRPr>
          </a:p>
        </p:txBody>
      </p:sp>
      <p:sp>
        <p:nvSpPr>
          <p:cNvPr id="10"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943023" y="1385102"/>
            <a:ext cx="10515600" cy="567951"/>
          </a:xfrm>
        </p:spPr>
        <p:txBody>
          <a:bodyPr>
            <a:normAutofit/>
          </a:bodyPr>
          <a:lstStyle/>
          <a:p>
            <a:pPr>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Understanding your own conflict management style:</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1" name="Rectangle 10">
            <a:extLst>
              <a:ext uri="{FF2B5EF4-FFF2-40B4-BE49-F238E27FC236}">
                <a16:creationId xmlns:a16="http://schemas.microsoft.com/office/drawing/2014/main" id="{F83B05A6-E642-41D6-A2E3-3FE8EDC6586A}"/>
              </a:ext>
            </a:extLst>
          </p:cNvPr>
          <p:cNvSpPr/>
          <p:nvPr/>
        </p:nvSpPr>
        <p:spPr>
          <a:xfrm>
            <a:off x="801654" y="6121283"/>
            <a:ext cx="10515601" cy="461665"/>
          </a:xfrm>
          <a:prstGeom prst="rect">
            <a:avLst/>
          </a:prstGeom>
        </p:spPr>
        <p:txBody>
          <a:bodyPr wrap="square">
            <a:spAutoFit/>
          </a:bodyPr>
          <a:lstStyle/>
          <a:p>
            <a:pPr marL="285750" indent="-285750">
              <a:buFont typeface="Arial" panose="020B0604020202020204" pitchFamily="34" charset="0"/>
              <a:buChar char="•"/>
            </a:pPr>
            <a:r>
              <a:rPr lang="en-US" sz="1200" dirty="0">
                <a:latin typeface="Century Gothic" panose="020B0502020202020204" pitchFamily="34" charset="0"/>
              </a:rPr>
              <a:t>Kilmann, R. H., &amp; Thomas, K. W. (1977). Developing a forced-choice measure of conflict-handling behavior: The "MODE" instrument. </a:t>
            </a:r>
            <a:r>
              <a:rPr lang="en-US" sz="1200" i="1" dirty="0">
                <a:latin typeface="Century Gothic" panose="020B0502020202020204" pitchFamily="34" charset="0"/>
              </a:rPr>
              <a:t>Educational and Psychological Measurement, 37</a:t>
            </a:r>
            <a:r>
              <a:rPr lang="en-US" altLang="zh-TW" sz="1200" dirty="0">
                <a:latin typeface="Century Gothic" panose="020B0502020202020204" pitchFamily="34" charset="0"/>
              </a:rPr>
              <a:t>(2)</a:t>
            </a:r>
            <a:r>
              <a:rPr lang="en-US" sz="1200" dirty="0">
                <a:latin typeface="Century Gothic" panose="020B0502020202020204" pitchFamily="34" charset="0"/>
              </a:rPr>
              <a:t>, 309-325.</a:t>
            </a:r>
          </a:p>
        </p:txBody>
      </p:sp>
      <p:cxnSp>
        <p:nvCxnSpPr>
          <p:cNvPr id="4" name="Straight Arrow Connector 3">
            <a:extLst>
              <a:ext uri="{FF2B5EF4-FFF2-40B4-BE49-F238E27FC236}">
                <a16:creationId xmlns:a16="http://schemas.microsoft.com/office/drawing/2014/main" id="{9EC5148C-39AA-4007-B151-38232A56DF3C}"/>
              </a:ext>
            </a:extLst>
          </p:cNvPr>
          <p:cNvCxnSpPr>
            <a:cxnSpLocks/>
          </p:cNvCxnSpPr>
          <p:nvPr/>
        </p:nvCxnSpPr>
        <p:spPr>
          <a:xfrm>
            <a:off x="3229561" y="5880846"/>
            <a:ext cx="506279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D6FBAF61-9D57-41A4-98AE-6AE04C0A716A}"/>
              </a:ext>
            </a:extLst>
          </p:cNvPr>
          <p:cNvCxnSpPr>
            <a:cxnSpLocks/>
          </p:cNvCxnSpPr>
          <p:nvPr/>
        </p:nvCxnSpPr>
        <p:spPr>
          <a:xfrm flipV="1">
            <a:off x="3229561" y="1961473"/>
            <a:ext cx="0" cy="391937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0418220A-0CB6-47DC-B0D9-601A1FF9881C}"/>
              </a:ext>
            </a:extLst>
          </p:cNvPr>
          <p:cNvSpPr/>
          <p:nvPr/>
        </p:nvSpPr>
        <p:spPr>
          <a:xfrm>
            <a:off x="1066800" y="1961473"/>
            <a:ext cx="2034979" cy="461665"/>
          </a:xfrm>
          <a:prstGeom prst="rect">
            <a:avLst/>
          </a:prstGeom>
        </p:spPr>
        <p:txBody>
          <a:bodyPr wrap="square">
            <a:spAutoFit/>
          </a:bodyPr>
          <a:lstStyle/>
          <a:p>
            <a:pPr algn="ctr"/>
            <a:r>
              <a:rPr lang="en-US" altLang="zh-TW" sz="1200" b="1" dirty="0">
                <a:latin typeface="Times New Roman" panose="02020603050405020304" pitchFamily="18" charset="0"/>
                <a:ea typeface="Microsoft JhengHei" panose="020B0604030504040204" pitchFamily="34" charset="-120"/>
                <a:cs typeface="Times New Roman" panose="02020603050405020304" pitchFamily="18" charset="0"/>
              </a:rPr>
              <a:t>How much you care about your own ideas and needs</a:t>
            </a:r>
            <a:endParaRPr lang="en-HK" sz="1200" b="1" dirty="0">
              <a:latin typeface="Times New Roman" panose="02020603050405020304" pitchFamily="18" charset="0"/>
              <a:ea typeface="Microsoft JhengHei" panose="020B0604030504040204" pitchFamily="34" charset="-120"/>
              <a:cs typeface="Times New Roman" panose="02020603050405020304" pitchFamily="18" charset="0"/>
            </a:endParaRPr>
          </a:p>
        </p:txBody>
      </p:sp>
      <p:sp>
        <p:nvSpPr>
          <p:cNvPr id="15" name="Rectangle 14">
            <a:extLst>
              <a:ext uri="{FF2B5EF4-FFF2-40B4-BE49-F238E27FC236}">
                <a16:creationId xmlns:a16="http://schemas.microsoft.com/office/drawing/2014/main" id="{95990067-9250-49DF-8138-6C4CF620F6AB}"/>
              </a:ext>
            </a:extLst>
          </p:cNvPr>
          <p:cNvSpPr/>
          <p:nvPr/>
        </p:nvSpPr>
        <p:spPr>
          <a:xfrm>
            <a:off x="8292352" y="5474952"/>
            <a:ext cx="2433559" cy="461665"/>
          </a:xfrm>
          <a:prstGeom prst="rect">
            <a:avLst/>
          </a:prstGeom>
        </p:spPr>
        <p:txBody>
          <a:bodyPr wrap="square">
            <a:spAutoFit/>
          </a:bodyPr>
          <a:lstStyle/>
          <a:p>
            <a:pPr algn="ctr"/>
            <a:r>
              <a:rPr lang="en-US" altLang="zh-TW" sz="1200" b="1" dirty="0">
                <a:latin typeface="Times New Roman" panose="02020603050405020304" pitchFamily="18" charset="0"/>
                <a:ea typeface="Microsoft JhengHei" panose="020B0604030504040204" pitchFamily="34" charset="-120"/>
                <a:cs typeface="Times New Roman" panose="02020603050405020304" pitchFamily="18" charset="0"/>
              </a:rPr>
              <a:t>How much you care about your partner’s ideas and needs</a:t>
            </a:r>
            <a:endParaRPr lang="en-HK" sz="1200" b="1" dirty="0">
              <a:latin typeface="Times New Roman" panose="02020603050405020304" pitchFamily="18" charset="0"/>
              <a:ea typeface="Microsoft JhengHei" panose="020B0604030504040204" pitchFamily="34" charset="-120"/>
              <a:cs typeface="Times New Roman" panose="02020603050405020304" pitchFamily="18" charset="0"/>
            </a:endParaRPr>
          </a:p>
        </p:txBody>
      </p:sp>
      <p:sp>
        <p:nvSpPr>
          <p:cNvPr id="18" name="Rectangle 17">
            <a:extLst>
              <a:ext uri="{FF2B5EF4-FFF2-40B4-BE49-F238E27FC236}">
                <a16:creationId xmlns:a16="http://schemas.microsoft.com/office/drawing/2014/main" id="{CAAB980E-FBF0-4DE8-8DEE-04D59A303D69}"/>
              </a:ext>
            </a:extLst>
          </p:cNvPr>
          <p:cNvSpPr/>
          <p:nvPr/>
        </p:nvSpPr>
        <p:spPr>
          <a:xfrm>
            <a:off x="6839375" y="4609079"/>
            <a:ext cx="1559843" cy="7799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Accommodating</a:t>
            </a:r>
            <a:endParaRPr lang="en-US"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9" name="Rectangle 18">
            <a:extLst>
              <a:ext uri="{FF2B5EF4-FFF2-40B4-BE49-F238E27FC236}">
                <a16:creationId xmlns:a16="http://schemas.microsoft.com/office/drawing/2014/main" id="{9C6B2937-C5BC-4F8F-A53E-B04BDB142F2B}"/>
              </a:ext>
            </a:extLst>
          </p:cNvPr>
          <p:cNvSpPr/>
          <p:nvPr/>
        </p:nvSpPr>
        <p:spPr>
          <a:xfrm>
            <a:off x="6839375" y="2211917"/>
            <a:ext cx="1559843" cy="7799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Collaborating</a:t>
            </a:r>
            <a:endParaRPr lang="en-US"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0" name="Rectangle 19">
            <a:extLst>
              <a:ext uri="{FF2B5EF4-FFF2-40B4-BE49-F238E27FC236}">
                <a16:creationId xmlns:a16="http://schemas.microsoft.com/office/drawing/2014/main" id="{E9DD8580-7A51-4FA1-A9AB-7D1936C5443B}"/>
              </a:ext>
            </a:extLst>
          </p:cNvPr>
          <p:cNvSpPr/>
          <p:nvPr/>
        </p:nvSpPr>
        <p:spPr>
          <a:xfrm>
            <a:off x="5279532" y="3315010"/>
            <a:ext cx="1559843" cy="7799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Compromising</a:t>
            </a:r>
            <a:endParaRPr lang="en-US"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1" name="Rectangle 20">
            <a:extLst>
              <a:ext uri="{FF2B5EF4-FFF2-40B4-BE49-F238E27FC236}">
                <a16:creationId xmlns:a16="http://schemas.microsoft.com/office/drawing/2014/main" id="{34261895-696B-42CD-8CAB-41A4A577FE85}"/>
              </a:ext>
            </a:extLst>
          </p:cNvPr>
          <p:cNvSpPr/>
          <p:nvPr/>
        </p:nvSpPr>
        <p:spPr>
          <a:xfrm>
            <a:off x="3845876" y="4583190"/>
            <a:ext cx="1559843" cy="7799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Avoiding</a:t>
            </a:r>
          </a:p>
        </p:txBody>
      </p:sp>
      <p:sp>
        <p:nvSpPr>
          <p:cNvPr id="22" name="Rectangle 21">
            <a:extLst>
              <a:ext uri="{FF2B5EF4-FFF2-40B4-BE49-F238E27FC236}">
                <a16:creationId xmlns:a16="http://schemas.microsoft.com/office/drawing/2014/main" id="{16490610-B76F-48D9-B137-2B0E7559194D}"/>
              </a:ext>
            </a:extLst>
          </p:cNvPr>
          <p:cNvSpPr/>
          <p:nvPr/>
        </p:nvSpPr>
        <p:spPr>
          <a:xfrm>
            <a:off x="3845876" y="2257791"/>
            <a:ext cx="1559843" cy="7799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Competing</a:t>
            </a:r>
            <a:endParaRPr lang="en-US" sz="1400" b="1"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377777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1000"/>
                                        <p:tgtEl>
                                          <p:spTgt spid="21"/>
                                        </p:tgtEl>
                                      </p:cBhvr>
                                    </p:animEffect>
                                    <p:anim calcmode="lin" valueType="num">
                                      <p:cBhvr>
                                        <p:cTn id="22" dur="1000" fill="hold"/>
                                        <p:tgtEl>
                                          <p:spTgt spid="21"/>
                                        </p:tgtEl>
                                        <p:attrNameLst>
                                          <p:attrName>ppt_x</p:attrName>
                                        </p:attrNameLst>
                                      </p:cBhvr>
                                      <p:tavLst>
                                        <p:tav tm="0">
                                          <p:val>
                                            <p:strVal val="#ppt_x"/>
                                          </p:val>
                                        </p:tav>
                                        <p:tav tm="100000">
                                          <p:val>
                                            <p:strVal val="#ppt_x"/>
                                          </p:val>
                                        </p:tav>
                                      </p:tavLst>
                                    </p:anim>
                                    <p:anim calcmode="lin" valueType="num">
                                      <p:cBhvr>
                                        <p:cTn id="2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1000"/>
                                        <p:tgtEl>
                                          <p:spTgt spid="19"/>
                                        </p:tgtEl>
                                      </p:cBhvr>
                                    </p:animEffect>
                                    <p:anim calcmode="lin" valueType="num">
                                      <p:cBhvr>
                                        <p:cTn id="36" dur="1000" fill="hold"/>
                                        <p:tgtEl>
                                          <p:spTgt spid="19"/>
                                        </p:tgtEl>
                                        <p:attrNameLst>
                                          <p:attrName>ppt_x</p:attrName>
                                        </p:attrNameLst>
                                      </p:cBhvr>
                                      <p:tavLst>
                                        <p:tav tm="0">
                                          <p:val>
                                            <p:strVal val="#ppt_x"/>
                                          </p:val>
                                        </p:tav>
                                        <p:tav tm="100000">
                                          <p:val>
                                            <p:strVal val="#ppt_x"/>
                                          </p:val>
                                        </p:tav>
                                      </p:tavLst>
                                    </p:anim>
                                    <p:anim calcmode="lin" valueType="num">
                                      <p:cBhvr>
                                        <p:cTn id="3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838200" y="160001"/>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微軟正黑體" panose="020B0604030504040204" pitchFamily="34" charset="-120"/>
              <a:ea typeface="微軟正黑體" panose="020B0604030504040204" pitchFamily="34" charset="-120"/>
            </a:endParaRPr>
          </a:p>
        </p:txBody>
      </p:sp>
      <p:sp>
        <p:nvSpPr>
          <p:cNvPr id="10"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1473566" y="2035343"/>
            <a:ext cx="9597911" cy="904951"/>
          </a:xfrm>
          <a:ln w="38100">
            <a:solidFill>
              <a:srgbClr val="00B0F0"/>
            </a:solidFill>
          </a:ln>
        </p:spPr>
        <p:txBody>
          <a:bodyPr>
            <a:normAutofit/>
          </a:bodyPr>
          <a:lstStyle/>
          <a:p>
            <a:pPr>
              <a:buFont typeface="Wingdings" panose="05000000000000000000" pitchFamily="2" charset="2"/>
              <a:buChar char=""/>
            </a:pPr>
            <a:r>
              <a:rPr lang="en-GB" sz="1800" dirty="0">
                <a:solidFill>
                  <a:srgbClr val="000000"/>
                </a:solidFill>
                <a:effectLst/>
                <a:latin typeface="Times New Roman" panose="02020603050405020304" pitchFamily="18" charset="0"/>
                <a:ea typeface="PMingLiU" panose="02020500000000000000" pitchFamily="18" charset="-120"/>
              </a:rPr>
              <a:t>Those who are collaborating or compromising can balance their own and others’ needs, so as to enhance collaboration between parents and reduce negative emotions in conflicts.</a:t>
            </a:r>
            <a:endParaRPr lang="zh-HK" altLang="en-US" dirty="0">
              <a:latin typeface="微軟正黑體" panose="020B0604030504040204" pitchFamily="34" charset="-120"/>
              <a:ea typeface="微軟正黑體" panose="020B0604030504040204" pitchFamily="34" charset="-120"/>
            </a:endParaRPr>
          </a:p>
        </p:txBody>
      </p:sp>
      <p:sp>
        <p:nvSpPr>
          <p:cNvPr id="4" name="內容版面配置區 2">
            <a:extLst>
              <a:ext uri="{FF2B5EF4-FFF2-40B4-BE49-F238E27FC236}">
                <a16:creationId xmlns:a16="http://schemas.microsoft.com/office/drawing/2014/main" id="{D1F50EAE-9DCE-B497-D6F1-A9ABD31B964C}"/>
              </a:ext>
            </a:extLst>
          </p:cNvPr>
          <p:cNvSpPr txBox="1">
            <a:spLocks/>
          </p:cNvSpPr>
          <p:nvPr/>
        </p:nvSpPr>
        <p:spPr>
          <a:xfrm>
            <a:off x="1473566" y="3056416"/>
            <a:ext cx="9597911" cy="1318232"/>
          </a:xfrm>
          <a:prstGeom prst="rect">
            <a:avLst/>
          </a:prstGeom>
          <a:ln w="38100">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rPr>
              <a:t>Those who are competing often end up with a </a:t>
            </a:r>
            <a:r>
              <a:rPr lang="en-GB" sz="18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“constant arguments” or “one strong and one weak” collaboration type. Their children may think their parents are arguing because of them</a:t>
            </a:r>
            <a:r>
              <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rPr>
              <a:t> or may stop respecting the weaker parent.</a:t>
            </a:r>
            <a:endParaRPr lang="zh-HK" altLang="en-US" sz="18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內容版面配置區 2">
            <a:extLst>
              <a:ext uri="{FF2B5EF4-FFF2-40B4-BE49-F238E27FC236}">
                <a16:creationId xmlns:a16="http://schemas.microsoft.com/office/drawing/2014/main" id="{7E8C8047-F2C8-D2C5-3564-B45E2BBDA83B}"/>
              </a:ext>
            </a:extLst>
          </p:cNvPr>
          <p:cNvSpPr txBox="1">
            <a:spLocks/>
          </p:cNvSpPr>
          <p:nvPr/>
        </p:nvSpPr>
        <p:spPr>
          <a:xfrm>
            <a:off x="1473566" y="4548291"/>
            <a:ext cx="9597911" cy="1030208"/>
          </a:xfrm>
          <a:prstGeom prst="rect">
            <a:avLst/>
          </a:prstGeom>
          <a:ln w="38100">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rPr>
              <a:t>Those who are avoiding or accommodating often end up with a “one strong and one weak” collaboration type, which means their children may stop respecting the weaker parent.</a:t>
            </a:r>
            <a:endParaRPr lang="zh-HK" altLang="en-US" sz="18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 name="內容版面配置區 2">
            <a:extLst>
              <a:ext uri="{FF2B5EF4-FFF2-40B4-BE49-F238E27FC236}">
                <a16:creationId xmlns:a16="http://schemas.microsoft.com/office/drawing/2014/main" id="{7CB885BA-0E5C-9F0B-0001-9796678F7217}"/>
              </a:ext>
            </a:extLst>
          </p:cNvPr>
          <p:cNvSpPr txBox="1">
            <a:spLocks/>
          </p:cNvSpPr>
          <p:nvPr/>
        </p:nvSpPr>
        <p:spPr>
          <a:xfrm>
            <a:off x="977033" y="1438739"/>
            <a:ext cx="10515600" cy="5966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altLang="zh-TW"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D</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ifferent conflict management styles have different effects on children:</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8" name="Rectangle 10">
            <a:extLst>
              <a:ext uri="{FF2B5EF4-FFF2-40B4-BE49-F238E27FC236}">
                <a16:creationId xmlns:a16="http://schemas.microsoft.com/office/drawing/2014/main" id="{E9E8D2E3-2224-D609-5842-86EC57605601}"/>
              </a:ext>
            </a:extLst>
          </p:cNvPr>
          <p:cNvSpPr/>
          <p:nvPr/>
        </p:nvSpPr>
        <p:spPr>
          <a:xfrm>
            <a:off x="838199" y="5904196"/>
            <a:ext cx="10515601" cy="646331"/>
          </a:xfrm>
          <a:prstGeom prst="rect">
            <a:avLst/>
          </a:prstGeom>
        </p:spPr>
        <p:txBody>
          <a:bodyPr wrap="square">
            <a:spAutoFit/>
          </a:bodyPr>
          <a:lstStyle/>
          <a:p>
            <a:pPr marL="285750" indent="-285750">
              <a:buFont typeface="Arial" panose="020B0604020202020204" pitchFamily="34" charset="0"/>
              <a:buChar char="•"/>
            </a:pPr>
            <a:r>
              <a:rPr lang="en-US" sz="1200" dirty="0">
                <a:latin typeface="Century Gothic" panose="020B0502020202020204" pitchFamily="34" charset="0"/>
              </a:rPr>
              <a:t>Kilmann, R. H., &amp; Thomas, K. W. (1977). Developing a forced-choice measure of conflict-handling behavior: The "MODE" instrument. </a:t>
            </a:r>
            <a:r>
              <a:rPr lang="en-US" sz="1200" i="1" dirty="0">
                <a:latin typeface="Century Gothic" panose="020B0502020202020204" pitchFamily="34" charset="0"/>
              </a:rPr>
              <a:t>Educational and Psychological Measurement, 37</a:t>
            </a:r>
            <a:r>
              <a:rPr lang="en-US" altLang="zh-TW" sz="1200" dirty="0">
                <a:latin typeface="Century Gothic" panose="020B0502020202020204" pitchFamily="34" charset="0"/>
              </a:rPr>
              <a:t>(2)</a:t>
            </a:r>
            <a:r>
              <a:rPr lang="en-US" sz="1200" dirty="0">
                <a:latin typeface="Century Gothic" panose="020B0502020202020204" pitchFamily="34" charset="0"/>
              </a:rPr>
              <a:t>, 309-325.</a:t>
            </a:r>
          </a:p>
          <a:p>
            <a:pPr marL="285750" indent="-285750">
              <a:buFont typeface="Arial" panose="020B0604020202020204" pitchFamily="34" charset="0"/>
              <a:buChar char="•"/>
            </a:pPr>
            <a:r>
              <a:rPr lang="en-US" sz="1200" dirty="0">
                <a:latin typeface="Century Gothic" panose="020B0502020202020204" pitchFamily="34" charset="0"/>
              </a:rPr>
              <a:t>Gottman, J. M. &amp; Silver, N. (2015). The seven principles for making marriage work. Seven Dials.</a:t>
            </a:r>
          </a:p>
        </p:txBody>
      </p:sp>
    </p:spTree>
    <p:extLst>
      <p:ext uri="{BB962C8B-B14F-4D97-AF65-F5344CB8AC3E}">
        <p14:creationId xmlns:p14="http://schemas.microsoft.com/office/powerpoint/2010/main" val="3752874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838200" y="160001"/>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How to deal with conflicts arising from caring for children</a:t>
            </a:r>
            <a:endParaRPr lang="zh-TW" altLang="en-US" b="1" dirty="0">
              <a:latin typeface="微軟正黑體" panose="020B0604030504040204" pitchFamily="34" charset="-120"/>
              <a:ea typeface="微軟正黑體" panose="020B0604030504040204" pitchFamily="34" charset="-120"/>
            </a:endParaRPr>
          </a:p>
        </p:txBody>
      </p:sp>
      <p:sp>
        <p:nvSpPr>
          <p:cNvPr id="10"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1005332" y="1353832"/>
            <a:ext cx="10515600" cy="596604"/>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Try to change your conflict management style:</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1" name="Rectangle 10">
            <a:extLst>
              <a:ext uri="{FF2B5EF4-FFF2-40B4-BE49-F238E27FC236}">
                <a16:creationId xmlns:a16="http://schemas.microsoft.com/office/drawing/2014/main" id="{F83B05A6-E642-41D6-A2E3-3FE8EDC6586A}"/>
              </a:ext>
            </a:extLst>
          </p:cNvPr>
          <p:cNvSpPr/>
          <p:nvPr/>
        </p:nvSpPr>
        <p:spPr>
          <a:xfrm>
            <a:off x="838199" y="6009450"/>
            <a:ext cx="10515601" cy="461665"/>
          </a:xfrm>
          <a:prstGeom prst="rect">
            <a:avLst/>
          </a:prstGeom>
        </p:spPr>
        <p:txBody>
          <a:bodyPr wrap="square">
            <a:spAutoFit/>
          </a:bodyPr>
          <a:lstStyle/>
          <a:p>
            <a:pPr marL="285750" indent="-285750">
              <a:buFont typeface="Arial" panose="020B0604020202020204" pitchFamily="34" charset="0"/>
              <a:buChar char="•"/>
            </a:pPr>
            <a:r>
              <a:rPr lang="en-US" sz="1200" dirty="0">
                <a:latin typeface="Century Gothic" panose="020B0502020202020204" pitchFamily="34" charset="0"/>
              </a:rPr>
              <a:t>Kilmann, R. H., &amp; Thomas, K. W. (1977). Developing a forced-choice measure of conflict-handling behavior: The "MODE" instrument. </a:t>
            </a:r>
            <a:r>
              <a:rPr lang="en-US" sz="1200" i="1" dirty="0">
                <a:latin typeface="Century Gothic" panose="020B0502020202020204" pitchFamily="34" charset="0"/>
              </a:rPr>
              <a:t>Educational and Psychological Measurement, 37</a:t>
            </a:r>
            <a:r>
              <a:rPr lang="en-US" altLang="zh-TW" sz="1200" dirty="0">
                <a:latin typeface="Century Gothic" panose="020B0502020202020204" pitchFamily="34" charset="0"/>
              </a:rPr>
              <a:t>(2)</a:t>
            </a:r>
            <a:r>
              <a:rPr lang="en-US" sz="1200" dirty="0">
                <a:latin typeface="Century Gothic" panose="020B0502020202020204" pitchFamily="34" charset="0"/>
              </a:rPr>
              <a:t>, 309-325.</a:t>
            </a:r>
          </a:p>
        </p:txBody>
      </p:sp>
      <p:sp>
        <p:nvSpPr>
          <p:cNvPr id="3" name="Content Placeholder 2">
            <a:extLst>
              <a:ext uri="{FF2B5EF4-FFF2-40B4-BE49-F238E27FC236}">
                <a16:creationId xmlns:a16="http://schemas.microsoft.com/office/drawing/2014/main" id="{C5DBAAA2-8D89-438C-E9B1-FF80D39F1D2E}"/>
              </a:ext>
            </a:extLst>
          </p:cNvPr>
          <p:cNvSpPr txBox="1">
            <a:spLocks/>
          </p:cNvSpPr>
          <p:nvPr/>
        </p:nvSpPr>
        <p:spPr>
          <a:xfrm>
            <a:off x="1381947" y="3144267"/>
            <a:ext cx="9762371" cy="1592193"/>
          </a:xfrm>
          <a:prstGeom prst="rect">
            <a:avLst/>
          </a:prstGeom>
          <a:ln w="38100">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Competing: Actively invites others to express their ideas and needs in conflicts</a:t>
            </a:r>
            <a:endParaRPr lang="zh-TW" altLang="en-US" sz="18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Avoiding: Adopts a positive attitude and actively expresses own ideas and needs.</a:t>
            </a:r>
            <a:endParaRPr lang="zh-TW" altLang="en-US" sz="18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Accommodating: Attaches more importance to own ideas and needs and musters up the courage to express yourself.</a:t>
            </a:r>
            <a:endParaRPr lang="zh-TW" altLang="en-US" sz="18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 name="文字方塊 6">
            <a:extLst>
              <a:ext uri="{FF2B5EF4-FFF2-40B4-BE49-F238E27FC236}">
                <a16:creationId xmlns:a16="http://schemas.microsoft.com/office/drawing/2014/main" id="{85BF4A76-6264-9122-4DAA-C751861B83FE}"/>
              </a:ext>
            </a:extLst>
          </p:cNvPr>
          <p:cNvSpPr txBox="1"/>
          <p:nvPr/>
        </p:nvSpPr>
        <p:spPr>
          <a:xfrm>
            <a:off x="1381948" y="1940504"/>
            <a:ext cx="9762370" cy="646331"/>
          </a:xfrm>
          <a:prstGeom prst="rect">
            <a:avLst/>
          </a:prstGeom>
          <a:noFill/>
          <a:ln w="38100">
            <a:solidFill>
              <a:srgbClr val="00B0F0"/>
            </a:solidFill>
          </a:ln>
        </p:spPr>
        <p:txBody>
          <a:bodyPr wrap="square">
            <a:spAutoFit/>
          </a:bodyPr>
          <a:lstStyle/>
          <a:p>
            <a:pPr>
              <a:buFont typeface="Wingdings" panose="05000000000000000000" pitchFamily="2" charset="2"/>
              <a:buChar char=""/>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Collaborating: Generally comes up with a win-win situation!</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Compromising: Thinks carefully to see if they can come up with a win-win situation.</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90173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719788" y="233557"/>
            <a:ext cx="10515600" cy="1325563"/>
          </a:xfrm>
        </p:spPr>
        <p:txBody>
          <a:bodyPr>
            <a:normAutofit/>
          </a:bodyPr>
          <a:lstStyle/>
          <a:p>
            <a:r>
              <a:rPr lang="en-US" altLang="zh-TW" b="1" dirty="0">
                <a:latin typeface="Times New Roman" panose="02020603050405020304" pitchFamily="18" charset="0"/>
                <a:ea typeface="微軟正黑體" panose="020B0604030504040204" pitchFamily="34" charset="-120"/>
                <a:cs typeface="Times New Roman" panose="02020603050405020304" pitchFamily="18" charset="0"/>
              </a:rPr>
              <a:t>Conclusion</a:t>
            </a:r>
            <a:endParaRPr lang="zh-HK" altLang="en-US"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a:extLst>
              <a:ext uri="{FF2B5EF4-FFF2-40B4-BE49-F238E27FC236}">
                <a16:creationId xmlns:a16="http://schemas.microsoft.com/office/drawing/2014/main" id="{2C38B4F8-1BFA-D44D-CC4A-819BAB59B99F}"/>
              </a:ext>
            </a:extLst>
          </p:cNvPr>
          <p:cNvSpPr>
            <a:spLocks noGrp="1"/>
          </p:cNvSpPr>
          <p:nvPr>
            <p:ph idx="1"/>
          </p:nvPr>
        </p:nvSpPr>
        <p:spPr>
          <a:xfrm>
            <a:off x="719788" y="1472184"/>
            <a:ext cx="10752424" cy="4975197"/>
          </a:xfrm>
        </p:spPr>
        <p:txBody>
          <a:bodyPr>
            <a:no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NZ" sz="2000" dirty="0">
                <a:latin typeface="Times New Roman" panose="02020603050405020304" pitchFamily="18" charset="0"/>
                <a:cs typeface="Times New Roman" panose="02020603050405020304" pitchFamily="18" charset="0"/>
              </a:rPr>
              <a:t>Understand the importance of collaboration between parents</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lvl="1">
              <a:buFont typeface="Wingdings" panose="05000000000000000000" pitchFamily="2" charset="2"/>
              <a:buChar char=""/>
            </a:pP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The level of collaboration and conflict between parents affects the mental health, </a:t>
            </a:r>
            <a:r>
              <a:rPr lang="en-US" altLang="zh-TW" sz="2000" dirty="0" err="1">
                <a:latin typeface="Times New Roman" panose="02020603050405020304" pitchFamily="18" charset="0"/>
                <a:ea typeface="微軟正黑體" panose="020B0604030504040204" pitchFamily="34" charset="-120"/>
                <a:cs typeface="Times New Roman" panose="02020603050405020304" pitchFamily="18" charset="0"/>
              </a:rPr>
              <a:t>behaviour</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 and growth of their children</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Understand ways to enhance collaboration between parents</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lvl="1"/>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Consistent expectations: Find out what both parents think is the most important expectation for raising children</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lvl="1"/>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Clear division of labour: Find ou</a:t>
            </a:r>
            <a:r>
              <a:rPr lang="en-GB"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t what both parents think is the most suitable division of childcare tasks</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lvl="1"/>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Praise: Pay attention to your partner’s </a:t>
            </a:r>
            <a:r>
              <a:rPr lang="en-US" altLang="zh-TW" sz="2000" dirty="0" err="1">
                <a:latin typeface="Times New Roman" panose="02020603050405020304" pitchFamily="18" charset="0"/>
                <a:ea typeface="微軟正黑體" panose="020B0604030504040204" pitchFamily="34" charset="-120"/>
                <a:cs typeface="Times New Roman" panose="02020603050405020304" pitchFamily="18" charset="0"/>
              </a:rPr>
              <a:t>behaviours</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 and link them with their inner personality and strengths</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Acquire the skills required to deal with conflicts arising from caring for children</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lvl="1">
              <a:buFont typeface="Wingdings" panose="05000000000000000000" pitchFamily="2" charset="2"/>
              <a:buChar char=""/>
            </a:pP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Positive thinking: Replacing negative thoughts with positive thoughts</a:t>
            </a:r>
          </a:p>
          <a:p>
            <a:pPr lvl="1">
              <a:buFont typeface="Wingdings" panose="05000000000000000000" pitchFamily="2" charset="2"/>
              <a:buChar char=""/>
            </a:pP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“I” messages: “When… I feel… because… I hope you can…”</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p>
          <a:p>
            <a:pPr lvl="1">
              <a:buFont typeface="Wingdings" panose="05000000000000000000" pitchFamily="2" charset="2"/>
              <a:buChar char=""/>
            </a:pP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Understand your conflict management style and try your best to come up with a “win-win” situation</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381115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p:txBody>
          <a:bodyPr>
            <a:normAutofit/>
          </a:bodyPr>
          <a:lstStyle/>
          <a:p>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The importance of collaboration between parents</a:t>
            </a:r>
            <a:endParaRPr lang="zh-TW" altLang="en-US"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9" name="Rectangle 28">
            <a:extLst>
              <a:ext uri="{FF2B5EF4-FFF2-40B4-BE49-F238E27FC236}">
                <a16:creationId xmlns:a16="http://schemas.microsoft.com/office/drawing/2014/main" id="{A8171810-9C2A-4171-8840-421E87298891}"/>
              </a:ext>
            </a:extLst>
          </p:cNvPr>
          <p:cNvSpPr/>
          <p:nvPr/>
        </p:nvSpPr>
        <p:spPr>
          <a:xfrm>
            <a:off x="838200" y="5776605"/>
            <a:ext cx="10515601" cy="523220"/>
          </a:xfrm>
          <a:prstGeom prst="rect">
            <a:avLst/>
          </a:prstGeom>
        </p:spPr>
        <p:txBody>
          <a:bodyPr wrap="square">
            <a:spAutoFit/>
          </a:bodyPr>
          <a:lstStyle/>
          <a:p>
            <a:pPr marL="285750" indent="-285750">
              <a:buFont typeface="Arial" panose="020B0604020202020204" pitchFamily="34" charset="0"/>
              <a:buChar char="•"/>
            </a:pPr>
            <a:r>
              <a:rPr lang="en-US" sz="1400" dirty="0" err="1">
                <a:latin typeface="Century Gothic" panose="020B0502020202020204" pitchFamily="34" charset="0"/>
              </a:rPr>
              <a:t>Teubert</a:t>
            </a:r>
            <a:r>
              <a:rPr lang="en-US" sz="1400" dirty="0">
                <a:latin typeface="Century Gothic" panose="020B0502020202020204" pitchFamily="34" charset="0"/>
              </a:rPr>
              <a:t>, D., &amp; </a:t>
            </a:r>
            <a:r>
              <a:rPr lang="en-US" sz="1400" dirty="0" err="1">
                <a:latin typeface="Century Gothic" panose="020B0502020202020204" pitchFamily="34" charset="0"/>
              </a:rPr>
              <a:t>Pinquart</a:t>
            </a:r>
            <a:r>
              <a:rPr lang="en-US" sz="1400" dirty="0">
                <a:latin typeface="Century Gothic" panose="020B0502020202020204" pitchFamily="34" charset="0"/>
              </a:rPr>
              <a:t>, M. (2010). The association between </a:t>
            </a:r>
            <a:r>
              <a:rPr lang="en-US" sz="1400" dirty="0" err="1">
                <a:latin typeface="Century Gothic" panose="020B0502020202020204" pitchFamily="34" charset="0"/>
              </a:rPr>
              <a:t>coparenting</a:t>
            </a:r>
            <a:r>
              <a:rPr lang="en-US" sz="1400" dirty="0">
                <a:latin typeface="Century Gothic" panose="020B0502020202020204" pitchFamily="34" charset="0"/>
              </a:rPr>
              <a:t> and child adjustment: A meta-analysis. </a:t>
            </a:r>
            <a:r>
              <a:rPr lang="en-US" sz="1400" i="1" dirty="0">
                <a:latin typeface="Century Gothic" panose="020B0502020202020204" pitchFamily="34" charset="0"/>
              </a:rPr>
              <a:t>Parenting: Science and Practice, 10</a:t>
            </a:r>
            <a:r>
              <a:rPr lang="en-US" sz="1400" dirty="0">
                <a:latin typeface="Century Gothic" panose="020B0502020202020204" pitchFamily="34" charset="0"/>
              </a:rPr>
              <a:t>(4), 286-307.</a:t>
            </a:r>
          </a:p>
        </p:txBody>
      </p:sp>
      <p:sp>
        <p:nvSpPr>
          <p:cNvPr id="17" name="Content Placeholder 2">
            <a:extLst>
              <a:ext uri="{FF2B5EF4-FFF2-40B4-BE49-F238E27FC236}">
                <a16:creationId xmlns:a16="http://schemas.microsoft.com/office/drawing/2014/main" id="{CBC167D9-868D-498C-B885-17323EB00C1F}"/>
              </a:ext>
            </a:extLst>
          </p:cNvPr>
          <p:cNvSpPr>
            <a:spLocks noGrp="1"/>
          </p:cNvSpPr>
          <p:nvPr>
            <p:ph idx="1"/>
          </p:nvPr>
        </p:nvSpPr>
        <p:spPr>
          <a:xfrm>
            <a:off x="838200" y="1825625"/>
            <a:ext cx="10442510" cy="2907740"/>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When parents have a good collaborative relationship</a:t>
            </a:r>
          </a:p>
          <a:p>
            <a:pPr lvl="1">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rPr>
              <a:t>Children have a better relationship with their peers</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lvl="1">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rPr>
              <a:t>Children are better at dealing with conflicts</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lvl="1">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rPr>
              <a:t>Children have better grades at school</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lvl="1">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rPr>
              <a:t>Children have less behavioural problems</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285728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A8171810-9C2A-4171-8840-421E87298891}"/>
              </a:ext>
            </a:extLst>
          </p:cNvPr>
          <p:cNvSpPr/>
          <p:nvPr/>
        </p:nvSpPr>
        <p:spPr>
          <a:xfrm>
            <a:off x="838200" y="5969654"/>
            <a:ext cx="10515601" cy="523220"/>
          </a:xfrm>
          <a:prstGeom prst="rect">
            <a:avLst/>
          </a:prstGeom>
        </p:spPr>
        <p:txBody>
          <a:bodyPr wrap="square">
            <a:spAutoFit/>
          </a:bodyPr>
          <a:lstStyle/>
          <a:p>
            <a:pPr marL="285750" indent="-285750">
              <a:buFont typeface="Arial" panose="020B0604020202020204" pitchFamily="34" charset="0"/>
              <a:buChar char="•"/>
            </a:pPr>
            <a:r>
              <a:rPr lang="en-US" sz="1400" dirty="0" err="1">
                <a:latin typeface="Century Gothic" panose="020B0502020202020204" pitchFamily="34" charset="0"/>
              </a:rPr>
              <a:t>Margolin</a:t>
            </a:r>
            <a:r>
              <a:rPr lang="en-US" sz="1400" dirty="0">
                <a:latin typeface="Century Gothic" panose="020B0502020202020204" pitchFamily="34" charset="0"/>
              </a:rPr>
              <a:t> G., </a:t>
            </a:r>
            <a:r>
              <a:rPr lang="en-US" sz="1400" dirty="0" err="1">
                <a:latin typeface="Century Gothic" panose="020B0502020202020204" pitchFamily="34" charset="0"/>
              </a:rPr>
              <a:t>Gordis</a:t>
            </a:r>
            <a:r>
              <a:rPr lang="en-US" sz="1400" dirty="0">
                <a:latin typeface="Century Gothic" panose="020B0502020202020204" pitchFamily="34" charset="0"/>
              </a:rPr>
              <a:t> E. B., &amp; John, R. S. (2001). Coparenting: A link between marital conflict and parenting in two-parent families. </a:t>
            </a:r>
            <a:r>
              <a:rPr lang="en-US" sz="1400" i="1" dirty="0">
                <a:latin typeface="Century Gothic" panose="020B0502020202020204" pitchFamily="34" charset="0"/>
              </a:rPr>
              <a:t>Journal of Family Psychology, 15</a:t>
            </a:r>
            <a:r>
              <a:rPr lang="en-US" sz="1400" dirty="0">
                <a:latin typeface="Century Gothic" panose="020B0502020202020204" pitchFamily="34" charset="0"/>
              </a:rPr>
              <a:t>(1), 3-21.</a:t>
            </a:r>
          </a:p>
        </p:txBody>
      </p:sp>
      <p:sp>
        <p:nvSpPr>
          <p:cNvPr id="10" name="標題 1">
            <a:extLst>
              <a:ext uri="{FF2B5EF4-FFF2-40B4-BE49-F238E27FC236}">
                <a16:creationId xmlns:a16="http://schemas.microsoft.com/office/drawing/2014/main" id="{B3BA3BB6-EF8F-4AD4-70DF-54383509E7EC}"/>
              </a:ext>
            </a:extLst>
          </p:cNvPr>
          <p:cNvSpPr>
            <a:spLocks noGrp="1"/>
          </p:cNvSpPr>
          <p:nvPr>
            <p:ph type="title"/>
          </p:nvPr>
        </p:nvSpPr>
        <p:spPr>
          <a:xfrm>
            <a:off x="838200" y="365125"/>
            <a:ext cx="10515600" cy="1325563"/>
          </a:xfrm>
        </p:spPr>
        <p:txBody>
          <a:bodyPr>
            <a:normAutofit/>
          </a:bodyPr>
          <a:lstStyle/>
          <a:p>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The importance of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11" name="內容版面配置區 2">
            <a:extLst>
              <a:ext uri="{FF2B5EF4-FFF2-40B4-BE49-F238E27FC236}">
                <a16:creationId xmlns:a16="http://schemas.microsoft.com/office/drawing/2014/main" id="{743D05D8-9E73-891C-90C1-E3B89848A8D1}"/>
              </a:ext>
            </a:extLst>
          </p:cNvPr>
          <p:cNvSpPr>
            <a:spLocks noGrp="1"/>
          </p:cNvSpPr>
          <p:nvPr>
            <p:ph idx="1"/>
          </p:nvPr>
        </p:nvSpPr>
        <p:spPr>
          <a:xfrm>
            <a:off x="615888" y="1612942"/>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Scoring method for the </a:t>
            </a:r>
            <a:r>
              <a:rPr lang="en-US" altLang="zh-TW"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Questionnaire on </a:t>
            </a:r>
            <a:r>
              <a:rPr lang="en-US"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Parent Collaboration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2" name="Content Placeholder 2">
            <a:extLst>
              <a:ext uri="{FF2B5EF4-FFF2-40B4-BE49-F238E27FC236}">
                <a16:creationId xmlns:a16="http://schemas.microsoft.com/office/drawing/2014/main" id="{8A37D403-9F78-F493-7C7F-CC93B68AC214}"/>
              </a:ext>
            </a:extLst>
          </p:cNvPr>
          <p:cNvSpPr txBox="1">
            <a:spLocks/>
          </p:cNvSpPr>
          <p:nvPr/>
        </p:nvSpPr>
        <p:spPr>
          <a:xfrm>
            <a:off x="979828" y="2180893"/>
            <a:ext cx="10052177" cy="32134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GB" sz="2000" dirty="0">
                <a:effectLst/>
                <a:latin typeface="Times New Roman" panose="02020603050405020304" pitchFamily="18" charset="0"/>
                <a:ea typeface="PMingLiU" panose="02020500000000000000" pitchFamily="18" charset="-120"/>
                <a:cs typeface="Times New Roman" panose="02020603050405020304" pitchFamily="18" charset="0"/>
              </a:rPr>
              <a:t>Add</a:t>
            </a:r>
            <a:r>
              <a:rPr lang="en-GB" sz="2000" dirty="0">
                <a:effectLst/>
                <a:latin typeface="Times New Roman" panose="02020603050405020304" pitchFamily="18" charset="0"/>
                <a:ea typeface="MingLiU" panose="02020509000000000000" pitchFamily="49" charset="-120"/>
                <a:cs typeface="Times New Roman" panose="02020603050405020304" pitchFamily="18" charset="0"/>
              </a:rPr>
              <a:t>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the scores for odd-numbered questions (questions 1, 3, 5, 7, 9) and even-numbered questions (questions 2, 4, 6, 8, 10) </a:t>
            </a:r>
            <a:r>
              <a:rPr lang="en-GB" sz="2000" b="1" dirty="0">
                <a:solidFill>
                  <a:srgbClr val="00B0F0"/>
                </a:solidFill>
                <a:latin typeface="Times New Roman" panose="02020603050405020304" pitchFamily="18" charset="0"/>
                <a:ea typeface="PMingLiU" panose="02020500000000000000" pitchFamily="18" charset="-120"/>
                <a:cs typeface="Times New Roman" panose="02020603050405020304" pitchFamily="18" charset="0"/>
              </a:rPr>
              <a:t>respectively</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spcBef>
                <a:spcPts val="1200"/>
              </a:spcBef>
              <a:buFont typeface="Wingdings" panose="05000000000000000000" pitchFamily="2" charset="2"/>
              <a:buChar char=""/>
            </a:pP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Odd-numbered questions represent </a:t>
            </a:r>
            <a:r>
              <a:rPr lang="en-GB" sz="2000" dirty="0">
                <a:effectLst/>
                <a:latin typeface="Times New Roman" panose="02020603050405020304" pitchFamily="18" charset="0"/>
                <a:ea typeface="PMingLiU" panose="02020500000000000000" pitchFamily="18" charset="-120"/>
                <a:cs typeface="Times New Roman" panose="02020603050405020304" pitchFamily="18" charset="0"/>
              </a:rPr>
              <a:t>the </a:t>
            </a:r>
            <a:r>
              <a:rPr lang="en-GB" sz="2000" dirty="0">
                <a:latin typeface="Times New Roman" panose="02020603050405020304" pitchFamily="18" charset="0"/>
                <a:ea typeface="PMingLiU" panose="02020500000000000000" pitchFamily="18" charset="-120"/>
                <a:cs typeface="Times New Roman" panose="02020603050405020304" pitchFamily="18" charset="0"/>
              </a:rPr>
              <a:t>level</a:t>
            </a:r>
            <a:r>
              <a:rPr lang="en-GB" sz="2000" dirty="0">
                <a:effectLst/>
                <a:latin typeface="Times New Roman" panose="02020603050405020304" pitchFamily="18" charset="0"/>
                <a:ea typeface="PMingLiU" panose="02020500000000000000" pitchFamily="18" charset="-120"/>
                <a:cs typeface="Times New Roman" panose="02020603050405020304" pitchFamily="18" charset="0"/>
              </a:rPr>
              <a:t> of collaboration between parents, while even-numbered questions represent the level of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conflict between parents in caring for their children.</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spcBef>
                <a:spcPts val="1200"/>
              </a:spcBef>
              <a:buFont typeface="Wingdings" panose="05000000000000000000" pitchFamily="2" charset="2"/>
              <a:buChar char=""/>
            </a:pP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 collaboration score of </a:t>
            </a:r>
            <a:r>
              <a:rPr lang="en-GB" sz="2000" b="1" dirty="0">
                <a:solidFill>
                  <a:srgbClr val="00B0F0"/>
                </a:solidFill>
                <a:effectLst/>
                <a:latin typeface="Times New Roman" panose="02020603050405020304" pitchFamily="18" charset="0"/>
                <a:ea typeface="PMingLiU" panose="02020500000000000000" pitchFamily="18" charset="-120"/>
                <a:cs typeface="Times New Roman" panose="02020603050405020304" pitchFamily="18" charset="0"/>
              </a:rPr>
              <a:t>10 or above</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 indicates good collaboration between parents. A conflict score of </a:t>
            </a:r>
            <a:r>
              <a:rPr lang="en-GB" sz="2000" b="1" dirty="0">
                <a:solidFill>
                  <a:srgbClr val="00B0F0"/>
                </a:solidFill>
                <a:effectLst/>
                <a:latin typeface="Times New Roman" panose="02020603050405020304" pitchFamily="18" charset="0"/>
                <a:ea typeface="PMingLiU" panose="02020500000000000000" pitchFamily="18" charset="-120"/>
                <a:cs typeface="Times New Roman" panose="02020603050405020304" pitchFamily="18" charset="0"/>
              </a:rPr>
              <a:t>10 or below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indicates good collaboration between parents.</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a:p>
            <a:pPr>
              <a:spcBef>
                <a:spcPts val="1200"/>
              </a:spcBef>
              <a:buFont typeface="Wingdings" panose="05000000000000000000" pitchFamily="2" charset="2"/>
              <a:buChar char="Ü"/>
            </a:pP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45171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A8171810-9C2A-4171-8840-421E87298891}"/>
              </a:ext>
            </a:extLst>
          </p:cNvPr>
          <p:cNvSpPr/>
          <p:nvPr/>
        </p:nvSpPr>
        <p:spPr>
          <a:xfrm>
            <a:off x="838200" y="5969654"/>
            <a:ext cx="10515601" cy="523220"/>
          </a:xfrm>
          <a:prstGeom prst="rect">
            <a:avLst/>
          </a:prstGeom>
        </p:spPr>
        <p:txBody>
          <a:bodyPr wrap="square">
            <a:spAutoFit/>
          </a:bodyPr>
          <a:lstStyle/>
          <a:p>
            <a:pPr marL="285750" indent="-285750">
              <a:buFont typeface="Arial" panose="020B0604020202020204" pitchFamily="34" charset="0"/>
              <a:buChar char="•"/>
            </a:pPr>
            <a:r>
              <a:rPr lang="en-US" sz="1400" dirty="0" err="1">
                <a:latin typeface="Century Gothic" panose="020B0502020202020204" pitchFamily="34" charset="0"/>
              </a:rPr>
              <a:t>Margolin</a:t>
            </a:r>
            <a:r>
              <a:rPr lang="en-US" sz="1400" dirty="0">
                <a:latin typeface="Century Gothic" panose="020B0502020202020204" pitchFamily="34" charset="0"/>
              </a:rPr>
              <a:t> G., </a:t>
            </a:r>
            <a:r>
              <a:rPr lang="en-US" sz="1400" dirty="0" err="1">
                <a:latin typeface="Century Gothic" panose="020B0502020202020204" pitchFamily="34" charset="0"/>
              </a:rPr>
              <a:t>Gordis</a:t>
            </a:r>
            <a:r>
              <a:rPr lang="en-US" sz="1400" dirty="0">
                <a:latin typeface="Century Gothic" panose="020B0502020202020204" pitchFamily="34" charset="0"/>
              </a:rPr>
              <a:t> E. B., &amp; John, R. S. (2001). Coparenting: A link between marital conflict and parenting in two-parent families. </a:t>
            </a:r>
            <a:r>
              <a:rPr lang="en-US" sz="1400" i="1" dirty="0">
                <a:latin typeface="Century Gothic" panose="020B0502020202020204" pitchFamily="34" charset="0"/>
              </a:rPr>
              <a:t>Journal of Family Psychology, 15</a:t>
            </a:r>
            <a:r>
              <a:rPr lang="en-US" sz="1400" dirty="0">
                <a:latin typeface="Century Gothic" panose="020B0502020202020204" pitchFamily="34" charset="0"/>
              </a:rPr>
              <a:t>(1), 3-21.</a:t>
            </a:r>
          </a:p>
        </p:txBody>
      </p:sp>
      <p:graphicFrame>
        <p:nvGraphicFramePr>
          <p:cNvPr id="5" name="Diagram 4"/>
          <p:cNvGraphicFramePr/>
          <p:nvPr>
            <p:extLst>
              <p:ext uri="{D42A27DB-BD31-4B8C-83A1-F6EECF244321}">
                <p14:modId xmlns:p14="http://schemas.microsoft.com/office/powerpoint/2010/main" val="721385650"/>
              </p:ext>
            </p:extLst>
          </p:nvPr>
        </p:nvGraphicFramePr>
        <p:xfrm>
          <a:off x="2463760" y="93468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標題 1">
            <a:extLst>
              <a:ext uri="{FF2B5EF4-FFF2-40B4-BE49-F238E27FC236}">
                <a16:creationId xmlns:a16="http://schemas.microsoft.com/office/drawing/2014/main" id="{745444CD-1F51-E3B4-1E80-D8BB59F57975}"/>
              </a:ext>
            </a:extLst>
          </p:cNvPr>
          <p:cNvSpPr>
            <a:spLocks noGrp="1"/>
          </p:cNvSpPr>
          <p:nvPr>
            <p:ph type="title"/>
          </p:nvPr>
        </p:nvSpPr>
        <p:spPr>
          <a:xfrm>
            <a:off x="838200" y="365125"/>
            <a:ext cx="10515600" cy="1325563"/>
          </a:xfrm>
        </p:spPr>
        <p:txBody>
          <a:bodyPr>
            <a:normAutofit/>
          </a:bodyPr>
          <a:lstStyle/>
          <a:p>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The importance of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11" name="內容版面配置區 2">
            <a:extLst>
              <a:ext uri="{FF2B5EF4-FFF2-40B4-BE49-F238E27FC236}">
                <a16:creationId xmlns:a16="http://schemas.microsoft.com/office/drawing/2014/main" id="{CD3088B6-50E9-6684-5129-F147422CDB02}"/>
              </a:ext>
            </a:extLst>
          </p:cNvPr>
          <p:cNvSpPr>
            <a:spLocks noGrp="1"/>
          </p:cNvSpPr>
          <p:nvPr>
            <p:ph idx="1"/>
          </p:nvPr>
        </p:nvSpPr>
        <p:spPr>
          <a:xfrm>
            <a:off x="696443" y="1505694"/>
            <a:ext cx="10515600" cy="567951"/>
          </a:xfrm>
        </p:spPr>
        <p:txBody>
          <a:bodyPr/>
          <a:lstStyle/>
          <a:p>
            <a:pPr>
              <a:buFont typeface="Courier New" panose="02070309020205020404" pitchFamily="49" charset="0"/>
              <a:buChar char="o"/>
            </a:pPr>
            <a:r>
              <a:rPr lang="zh-TW" altLang="en-US" dirty="0">
                <a:latin typeface="微軟正黑體" panose="020B0604030504040204" pitchFamily="34" charset="-120"/>
                <a:ea typeface="微軟正黑體" panose="020B0604030504040204" pitchFamily="34" charset="-120"/>
              </a:rPr>
              <a:t> </a:t>
            </a:r>
            <a:r>
              <a:rPr lang="en-GB" sz="1800" dirty="0">
                <a:solidFill>
                  <a:srgbClr val="000000"/>
                </a:solidFill>
                <a:effectLst/>
                <a:latin typeface="Times New Roman" panose="02020603050405020304" pitchFamily="18" charset="0"/>
                <a:ea typeface="PMingLiU" panose="02020500000000000000" pitchFamily="18" charset="-120"/>
              </a:rPr>
              <a:t>There are two dimensions to parental collaboration:</a:t>
            </a:r>
            <a:endParaRPr lang="zh-HK"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807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A8171810-9C2A-4171-8840-421E87298891}"/>
              </a:ext>
            </a:extLst>
          </p:cNvPr>
          <p:cNvSpPr/>
          <p:nvPr/>
        </p:nvSpPr>
        <p:spPr>
          <a:xfrm>
            <a:off x="838199" y="6215876"/>
            <a:ext cx="10515601" cy="307777"/>
          </a:xfrm>
          <a:prstGeom prst="rect">
            <a:avLst/>
          </a:prstGeom>
        </p:spPr>
        <p:txBody>
          <a:bodyPr wrap="square">
            <a:spAutoFit/>
          </a:bodyPr>
          <a:lstStyle/>
          <a:p>
            <a:pPr marL="285750" indent="-285750">
              <a:buFont typeface="Arial" panose="020B0604020202020204" pitchFamily="34" charset="0"/>
              <a:buChar char="•"/>
            </a:pPr>
            <a:r>
              <a:rPr lang="en-US" sz="1400" dirty="0">
                <a:latin typeface="Century Gothic" panose="020B0502020202020204" pitchFamily="34" charset="0"/>
              </a:rPr>
              <a:t>Gottman, J. M. &amp; Silver, N. (2015). </a:t>
            </a:r>
            <a:r>
              <a:rPr lang="en-US" sz="1400" i="1" dirty="0">
                <a:latin typeface="Century Gothic" panose="020B0502020202020204" pitchFamily="34" charset="0"/>
              </a:rPr>
              <a:t>The seven principles for making marriage work</a:t>
            </a:r>
            <a:r>
              <a:rPr lang="en-US" sz="1400" dirty="0">
                <a:latin typeface="Century Gothic" panose="020B0502020202020204" pitchFamily="34" charset="0"/>
              </a:rPr>
              <a:t>. Seven Dials.</a:t>
            </a:r>
          </a:p>
        </p:txBody>
      </p:sp>
      <p:sp>
        <p:nvSpPr>
          <p:cNvPr id="30" name="Content Placeholder 2">
            <a:extLst>
              <a:ext uri="{FF2B5EF4-FFF2-40B4-BE49-F238E27FC236}">
                <a16:creationId xmlns:a16="http://schemas.microsoft.com/office/drawing/2014/main" id="{EC37A627-4B99-405D-AF75-59DBEB616BEF}"/>
              </a:ext>
            </a:extLst>
          </p:cNvPr>
          <p:cNvSpPr txBox="1">
            <a:spLocks/>
          </p:cNvSpPr>
          <p:nvPr/>
        </p:nvSpPr>
        <p:spPr>
          <a:xfrm>
            <a:off x="4095894" y="1720086"/>
            <a:ext cx="402771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ourier New" panose="02070309020205020404" pitchFamily="49" charset="0"/>
              <a:buChar char="o"/>
            </a:pPr>
            <a:r>
              <a:rPr lang="zh-TW" altLang="en-US" sz="18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1800" dirty="0">
                <a:latin typeface="Times New Roman" panose="02020603050405020304" pitchFamily="18" charset="0"/>
                <a:cs typeface="Times New Roman" panose="02020603050405020304" pitchFamily="18" charset="0"/>
              </a:rPr>
              <a:t>One strong and one weak</a:t>
            </a:r>
            <a:endPar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endParaRPr>
          </a:p>
          <a:p>
            <a:pPr lvl="1">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One parent always dominates the other and verbally attacks the other parent</a:t>
            </a:r>
            <a:r>
              <a:rPr lang="en-US" sz="1800" dirty="0">
                <a:latin typeface="Times New Roman" panose="02020603050405020304" pitchFamily="18" charset="0"/>
                <a:cs typeface="Times New Roman" panose="02020603050405020304" pitchFamily="18" charset="0"/>
              </a:rPr>
              <a:t>.</a:t>
            </a:r>
            <a:endPar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1" name="Content Placeholder 2">
            <a:extLst>
              <a:ext uri="{FF2B5EF4-FFF2-40B4-BE49-F238E27FC236}">
                <a16:creationId xmlns:a16="http://schemas.microsoft.com/office/drawing/2014/main" id="{970CABE3-149B-4C5E-A3AC-9A817EC70735}"/>
              </a:ext>
            </a:extLst>
          </p:cNvPr>
          <p:cNvSpPr txBox="1">
            <a:spLocks/>
          </p:cNvSpPr>
          <p:nvPr/>
        </p:nvSpPr>
        <p:spPr>
          <a:xfrm>
            <a:off x="8003865" y="1710829"/>
            <a:ext cx="402771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ourier New" panose="02070309020205020404" pitchFamily="49" charset="0"/>
              <a:buChar char="o"/>
            </a:pPr>
            <a:r>
              <a:rPr lang="en-GB" sz="1800" dirty="0">
                <a:latin typeface="Times New Roman" panose="02020603050405020304" pitchFamily="18" charset="0"/>
                <a:cs typeface="Times New Roman" panose="02020603050405020304" pitchFamily="18" charset="0"/>
              </a:rPr>
              <a:t>The children are everything</a:t>
            </a:r>
            <a:endPar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endParaRPr>
          </a:p>
          <a:p>
            <a:pPr lvl="1">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The parents do not have anything else to talk about except their children.</a:t>
            </a:r>
            <a:endPar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2" name="Content Placeholder 2">
            <a:extLst>
              <a:ext uri="{FF2B5EF4-FFF2-40B4-BE49-F238E27FC236}">
                <a16:creationId xmlns:a16="http://schemas.microsoft.com/office/drawing/2014/main" id="{6D4485F4-75CA-4BFB-94AC-40B3D8D23E69}"/>
              </a:ext>
            </a:extLst>
          </p:cNvPr>
          <p:cNvSpPr>
            <a:spLocks noGrp="1"/>
          </p:cNvSpPr>
          <p:nvPr>
            <p:ph idx="1"/>
          </p:nvPr>
        </p:nvSpPr>
        <p:spPr>
          <a:xfrm>
            <a:off x="187922" y="1729343"/>
            <a:ext cx="4027714" cy="4351338"/>
          </a:xfrm>
        </p:spPr>
        <p:txBody>
          <a:bodyPr>
            <a:normAutofit/>
          </a:bodyPr>
          <a:lstStyle/>
          <a:p>
            <a:pPr>
              <a:buFont typeface="Courier New" panose="02070309020205020404" pitchFamily="49" charset="0"/>
              <a:buChar char="o"/>
            </a:pPr>
            <a:r>
              <a:rPr lang="zh-TW" altLang="en-US" sz="1800" dirty="0">
                <a:latin typeface="Times New Roman" panose="02020603050405020304" pitchFamily="18" charset="0"/>
                <a:ea typeface="微軟正黑體" panose="020B0604030504040204" pitchFamily="34" charset="-120"/>
                <a:cs typeface="Times New Roman" panose="02020603050405020304" pitchFamily="18" charset="0"/>
              </a:rPr>
              <a:t> </a:t>
            </a:r>
            <a:r>
              <a:rPr lang="en-GB" sz="1800" dirty="0">
                <a:latin typeface="Times New Roman" panose="02020603050405020304" pitchFamily="18" charset="0"/>
                <a:cs typeface="Times New Roman" panose="02020603050405020304" pitchFamily="18" charset="0"/>
              </a:rPr>
              <a:t>Constant arguments</a:t>
            </a:r>
            <a:endPar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endParaRPr>
          </a:p>
          <a:p>
            <a:pPr lvl="1">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The parents often get into arguments or have cold wars with each other.</a:t>
            </a:r>
            <a:endPar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endParaRPr>
          </a:p>
        </p:txBody>
      </p:sp>
      <p:grpSp>
        <p:nvGrpSpPr>
          <p:cNvPr id="33" name="Group 32">
            <a:extLst>
              <a:ext uri="{FF2B5EF4-FFF2-40B4-BE49-F238E27FC236}">
                <a16:creationId xmlns:a16="http://schemas.microsoft.com/office/drawing/2014/main" id="{1C43B7D1-4E91-4EA9-9B55-FD621CF1930C}"/>
              </a:ext>
            </a:extLst>
          </p:cNvPr>
          <p:cNvGrpSpPr/>
          <p:nvPr/>
        </p:nvGrpSpPr>
        <p:grpSpPr>
          <a:xfrm>
            <a:off x="220580" y="3445184"/>
            <a:ext cx="4027714" cy="2564940"/>
            <a:chOff x="220580" y="3445184"/>
            <a:chExt cx="4027714" cy="2564940"/>
          </a:xfrm>
        </p:grpSpPr>
        <p:sp>
          <p:nvSpPr>
            <p:cNvPr id="34" name="Content Placeholder 2">
              <a:extLst>
                <a:ext uri="{FF2B5EF4-FFF2-40B4-BE49-F238E27FC236}">
                  <a16:creationId xmlns:a16="http://schemas.microsoft.com/office/drawing/2014/main" id="{B5858F35-8395-4861-8416-61A5C10E0F41}"/>
                </a:ext>
              </a:extLst>
            </p:cNvPr>
            <p:cNvSpPr txBox="1">
              <a:spLocks/>
            </p:cNvSpPr>
            <p:nvPr/>
          </p:nvSpPr>
          <p:spPr>
            <a:xfrm>
              <a:off x="220580" y="4237076"/>
              <a:ext cx="4027714" cy="17730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
              </a:pPr>
              <a:r>
                <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rPr>
                <a:t>Children may feel scared or insecure, or they may feel guilty that they are causing discord between their parents.</a:t>
              </a:r>
            </a:p>
          </p:txBody>
        </p:sp>
        <p:sp>
          <p:nvSpPr>
            <p:cNvPr id="35" name="Arrow: Down 5">
              <a:extLst>
                <a:ext uri="{FF2B5EF4-FFF2-40B4-BE49-F238E27FC236}">
                  <a16:creationId xmlns:a16="http://schemas.microsoft.com/office/drawing/2014/main" id="{CA8DD21C-9734-4830-84C3-7A9FDFF549B9}"/>
                </a:ext>
              </a:extLst>
            </p:cNvPr>
            <p:cNvSpPr/>
            <p:nvPr/>
          </p:nvSpPr>
          <p:spPr>
            <a:xfrm>
              <a:off x="2234437" y="3445184"/>
              <a:ext cx="467849" cy="6317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a:extLst>
              <a:ext uri="{FF2B5EF4-FFF2-40B4-BE49-F238E27FC236}">
                <a16:creationId xmlns:a16="http://schemas.microsoft.com/office/drawing/2014/main" id="{4EAB3B07-D887-4A39-B466-DC566C4E17D5}"/>
              </a:ext>
            </a:extLst>
          </p:cNvPr>
          <p:cNvGrpSpPr/>
          <p:nvPr/>
        </p:nvGrpSpPr>
        <p:grpSpPr>
          <a:xfrm>
            <a:off x="4215636" y="3397852"/>
            <a:ext cx="4027713" cy="3095023"/>
            <a:chOff x="4215636" y="3397852"/>
            <a:chExt cx="4027713" cy="3095023"/>
          </a:xfrm>
        </p:grpSpPr>
        <p:sp>
          <p:nvSpPr>
            <p:cNvPr id="37" name="Content Placeholder 2">
              <a:extLst>
                <a:ext uri="{FF2B5EF4-FFF2-40B4-BE49-F238E27FC236}">
                  <a16:creationId xmlns:a16="http://schemas.microsoft.com/office/drawing/2014/main" id="{245911E1-1E5D-4C3C-83D7-9D827C4E7B94}"/>
                </a:ext>
              </a:extLst>
            </p:cNvPr>
            <p:cNvSpPr txBox="1">
              <a:spLocks/>
            </p:cNvSpPr>
            <p:nvPr/>
          </p:nvSpPr>
          <p:spPr>
            <a:xfrm>
              <a:off x="4215636" y="4174063"/>
              <a:ext cx="4027713" cy="23188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rPr>
                <a:t>After children </a:t>
              </a:r>
              <a:r>
                <a:rPr lang="en-US" altLang="zh-TW" sz="1800" dirty="0" err="1">
                  <a:latin typeface="Times New Roman" panose="02020603050405020304" pitchFamily="18" charset="0"/>
                  <a:ea typeface="微軟正黑體" panose="020B0604030504040204" pitchFamily="34" charset="-120"/>
                  <a:cs typeface="Times New Roman" panose="02020603050405020304" pitchFamily="18" charset="0"/>
                </a:rPr>
                <a:t>realise</a:t>
              </a:r>
              <a:r>
                <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rPr>
                <a:t> who is the boss at home, they will gradually lose respect for the weaker parent.</a:t>
              </a:r>
            </a:p>
          </p:txBody>
        </p:sp>
        <p:sp>
          <p:nvSpPr>
            <p:cNvPr id="38" name="Arrow: Down 11">
              <a:extLst>
                <a:ext uri="{FF2B5EF4-FFF2-40B4-BE49-F238E27FC236}">
                  <a16:creationId xmlns:a16="http://schemas.microsoft.com/office/drawing/2014/main" id="{75BF0333-A2C1-483F-87BF-9DE2567D8277}"/>
                </a:ext>
              </a:extLst>
            </p:cNvPr>
            <p:cNvSpPr/>
            <p:nvPr/>
          </p:nvSpPr>
          <p:spPr>
            <a:xfrm>
              <a:off x="5990008" y="3397852"/>
              <a:ext cx="467849" cy="6317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grpSp>
      <p:grpSp>
        <p:nvGrpSpPr>
          <p:cNvPr id="39" name="Group 38">
            <a:extLst>
              <a:ext uri="{FF2B5EF4-FFF2-40B4-BE49-F238E27FC236}">
                <a16:creationId xmlns:a16="http://schemas.microsoft.com/office/drawing/2014/main" id="{C3714E29-B64B-4EBB-8FD9-88879CCF4CE7}"/>
              </a:ext>
            </a:extLst>
          </p:cNvPr>
          <p:cNvGrpSpPr/>
          <p:nvPr/>
        </p:nvGrpSpPr>
        <p:grpSpPr>
          <a:xfrm>
            <a:off x="7978552" y="3335567"/>
            <a:ext cx="4027714" cy="2871052"/>
            <a:chOff x="8003865" y="3358044"/>
            <a:chExt cx="4027714" cy="2871052"/>
          </a:xfrm>
        </p:grpSpPr>
        <p:sp>
          <p:nvSpPr>
            <p:cNvPr id="40" name="Content Placeholder 2">
              <a:extLst>
                <a:ext uri="{FF2B5EF4-FFF2-40B4-BE49-F238E27FC236}">
                  <a16:creationId xmlns:a16="http://schemas.microsoft.com/office/drawing/2014/main" id="{D31441E1-632C-4A5C-A5BE-FDBCB0B6778E}"/>
                </a:ext>
              </a:extLst>
            </p:cNvPr>
            <p:cNvSpPr txBox="1">
              <a:spLocks/>
            </p:cNvSpPr>
            <p:nvPr/>
          </p:nvSpPr>
          <p:spPr>
            <a:xfrm>
              <a:off x="8003865" y="4188592"/>
              <a:ext cx="4027714" cy="20405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
              </a:pPr>
              <a:r>
                <a:rPr lang="en-US" altLang="zh-TW" sz="1800" dirty="0">
                  <a:latin typeface="Times New Roman" panose="02020603050405020304" pitchFamily="18" charset="0"/>
                  <a:ea typeface="微軟正黑體" panose="020B0604030504040204" pitchFamily="34" charset="-120"/>
                  <a:cs typeface="Times New Roman" panose="02020603050405020304" pitchFamily="18" charset="0"/>
                </a:rPr>
                <a:t>As children grow older, they gradually feel stressed by the excessive attention.</a:t>
              </a:r>
            </a:p>
          </p:txBody>
        </p:sp>
        <p:sp>
          <p:nvSpPr>
            <p:cNvPr id="41" name="Arrow: Down 13">
              <a:extLst>
                <a:ext uri="{FF2B5EF4-FFF2-40B4-BE49-F238E27FC236}">
                  <a16:creationId xmlns:a16="http://schemas.microsoft.com/office/drawing/2014/main" id="{93A35B93-2017-4A06-872B-7713D385B793}"/>
                </a:ext>
              </a:extLst>
            </p:cNvPr>
            <p:cNvSpPr/>
            <p:nvPr/>
          </p:nvSpPr>
          <p:spPr>
            <a:xfrm>
              <a:off x="10017722" y="3358044"/>
              <a:ext cx="467849" cy="6317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grpSp>
      <p:sp>
        <p:nvSpPr>
          <p:cNvPr id="8" name="標題 1">
            <a:extLst>
              <a:ext uri="{FF2B5EF4-FFF2-40B4-BE49-F238E27FC236}">
                <a16:creationId xmlns:a16="http://schemas.microsoft.com/office/drawing/2014/main" id="{F159037C-5183-E459-DC68-EB8EBBBCE7EB}"/>
              </a:ext>
            </a:extLst>
          </p:cNvPr>
          <p:cNvSpPr>
            <a:spLocks noGrp="1"/>
          </p:cNvSpPr>
          <p:nvPr>
            <p:ph type="title"/>
          </p:nvPr>
        </p:nvSpPr>
        <p:spPr>
          <a:xfrm>
            <a:off x="838200" y="365125"/>
            <a:ext cx="10515600" cy="1325563"/>
          </a:xfrm>
        </p:spPr>
        <p:txBody>
          <a:bodyPr>
            <a:normAutofit/>
          </a:bodyPr>
          <a:lstStyle/>
          <a:p>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The importance of collaboration between parents</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44124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animEffect transition="in" filter="fade">
                                      <p:cBhvr>
                                        <p:cTn id="7" dur="1000"/>
                                        <p:tgtEl>
                                          <p:spTgt spid="32">
                                            <p:txEl>
                                              <p:pRg st="0" end="0"/>
                                            </p:txEl>
                                          </p:spTgt>
                                        </p:tgtEl>
                                      </p:cBhvr>
                                    </p:animEffect>
                                    <p:anim calcmode="lin" valueType="num">
                                      <p:cBhvr>
                                        <p:cTn id="8"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2">
                                            <p:txEl>
                                              <p:pRg st="1" end="1"/>
                                            </p:txEl>
                                          </p:spTgt>
                                        </p:tgtEl>
                                        <p:attrNameLst>
                                          <p:attrName>style.visibility</p:attrName>
                                        </p:attrNameLst>
                                      </p:cBhvr>
                                      <p:to>
                                        <p:strVal val="visible"/>
                                      </p:to>
                                    </p:set>
                                    <p:animEffect transition="in" filter="fade">
                                      <p:cBhvr>
                                        <p:cTn id="12" dur="1000"/>
                                        <p:tgtEl>
                                          <p:spTgt spid="32">
                                            <p:txEl>
                                              <p:pRg st="1" end="1"/>
                                            </p:txEl>
                                          </p:spTgt>
                                        </p:tgtEl>
                                      </p:cBhvr>
                                    </p:animEffect>
                                    <p:anim calcmode="lin" valueType="num">
                                      <p:cBhvr>
                                        <p:cTn id="13" dur="10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1000"/>
                                        <p:tgtEl>
                                          <p:spTgt spid="30"/>
                                        </p:tgtEl>
                                      </p:cBhvr>
                                    </p:animEffect>
                                    <p:anim calcmode="lin" valueType="num">
                                      <p:cBhvr>
                                        <p:cTn id="27" dur="1000" fill="hold"/>
                                        <p:tgtEl>
                                          <p:spTgt spid="30"/>
                                        </p:tgtEl>
                                        <p:attrNameLst>
                                          <p:attrName>ppt_x</p:attrName>
                                        </p:attrNameLst>
                                      </p:cBhvr>
                                      <p:tavLst>
                                        <p:tav tm="0">
                                          <p:val>
                                            <p:strVal val="#ppt_x"/>
                                          </p:val>
                                        </p:tav>
                                        <p:tav tm="100000">
                                          <p:val>
                                            <p:strVal val="#ppt_x"/>
                                          </p:val>
                                        </p:tav>
                                      </p:tavLst>
                                    </p:anim>
                                    <p:anim calcmode="lin" valueType="num">
                                      <p:cBhvr>
                                        <p:cTn id="28"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1000"/>
                                        <p:tgtEl>
                                          <p:spTgt spid="36"/>
                                        </p:tgtEl>
                                      </p:cBhvr>
                                    </p:animEffect>
                                    <p:anim calcmode="lin" valueType="num">
                                      <p:cBhvr>
                                        <p:cTn id="34" dur="1000" fill="hold"/>
                                        <p:tgtEl>
                                          <p:spTgt spid="36"/>
                                        </p:tgtEl>
                                        <p:attrNameLst>
                                          <p:attrName>ppt_x</p:attrName>
                                        </p:attrNameLst>
                                      </p:cBhvr>
                                      <p:tavLst>
                                        <p:tav tm="0">
                                          <p:val>
                                            <p:strVal val="#ppt_x"/>
                                          </p:val>
                                        </p:tav>
                                        <p:tav tm="100000">
                                          <p:val>
                                            <p:strVal val="#ppt_x"/>
                                          </p:val>
                                        </p:tav>
                                      </p:tavLst>
                                    </p:anim>
                                    <p:anim calcmode="lin" valueType="num">
                                      <p:cBhvr>
                                        <p:cTn id="3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fade">
                                      <p:cBhvr>
                                        <p:cTn id="40" dur="1000"/>
                                        <p:tgtEl>
                                          <p:spTgt spid="31"/>
                                        </p:tgtEl>
                                      </p:cBhvr>
                                    </p:animEffect>
                                    <p:anim calcmode="lin" valueType="num">
                                      <p:cBhvr>
                                        <p:cTn id="41" dur="1000" fill="hold"/>
                                        <p:tgtEl>
                                          <p:spTgt spid="31"/>
                                        </p:tgtEl>
                                        <p:attrNameLst>
                                          <p:attrName>ppt_x</p:attrName>
                                        </p:attrNameLst>
                                      </p:cBhvr>
                                      <p:tavLst>
                                        <p:tav tm="0">
                                          <p:val>
                                            <p:strVal val="#ppt_x"/>
                                          </p:val>
                                        </p:tav>
                                        <p:tav tm="100000">
                                          <p:val>
                                            <p:strVal val="#ppt_x"/>
                                          </p:val>
                                        </p:tav>
                                      </p:tavLst>
                                    </p:anim>
                                    <p:anim calcmode="lin" valueType="num">
                                      <p:cBhvr>
                                        <p:cTn id="4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fade">
                                      <p:cBhvr>
                                        <p:cTn id="47" dur="1000"/>
                                        <p:tgtEl>
                                          <p:spTgt spid="39"/>
                                        </p:tgtEl>
                                      </p:cBhvr>
                                    </p:animEffect>
                                    <p:anim calcmode="lin" valueType="num">
                                      <p:cBhvr>
                                        <p:cTn id="48" dur="1000" fill="hold"/>
                                        <p:tgtEl>
                                          <p:spTgt spid="39"/>
                                        </p:tgtEl>
                                        <p:attrNameLst>
                                          <p:attrName>ppt_x</p:attrName>
                                        </p:attrNameLst>
                                      </p:cBhvr>
                                      <p:tavLst>
                                        <p:tav tm="0">
                                          <p:val>
                                            <p:strVal val="#ppt_x"/>
                                          </p:val>
                                        </p:tav>
                                        <p:tav tm="100000">
                                          <p:val>
                                            <p:strVal val="#ppt_x"/>
                                          </p:val>
                                        </p:tav>
                                      </p:tavLst>
                                    </p:anim>
                                    <p:anim calcmode="lin" valueType="num">
                                      <p:cBhvr>
                                        <p:cTn id="49"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838200" y="346031"/>
            <a:ext cx="10515600" cy="1325563"/>
          </a:xfrm>
        </p:spPr>
        <p:txBody>
          <a:bodyPr>
            <a:normAutofit/>
          </a:body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632013" y="1561999"/>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Consistent expectations:</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1BDD4199-4955-497E-8CA0-B990B3DB9BB6}"/>
              </a:ext>
            </a:extLst>
          </p:cNvPr>
          <p:cNvGraphicFramePr>
            <a:graphicFrameLocks noGrp="1"/>
          </p:cNvGraphicFramePr>
          <p:nvPr>
            <p:extLst>
              <p:ext uri="{D42A27DB-BD31-4B8C-83A1-F6EECF244321}">
                <p14:modId xmlns:p14="http://schemas.microsoft.com/office/powerpoint/2010/main" val="1091498160"/>
              </p:ext>
            </p:extLst>
          </p:nvPr>
        </p:nvGraphicFramePr>
        <p:xfrm>
          <a:off x="5181601" y="1452403"/>
          <a:ext cx="6732803" cy="5382990"/>
        </p:xfrm>
        <a:graphic>
          <a:graphicData uri="http://schemas.openxmlformats.org/drawingml/2006/table">
            <a:tbl>
              <a:tblPr firstRow="1" bandRow="1">
                <a:tableStyleId>{5C22544A-7EE6-4342-B048-85BDC9FD1C3A}</a:tableStyleId>
              </a:tblPr>
              <a:tblGrid>
                <a:gridCol w="3325906">
                  <a:extLst>
                    <a:ext uri="{9D8B030D-6E8A-4147-A177-3AD203B41FA5}">
                      <a16:colId xmlns:a16="http://schemas.microsoft.com/office/drawing/2014/main" val="680213330"/>
                    </a:ext>
                  </a:extLst>
                </a:gridCol>
                <a:gridCol w="1658471">
                  <a:extLst>
                    <a:ext uri="{9D8B030D-6E8A-4147-A177-3AD203B41FA5}">
                      <a16:colId xmlns:a16="http://schemas.microsoft.com/office/drawing/2014/main" val="1709166948"/>
                    </a:ext>
                  </a:extLst>
                </a:gridCol>
                <a:gridCol w="1748426">
                  <a:extLst>
                    <a:ext uri="{9D8B030D-6E8A-4147-A177-3AD203B41FA5}">
                      <a16:colId xmlns:a16="http://schemas.microsoft.com/office/drawing/2014/main" val="2272239580"/>
                    </a:ext>
                  </a:extLst>
                </a:gridCol>
              </a:tblGrid>
              <a:tr h="370840">
                <a:tc>
                  <a:txBody>
                    <a:bodyPr/>
                    <a:lstStyle/>
                    <a:p>
                      <a:pPr algn="ct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Help children achieve the following goals…</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How important is this to the father?</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How important is this to the mother?</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117238914"/>
                  </a:ext>
                </a:extLst>
              </a:tr>
              <a:tr h="328390">
                <a:tc>
                  <a:txBody>
                    <a:bodyPr/>
                    <a:lstStyle/>
                    <a:p>
                      <a:pPr marL="0" indent="0">
                        <a:buFont typeface="+mj-lt"/>
                        <a:buNone/>
                      </a:pPr>
                      <a:r>
                        <a:rPr lang="en-US" altLang="zh-TW" sz="1400" b="0" dirty="0">
                          <a:latin typeface="Times New Roman" panose="02020603050405020304" pitchFamily="18" charset="0"/>
                          <a:ea typeface="微軟正黑體" panose="020B0604030504040204" pitchFamily="34" charset="-120"/>
                          <a:cs typeface="Times New Roman" panose="02020603050405020304" pitchFamily="18" charset="0"/>
                        </a:rPr>
                        <a:t>1)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Healthy</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971559092"/>
                  </a:ext>
                </a:extLst>
              </a:tr>
              <a:tr h="370840">
                <a:tc>
                  <a:txBody>
                    <a:bodyPr/>
                    <a:lstStyle/>
                    <a:p>
                      <a:pPr marL="0" indent="0">
                        <a:buFont typeface="+mj-lt"/>
                        <a:buNone/>
                      </a:pPr>
                      <a:r>
                        <a:rPr lang="en-US" altLang="zh-TW" sz="1400" b="0" dirty="0">
                          <a:latin typeface="Times New Roman" panose="02020603050405020304" pitchFamily="18" charset="0"/>
                          <a:ea typeface="微軟正黑體" panose="020B0604030504040204" pitchFamily="34" charset="-120"/>
                          <a:cs typeface="Times New Roman" panose="02020603050405020304" pitchFamily="18" charset="0"/>
                        </a:rPr>
                        <a:t>2)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Happy</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021461153"/>
                  </a:ext>
                </a:extLst>
              </a:tr>
              <a:tr h="185420">
                <a:tc>
                  <a:txBody>
                    <a:bodyPr/>
                    <a:lstStyle/>
                    <a:p>
                      <a:pPr marL="0" indent="0">
                        <a:buFont typeface="+mj-lt"/>
                        <a:buNone/>
                      </a:pPr>
                      <a:r>
                        <a:rPr lang="en-US" altLang="zh-TW" sz="1400" b="0" dirty="0">
                          <a:latin typeface="Times New Roman" panose="02020603050405020304" pitchFamily="18" charset="0"/>
                          <a:ea typeface="微軟正黑體" panose="020B0604030504040204" pitchFamily="34" charset="-120"/>
                          <a:cs typeface="Times New Roman" panose="02020603050405020304" pitchFamily="18" charset="0"/>
                        </a:rPr>
                        <a:t>3)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Follows rules and listens to instructions</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41479981"/>
                  </a:ext>
                </a:extLst>
              </a:tr>
              <a:tr h="185420">
                <a:tc>
                  <a:txBody>
                    <a:bodyPr/>
                    <a:lstStyle/>
                    <a:p>
                      <a:pPr marL="0" indent="0">
                        <a:buFont typeface="+mj-lt"/>
                        <a:buNone/>
                      </a:pPr>
                      <a:r>
                        <a:rPr lang="en-US" sz="1400" b="0" dirty="0">
                          <a:latin typeface="Times New Roman" panose="02020603050405020304" pitchFamily="18" charset="0"/>
                          <a:ea typeface="微軟正黑體" panose="020B0604030504040204" pitchFamily="34" charset="-120"/>
                          <a:cs typeface="Times New Roman" panose="02020603050405020304" pitchFamily="18" charset="0"/>
                        </a:rPr>
                        <a:t>4)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Able to express and manage emotions</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843925739"/>
                  </a:ext>
                </a:extLst>
              </a:tr>
              <a:tr h="370840">
                <a:tc>
                  <a:txBody>
                    <a:bodyPr/>
                    <a:lstStyle/>
                    <a:p>
                      <a:pPr marL="0" indent="0">
                        <a:buFont typeface="+mj-lt"/>
                        <a:buNone/>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5) </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Have good relationships with family members</a:t>
                      </a:r>
                      <a:endParaRPr lang="en-US" altLang="zh-HK"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676314590"/>
                  </a:ext>
                </a:extLst>
              </a:tr>
              <a:tr h="370840">
                <a:tc>
                  <a:txBody>
                    <a:bodyPr/>
                    <a:lstStyle/>
                    <a:p>
                      <a:pPr marL="0" indent="0">
                        <a:buFont typeface="+mj-lt"/>
                        <a:buNone/>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6) </a:t>
                      </a:r>
                      <a:r>
                        <a:rPr lang="en-GB" sz="1400" kern="1200" dirty="0">
                          <a:solidFill>
                            <a:schemeClr val="tx1"/>
                          </a:solidFill>
                          <a:effectLst/>
                          <a:latin typeface="Times New Roman" panose="02020603050405020304" pitchFamily="18" charset="0"/>
                          <a:ea typeface="+mn-ea"/>
                          <a:cs typeface="Times New Roman" panose="02020603050405020304" pitchFamily="18" charset="0"/>
                        </a:rPr>
                        <a:t>Able to make good friends</a:t>
                      </a:r>
                      <a:endParaRPr lang="en-US"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216201193"/>
                  </a:ext>
                </a:extLst>
              </a:tr>
              <a:tr h="370840">
                <a:tc>
                  <a:txBody>
                    <a:bodyPr/>
                    <a:lstStyle/>
                    <a:p>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7) </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Good grades at school</a:t>
                      </a:r>
                      <a:endParaRPr lang="en-US" altLang="zh-HK" sz="14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0193341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8) </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Be multi-talented or specialise in one area</a:t>
                      </a:r>
                      <a:endParaRPr lang="en-US" altLang="zh-HK"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397981518"/>
                  </a:ext>
                </a:extLst>
              </a:tr>
              <a:tr h="370840">
                <a:tc>
                  <a:txBody>
                    <a:bodyPr/>
                    <a:lstStyle/>
                    <a:p>
                      <a:pPr marL="0" indent="0">
                        <a:buFont typeface="+mj-lt"/>
                        <a:buNone/>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9) </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Able to go to university</a:t>
                      </a:r>
                      <a:endParaRPr lang="en-US"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685853120"/>
                  </a:ext>
                </a:extLst>
              </a:tr>
              <a:tr h="370840">
                <a:tc>
                  <a:txBody>
                    <a:bodyPr/>
                    <a:lstStyle/>
                    <a:p>
                      <a:pPr marL="0" indent="0">
                        <a:buFont typeface="+mj-lt"/>
                        <a:buNone/>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10)</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 Able to contribute to society in the future</a:t>
                      </a:r>
                      <a:endParaRPr lang="en-US"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1391984"/>
                  </a:ext>
                </a:extLst>
              </a:tr>
              <a:tr h="370840">
                <a:tc>
                  <a:txBody>
                    <a:bodyPr/>
                    <a:lstStyle/>
                    <a:p>
                      <a:pPr marL="0" indent="0">
                        <a:buFont typeface="+mj-lt"/>
                        <a:buNone/>
                      </a:pPr>
                      <a:r>
                        <a:rPr lang="en-US" sz="1400" b="0" dirty="0">
                          <a:latin typeface="Times New Roman" panose="02020603050405020304" pitchFamily="18" charset="0"/>
                          <a:ea typeface="微軟正黑體" panose="020B0604030504040204" pitchFamily="34" charset="-120"/>
                          <a:cs typeface="Times New Roman" panose="02020603050405020304" pitchFamily="18" charset="0"/>
                        </a:rPr>
                        <a:t>11)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Have a high-paying job in the future</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949586469"/>
                  </a:ext>
                </a:extLst>
              </a:tr>
              <a:tr h="370840">
                <a:tc>
                  <a:txBody>
                    <a:bodyPr/>
                    <a:lstStyle/>
                    <a:p>
                      <a:pPr marL="0" indent="0">
                        <a:buFont typeface="+mj-lt"/>
                        <a:buNone/>
                      </a:pPr>
                      <a:r>
                        <a:rPr lang="en-US" altLang="zh-TW" sz="1400" b="0" dirty="0">
                          <a:latin typeface="Times New Roman" panose="02020603050405020304" pitchFamily="18" charset="0"/>
                          <a:ea typeface="微軟正黑體" panose="020B0604030504040204" pitchFamily="34" charset="-120"/>
                          <a:cs typeface="Times New Roman" panose="02020603050405020304" pitchFamily="18" charset="0"/>
                        </a:rPr>
                        <a:t>12)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Able to build a happy family in the future</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924981786"/>
                  </a:ext>
                </a:extLst>
              </a:tr>
            </a:tbl>
          </a:graphicData>
        </a:graphic>
      </p:graphicFrame>
      <p:sp>
        <p:nvSpPr>
          <p:cNvPr id="5" name="Content Placeholder 2">
            <a:extLst>
              <a:ext uri="{FF2B5EF4-FFF2-40B4-BE49-F238E27FC236}">
                <a16:creationId xmlns:a16="http://schemas.microsoft.com/office/drawing/2014/main" id="{D7F63CD7-D663-4A58-8FDF-EEE945B106FF}"/>
              </a:ext>
            </a:extLst>
          </p:cNvPr>
          <p:cNvSpPr txBox="1">
            <a:spLocks/>
          </p:cNvSpPr>
          <p:nvPr/>
        </p:nvSpPr>
        <p:spPr>
          <a:xfrm>
            <a:off x="1044387" y="2020354"/>
            <a:ext cx="4280648" cy="10504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Please rate these from </a:t>
            </a:r>
            <a:r>
              <a:rPr lang="en-GB" sz="2000" dirty="0">
                <a:effectLst/>
                <a:latin typeface="Times New Roman" panose="02020603050405020304" pitchFamily="18" charset="0"/>
                <a:ea typeface="PMingLiU" panose="02020500000000000000" pitchFamily="18" charset="-120"/>
                <a:cs typeface="Times New Roman" panose="02020603050405020304" pitchFamily="18" charset="0"/>
              </a:rPr>
              <a:t>1 (least important) to 10 (most important)</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t>
            </a:r>
          </a:p>
        </p:txBody>
      </p:sp>
    </p:spTree>
    <p:extLst>
      <p:ext uri="{BB962C8B-B14F-4D97-AF65-F5344CB8AC3E}">
        <p14:creationId xmlns:p14="http://schemas.microsoft.com/office/powerpoint/2010/main" val="1230828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838200" y="346031"/>
            <a:ext cx="10515600" cy="1325563"/>
          </a:xfrm>
        </p:spPr>
        <p:txBody>
          <a:bodyPr>
            <a:normAutofit/>
          </a:body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706760" y="1567470"/>
            <a:ext cx="10515600" cy="567951"/>
          </a:xfrm>
        </p:spPr>
        <p:txBody>
          <a:bodyPr>
            <a:normAutofit/>
          </a:bodyPr>
          <a:lstStyle/>
          <a:p>
            <a:pPr>
              <a:buFont typeface="Courier New" panose="02070309020205020404" pitchFamily="49" charset="0"/>
              <a:buChar char="o"/>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Parents can discuss the following questions after completing the questionnaire </a:t>
            </a:r>
            <a:r>
              <a:rPr lang="en-US" altLang="zh-TW" sz="2000" b="1" dirty="0">
                <a:solidFill>
                  <a:srgbClr val="00B0F0"/>
                </a:solidFill>
                <a:latin typeface="Times New Roman" panose="02020603050405020304" pitchFamily="18" charset="0"/>
                <a:ea typeface="微軟正黑體" panose="020B0604030504040204" pitchFamily="34" charset="-120"/>
                <a:cs typeface="Times New Roman" panose="02020603050405020304" pitchFamily="18" charset="0"/>
              </a:rPr>
              <a:t>separately</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Content Placeholder 2">
            <a:extLst>
              <a:ext uri="{FF2B5EF4-FFF2-40B4-BE49-F238E27FC236}">
                <a16:creationId xmlns:a16="http://schemas.microsoft.com/office/drawing/2014/main" id="{D7F63CD7-D663-4A58-8FDF-EEE945B106FF}"/>
              </a:ext>
            </a:extLst>
          </p:cNvPr>
          <p:cNvSpPr txBox="1">
            <a:spLocks/>
          </p:cNvSpPr>
          <p:nvPr/>
        </p:nvSpPr>
        <p:spPr>
          <a:xfrm>
            <a:off x="1103593" y="2135420"/>
            <a:ext cx="10198128" cy="36009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altLang="zh-HK" sz="20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Father and mother ranked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their parenting expectations according to their own ratings. Are they ranked in a similar order</a:t>
            </a:r>
            <a:r>
              <a:rPr lang="en-US"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Even if they are ranked in a similar order, how different are their ratings for each item? Which expectation </a:t>
            </a:r>
            <a:r>
              <a:rPr lang="en-US"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they rated has the greatest difference</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buFont typeface="Wingdings" panose="05000000000000000000" pitchFamily="2" charset="2"/>
              <a:buChar char=""/>
            </a:pP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Looking back over the past month, did the father and mother have conflicts over their different opinions on parenting expectations? How did </a:t>
            </a:r>
            <a:r>
              <a:rPr lang="en-GB" sz="2000" dirty="0">
                <a:effectLst/>
                <a:latin typeface="Times New Roman" panose="02020603050405020304" pitchFamily="18" charset="0"/>
                <a:ea typeface="PMingLiU" panose="02020500000000000000" pitchFamily="18" charset="-120"/>
                <a:cs typeface="Times New Roman" panose="02020603050405020304" pitchFamily="18" charset="0"/>
              </a:rPr>
              <a:t>they </a:t>
            </a:r>
            <a:r>
              <a:rPr lang="en-GB" sz="2000" dirty="0">
                <a:latin typeface="Times New Roman" panose="02020603050405020304" pitchFamily="18" charset="0"/>
                <a:ea typeface="PMingLiU" panose="02020500000000000000" pitchFamily="18" charset="-120"/>
                <a:cs typeface="Times New Roman" panose="02020603050405020304" pitchFamily="18" charset="0"/>
              </a:rPr>
              <a:t>handle</a:t>
            </a:r>
            <a:r>
              <a:rPr lang="en-GB" sz="2000" dirty="0">
                <a:effectLst/>
                <a:latin typeface="Times New Roman" panose="02020603050405020304" pitchFamily="18" charset="0"/>
                <a:ea typeface="PMingLiU" panose="02020500000000000000" pitchFamily="18" charset="-120"/>
                <a:cs typeface="Times New Roman" panose="02020603050405020304" pitchFamily="18" charset="0"/>
              </a:rPr>
              <a:t> these </a:t>
            </a:r>
            <a:r>
              <a:rPr lang="en-GB" sz="2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conflicts? </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539031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05775A-F8FA-F057-ED1B-C7206F5FEFCC}"/>
              </a:ext>
            </a:extLst>
          </p:cNvPr>
          <p:cNvSpPr>
            <a:spLocks noGrp="1"/>
          </p:cNvSpPr>
          <p:nvPr>
            <p:ph type="title"/>
          </p:nvPr>
        </p:nvSpPr>
        <p:spPr>
          <a:xfrm>
            <a:off x="838200" y="209002"/>
            <a:ext cx="10515600" cy="1325563"/>
          </a:xfrm>
        </p:spPr>
        <p:txBody>
          <a:bodyPr>
            <a:normAutofit/>
          </a:bodyPr>
          <a:lstStyle/>
          <a:p>
            <a:r>
              <a:rPr lang="en-GB"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W</a:t>
            </a:r>
            <a:r>
              <a:rPr lang="en-GB" b="1"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ays to enhance collaboration between parents</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B4DC5657-7768-7A91-55C2-DF67E7AB9FBB}"/>
              </a:ext>
            </a:extLst>
          </p:cNvPr>
          <p:cNvSpPr>
            <a:spLocks noGrp="1"/>
          </p:cNvSpPr>
          <p:nvPr>
            <p:ph idx="1"/>
          </p:nvPr>
        </p:nvSpPr>
        <p:spPr>
          <a:xfrm>
            <a:off x="596153" y="1425630"/>
            <a:ext cx="10515600" cy="567951"/>
          </a:xfrm>
        </p:spPr>
        <p:txBody>
          <a:bodyPr>
            <a:normAutofit/>
          </a:bodyPr>
          <a:lstStyle/>
          <a:p>
            <a:pPr>
              <a:buFont typeface="Wingdings" panose="05000000000000000000" pitchFamily="2" charset="2"/>
              <a:buChar char=""/>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Consistent expectations: </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endParaRPr lang="zh-HK"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1BDD4199-4955-497E-8CA0-B990B3DB9BB6}"/>
              </a:ext>
            </a:extLst>
          </p:cNvPr>
          <p:cNvGraphicFramePr>
            <a:graphicFrameLocks noGrp="1"/>
          </p:cNvGraphicFramePr>
          <p:nvPr>
            <p:extLst>
              <p:ext uri="{D42A27DB-BD31-4B8C-83A1-F6EECF244321}">
                <p14:modId xmlns:p14="http://schemas.microsoft.com/office/powerpoint/2010/main" val="1307409547"/>
              </p:ext>
            </p:extLst>
          </p:nvPr>
        </p:nvGraphicFramePr>
        <p:xfrm>
          <a:off x="5024104" y="768088"/>
          <a:ext cx="6885202" cy="5677630"/>
        </p:xfrm>
        <a:graphic>
          <a:graphicData uri="http://schemas.openxmlformats.org/drawingml/2006/table">
            <a:tbl>
              <a:tblPr firstRow="1" bandRow="1">
                <a:tableStyleId>{5C22544A-7EE6-4342-B048-85BDC9FD1C3A}</a:tableStyleId>
              </a:tblPr>
              <a:tblGrid>
                <a:gridCol w="3254188">
                  <a:extLst>
                    <a:ext uri="{9D8B030D-6E8A-4147-A177-3AD203B41FA5}">
                      <a16:colId xmlns:a16="http://schemas.microsoft.com/office/drawing/2014/main" val="680213330"/>
                    </a:ext>
                  </a:extLst>
                </a:gridCol>
                <a:gridCol w="1843012">
                  <a:extLst>
                    <a:ext uri="{9D8B030D-6E8A-4147-A177-3AD203B41FA5}">
                      <a16:colId xmlns:a16="http://schemas.microsoft.com/office/drawing/2014/main" val="1709166948"/>
                    </a:ext>
                  </a:extLst>
                </a:gridCol>
                <a:gridCol w="1788002">
                  <a:extLst>
                    <a:ext uri="{9D8B030D-6E8A-4147-A177-3AD203B41FA5}">
                      <a16:colId xmlns:a16="http://schemas.microsoft.com/office/drawing/2014/main" val="2272239580"/>
                    </a:ext>
                  </a:extLst>
                </a:gridCol>
              </a:tblGrid>
              <a:tr h="370840">
                <a:tc>
                  <a:txBody>
                    <a:bodyPr/>
                    <a:lstStyle/>
                    <a:p>
                      <a:pPr algn="ct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Help children achieve the following goals…</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4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3</a:t>
                      </a: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 most important expectations to the father</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en-US" altLang="zh-TW" sz="14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3</a:t>
                      </a: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 most important expectations to the mother</a:t>
                      </a:r>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117238914"/>
                  </a:ext>
                </a:extLst>
              </a:tr>
              <a:tr h="328390">
                <a:tc>
                  <a:txBody>
                    <a:bodyPr/>
                    <a:lstStyle/>
                    <a:p>
                      <a:pPr marL="0" indent="0">
                        <a:buFont typeface="+mj-lt"/>
                        <a:buNone/>
                      </a:pPr>
                      <a:r>
                        <a:rPr lang="en-US" altLang="zh-TW" sz="1400" b="0" dirty="0">
                          <a:latin typeface="Times New Roman" panose="02020603050405020304" pitchFamily="18" charset="0"/>
                          <a:ea typeface="微軟正黑體" panose="020B0604030504040204" pitchFamily="34" charset="-120"/>
                          <a:cs typeface="Times New Roman" panose="02020603050405020304" pitchFamily="18" charset="0"/>
                        </a:rPr>
                        <a:t>1)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Healthy</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971559092"/>
                  </a:ext>
                </a:extLst>
              </a:tr>
              <a:tr h="370840">
                <a:tc>
                  <a:txBody>
                    <a:bodyPr/>
                    <a:lstStyle/>
                    <a:p>
                      <a:pPr marL="0" indent="0">
                        <a:buFont typeface="+mj-lt"/>
                        <a:buNone/>
                      </a:pPr>
                      <a:r>
                        <a:rPr lang="en-US" altLang="zh-TW" sz="1400" b="0" dirty="0">
                          <a:latin typeface="Times New Roman" panose="02020603050405020304" pitchFamily="18" charset="0"/>
                          <a:ea typeface="微軟正黑體" panose="020B0604030504040204" pitchFamily="34" charset="-120"/>
                          <a:cs typeface="Times New Roman" panose="02020603050405020304" pitchFamily="18" charset="0"/>
                        </a:rPr>
                        <a:t>2)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Happy</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021461153"/>
                  </a:ext>
                </a:extLst>
              </a:tr>
              <a:tr h="185420">
                <a:tc>
                  <a:txBody>
                    <a:bodyPr/>
                    <a:lstStyle/>
                    <a:p>
                      <a:pPr marL="0" indent="0">
                        <a:buFont typeface="+mj-lt"/>
                        <a:buNone/>
                      </a:pPr>
                      <a:r>
                        <a:rPr lang="en-US" altLang="zh-TW" sz="1400" b="0" dirty="0">
                          <a:latin typeface="Times New Roman" panose="02020603050405020304" pitchFamily="18" charset="0"/>
                          <a:ea typeface="微軟正黑體" panose="020B0604030504040204" pitchFamily="34" charset="-120"/>
                          <a:cs typeface="Times New Roman" panose="02020603050405020304" pitchFamily="18" charset="0"/>
                        </a:rPr>
                        <a:t>3)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Follows rules and listens to instructions</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41479981"/>
                  </a:ext>
                </a:extLst>
              </a:tr>
              <a:tr h="185420">
                <a:tc>
                  <a:txBody>
                    <a:bodyPr/>
                    <a:lstStyle/>
                    <a:p>
                      <a:pPr marL="0" indent="0">
                        <a:buFont typeface="+mj-lt"/>
                        <a:buNone/>
                      </a:pPr>
                      <a:r>
                        <a:rPr lang="en-US" sz="1400" b="0" dirty="0">
                          <a:latin typeface="Times New Roman" panose="02020603050405020304" pitchFamily="18" charset="0"/>
                          <a:ea typeface="微軟正黑體" panose="020B0604030504040204" pitchFamily="34" charset="-120"/>
                          <a:cs typeface="Times New Roman" panose="02020603050405020304" pitchFamily="18" charset="0"/>
                        </a:rPr>
                        <a:t>4)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Able to express and manage emotions</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8439257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5)</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 Have good relationships with family members</a:t>
                      </a:r>
                      <a:endParaRPr lang="en-US" altLang="zh-HK"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676314590"/>
                  </a:ext>
                </a:extLst>
              </a:tr>
              <a:tr h="284945">
                <a:tc>
                  <a:txBody>
                    <a:bodyPr/>
                    <a:lstStyle/>
                    <a:p>
                      <a:pPr marL="0" indent="0">
                        <a:buFont typeface="+mj-lt"/>
                        <a:buNone/>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6) </a:t>
                      </a:r>
                      <a:r>
                        <a:rPr lang="en-GB" sz="1400" kern="1200" dirty="0">
                          <a:solidFill>
                            <a:schemeClr val="tx1"/>
                          </a:solidFill>
                          <a:effectLst/>
                          <a:latin typeface="Times New Roman" panose="02020603050405020304" pitchFamily="18" charset="0"/>
                          <a:ea typeface="+mn-ea"/>
                          <a:cs typeface="Times New Roman" panose="02020603050405020304" pitchFamily="18" charset="0"/>
                        </a:rPr>
                        <a:t>Able to make good friends</a:t>
                      </a:r>
                      <a:endParaRPr lang="en-US"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2162011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7)</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 Good grades at school</a:t>
                      </a:r>
                      <a:endParaRPr lang="en-US" altLang="zh-HK"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buFont typeface="+mj-lt"/>
                        <a:buNone/>
                      </a:pPr>
                      <a:endParaRPr lang="en-US"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0193341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8) </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Be multi-talented or specialise in one area</a:t>
                      </a:r>
                      <a:endParaRPr lang="en-US" altLang="zh-HK"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397981518"/>
                  </a:ext>
                </a:extLst>
              </a:tr>
              <a:tr h="370840">
                <a:tc>
                  <a:txBody>
                    <a:bodyPr/>
                    <a:lstStyle/>
                    <a:p>
                      <a:pPr marL="0" indent="0">
                        <a:buFont typeface="+mj-lt"/>
                        <a:buNone/>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9) </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Able to go to university</a:t>
                      </a:r>
                      <a:endParaRPr lang="en-US"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2685853120"/>
                  </a:ext>
                </a:extLst>
              </a:tr>
              <a:tr h="0">
                <a:tc>
                  <a:txBody>
                    <a:bodyPr/>
                    <a:lstStyle/>
                    <a:p>
                      <a:pPr marL="0" indent="0">
                        <a:buFont typeface="+mj-lt"/>
                        <a:buNone/>
                      </a:pPr>
                      <a:r>
                        <a:rPr lang="en-US" altLang="zh-TW"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10) </a:t>
                      </a:r>
                      <a:r>
                        <a:rPr lang="en-GB" altLang="zh-HK" sz="1400" kern="1200" dirty="0">
                          <a:solidFill>
                            <a:schemeClr val="tx1"/>
                          </a:solidFill>
                          <a:effectLst/>
                          <a:latin typeface="Times New Roman" panose="02020603050405020304" pitchFamily="18" charset="0"/>
                          <a:ea typeface="+mn-ea"/>
                          <a:cs typeface="Times New Roman" panose="02020603050405020304" pitchFamily="18" charset="0"/>
                        </a:rPr>
                        <a:t>Able to contribute to society in the future</a:t>
                      </a:r>
                      <a:endParaRPr lang="en-US" altLang="zh-HK" sz="1400" b="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41391984"/>
                  </a:ext>
                </a:extLst>
              </a:tr>
              <a:tr h="370840">
                <a:tc>
                  <a:txBody>
                    <a:bodyPr/>
                    <a:lstStyle/>
                    <a:p>
                      <a:pPr marL="0" indent="0">
                        <a:buFont typeface="+mj-lt"/>
                        <a:buNone/>
                      </a:pPr>
                      <a:r>
                        <a:rPr lang="en-US" sz="1400" b="0" dirty="0">
                          <a:latin typeface="Times New Roman" panose="02020603050405020304" pitchFamily="18" charset="0"/>
                          <a:ea typeface="微軟正黑體" panose="020B0604030504040204" pitchFamily="34" charset="-120"/>
                          <a:cs typeface="Times New Roman" panose="02020603050405020304" pitchFamily="18" charset="0"/>
                        </a:rPr>
                        <a:t>11)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Have a high-paying job in the future</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949586469"/>
                  </a:ext>
                </a:extLst>
              </a:tr>
              <a:tr h="370840">
                <a:tc>
                  <a:txBody>
                    <a:bodyPr/>
                    <a:lstStyle/>
                    <a:p>
                      <a:pPr marL="0" indent="0">
                        <a:buFont typeface="+mj-lt"/>
                        <a:buNone/>
                      </a:pPr>
                      <a:r>
                        <a:rPr lang="en-US" altLang="zh-TW" sz="1400" b="0" dirty="0">
                          <a:latin typeface="Times New Roman" panose="02020603050405020304" pitchFamily="18" charset="0"/>
                          <a:ea typeface="微軟正黑體" panose="020B0604030504040204" pitchFamily="34" charset="-120"/>
                          <a:cs typeface="Times New Roman" panose="02020603050405020304" pitchFamily="18" charset="0"/>
                        </a:rPr>
                        <a:t>12) </a:t>
                      </a:r>
                      <a:r>
                        <a:rPr lang="en-GB" sz="1400" kern="1200" dirty="0">
                          <a:solidFill>
                            <a:schemeClr val="dk1"/>
                          </a:solidFill>
                          <a:effectLst/>
                          <a:latin typeface="Times New Roman" panose="02020603050405020304" pitchFamily="18" charset="0"/>
                          <a:ea typeface="+mn-ea"/>
                          <a:cs typeface="Times New Roman" panose="02020603050405020304" pitchFamily="18" charset="0"/>
                        </a:rPr>
                        <a:t>Able to build a happy family in the future</a:t>
                      </a:r>
                      <a:endParaRPr lang="en-US" sz="1400" b="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endParaRPr 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924981786"/>
                  </a:ext>
                </a:extLst>
              </a:tr>
            </a:tbl>
          </a:graphicData>
        </a:graphic>
      </p:graphicFrame>
      <p:sp>
        <p:nvSpPr>
          <p:cNvPr id="5" name="Content Placeholder 2">
            <a:extLst>
              <a:ext uri="{FF2B5EF4-FFF2-40B4-BE49-F238E27FC236}">
                <a16:creationId xmlns:a16="http://schemas.microsoft.com/office/drawing/2014/main" id="{D7F63CD7-D663-4A58-8FDF-EEE945B106FF}"/>
              </a:ext>
            </a:extLst>
          </p:cNvPr>
          <p:cNvSpPr txBox="1">
            <a:spLocks/>
          </p:cNvSpPr>
          <p:nvPr/>
        </p:nvSpPr>
        <p:spPr>
          <a:xfrm>
            <a:off x="999564" y="1993580"/>
            <a:ext cx="4280648" cy="14847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buFont typeface="Wingdings" panose="05000000000000000000" pitchFamily="2" charset="2"/>
              <a:buChar char="Ü"/>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Use a</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to indicate the 3 most important expectations from the 12 expectations.</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15451385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3030</TotalTime>
  <Words>3205</Words>
  <Application>Microsoft Office PowerPoint</Application>
  <PresentationFormat>寬螢幕</PresentationFormat>
  <Paragraphs>265</Paragraphs>
  <Slides>26</Slides>
  <Notes>3</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26</vt:i4>
      </vt:variant>
    </vt:vector>
  </HeadingPairs>
  <TitlesOfParts>
    <vt:vector size="36" baseType="lpstr">
      <vt:lpstr>微軟正黑體</vt:lpstr>
      <vt:lpstr>Arial</vt:lpstr>
      <vt:lpstr>Calibri</vt:lpstr>
      <vt:lpstr>Calibri Light</vt:lpstr>
      <vt:lpstr>Century Gothic</vt:lpstr>
      <vt:lpstr>Courier New</vt:lpstr>
      <vt:lpstr>Times New Roman</vt:lpstr>
      <vt:lpstr>Webdings</vt:lpstr>
      <vt:lpstr>Wingdings</vt:lpstr>
      <vt:lpstr>Office 佈景主題</vt:lpstr>
      <vt:lpstr>Fostering happy development of children through synergy in parenting: How to enhance collaboration between parents?</vt:lpstr>
      <vt:lpstr>Outline</vt:lpstr>
      <vt:lpstr>The importance of collaboration between parents</vt:lpstr>
      <vt:lpstr>The importance of collaboration between parents</vt:lpstr>
      <vt:lpstr>The importance of collaboration between parents</vt:lpstr>
      <vt:lpstr>The importance of collaboration between parents</vt:lpstr>
      <vt:lpstr>Ways to enhance collaboration between parents</vt:lpstr>
      <vt:lpstr>Ways to enhance collaboration between parents</vt:lpstr>
      <vt:lpstr>Ways to enhance collaboration between parents</vt:lpstr>
      <vt:lpstr>Ways to enhance collaboration between parents</vt:lpstr>
      <vt:lpstr>Ways to enhance collaboration between parents</vt:lpstr>
      <vt:lpstr>Ways to enhance collaboration between parents</vt:lpstr>
      <vt:lpstr>Ways to enhance collaboration between parents</vt:lpstr>
      <vt:lpstr>Ways to enhance collaboration between parents</vt:lpstr>
      <vt:lpstr>PowerPoint 簡報</vt:lpstr>
      <vt:lpstr>PowerPoint 簡報</vt:lpstr>
      <vt:lpstr>How to deal with conflicts arising from caring for children</vt:lpstr>
      <vt:lpstr>How to deal with conflicts arising from caring for children</vt:lpstr>
      <vt:lpstr>How to deal with conflicts arising from caring for children</vt:lpstr>
      <vt:lpstr>How to deal with conflicts arising from caring for children</vt:lpstr>
      <vt:lpstr>How to deal with conflicts arising from caring for children</vt:lpstr>
      <vt:lpstr>How to deal with conflicts arising from caring for children</vt:lpstr>
      <vt:lpstr>How to deal with conflicts arising from caring for children</vt:lpstr>
      <vt:lpstr>How to deal with conflicts arising from caring for children</vt:lpstr>
      <vt:lpstr>How to deal with conflicts arising from caring for children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父母合作</dc:title>
  <dc:creator>LAM, Chun Bun Ian [ECE]</dc:creator>
  <cp:lastModifiedBy>HSC&amp;PEd</cp:lastModifiedBy>
  <cp:revision>141</cp:revision>
  <cp:lastPrinted>2024-08-28T06:37:49Z</cp:lastPrinted>
  <dcterms:created xsi:type="dcterms:W3CDTF">2023-10-05T20:26:47Z</dcterms:created>
  <dcterms:modified xsi:type="dcterms:W3CDTF">2024-10-28T04:57:36Z</dcterms:modified>
</cp:coreProperties>
</file>