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494" r:id="rId7"/>
    <p:sldId id="564" r:id="rId8"/>
    <p:sldId id="565" r:id="rId9"/>
    <p:sldId id="577" r:id="rId10"/>
    <p:sldId id="566" r:id="rId11"/>
    <p:sldId id="567" r:id="rId12"/>
    <p:sldId id="580" r:id="rId13"/>
    <p:sldId id="569" r:id="rId14"/>
    <p:sldId id="568" r:id="rId15"/>
    <p:sldId id="571" r:id="rId16"/>
    <p:sldId id="573" r:id="rId17"/>
    <p:sldId id="581" r:id="rId18"/>
    <p:sldId id="582" r:id="rId19"/>
    <p:sldId id="583" r:id="rId20"/>
    <p:sldId id="584" r:id="rId21"/>
    <p:sldId id="585" r:id="rId22"/>
    <p:sldId id="586" r:id="rId23"/>
    <p:sldId id="579" r:id="rId24"/>
    <p:sldId id="587" r:id="rId25"/>
    <p:sldId id="541" r:id="rId26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B4B"/>
    <a:srgbClr val="D1E6F6"/>
    <a:srgbClr val="1CADE4"/>
    <a:srgbClr val="FF66FF"/>
    <a:srgbClr val="65A9D9"/>
    <a:srgbClr val="D9ECFC"/>
    <a:srgbClr val="EB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6265" autoAdjust="0"/>
  </p:normalViewPr>
  <p:slideViewPr>
    <p:cSldViewPr snapToGrid="0">
      <p:cViewPr varScale="1">
        <p:scale>
          <a:sx n="109" d="100"/>
          <a:sy n="109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259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1697" y="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E68E90B-D7B0-49E2-8675-CB4FDAF32631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1697" y="6457411"/>
            <a:ext cx="4302625" cy="34026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E52AB10-58F5-4280-BC3F-B63A95782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E7759A5-12C3-408C-AEFA-AD540DBFD5A7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71382"/>
            <a:ext cx="7941310" cy="267658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528D8626-25A6-40F3-A4E5-338E9A36FD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35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1103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982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4643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705AC-55BA-411B-AC2B-888208AAE73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6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705AC-55BA-411B-AC2B-888208AAE7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51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705AC-55BA-411B-AC2B-888208AAE7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3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291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4849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37553-2038-A0AF-715C-5D555E9A0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48FE74-DEBC-9BC1-2B3D-499F17CED3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5A1F60-9900-4CB4-A9B9-4EACDE39B1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5A88A-EBB8-DF5F-1C02-68977FBBF2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369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905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0398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8965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53594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播放短片：</a:t>
            </a:r>
            <a:r>
              <a:rPr lang="en-US" altLang="zh-TW" dirty="0"/>
              <a:t>https://youtu.be/joymqWAqI0s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D8626-25A6-40F3-A4E5-338E9A36FD0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076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99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34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307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404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50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01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9597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2048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82520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603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6839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7DF2C72-1827-4E57-A890-75F1E8C85771}" type="datetimeFigureOut">
              <a:rPr lang="zh-HK" altLang="en-US" smtClean="0"/>
              <a:t>28/10/2024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7B398DD-7584-496C-B409-7A4F62A33A99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6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E91EA01-9D43-868F-A02D-8004C3399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13359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What to do when stressed out? </a:t>
            </a:r>
            <a:br>
              <a:rPr lang="en-NZ" sz="4400" dirty="0">
                <a:effectLst/>
                <a:latin typeface="Times New Roman" panose="02020603050405020304" pitchFamily="18" charset="0"/>
                <a:ea typeface="MingLiU" panose="02020509000000000000" pitchFamily="49" charset="-120"/>
              </a:rPr>
            </a:br>
            <a:r>
              <a:rPr lang="en-GB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How to cope with parental </a:t>
            </a:r>
            <a:r>
              <a:rPr lang="en-GB" sz="44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AE3D338-1346-4DC4-BDD1-48A55994F7D9}"/>
              </a:ext>
            </a:extLst>
          </p:cNvPr>
          <p:cNvSpPr/>
          <p:nvPr/>
        </p:nvSpPr>
        <p:spPr>
          <a:xfrm>
            <a:off x="7388942" y="5552346"/>
            <a:ext cx="4301178" cy="935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Parent Education Resource Package for Primary Schools</a:t>
            </a:r>
            <a:endParaRPr lang="zh-TW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01B8AB-A3BC-4964-A340-4E3583789A81}"/>
              </a:ext>
            </a:extLst>
          </p:cNvPr>
          <p:cNvSpPr/>
          <p:nvPr/>
        </p:nvSpPr>
        <p:spPr>
          <a:xfrm>
            <a:off x="1254193" y="3429000"/>
            <a:ext cx="9683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Strand III: Promotion of Parents’ Physical and Psychological Well-being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867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can we cope with 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89D46AA-885E-4EC5-B2EE-CE17B13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318"/>
            <a:ext cx="10058400" cy="5353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Coping with less controllable stress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282C0C-C3EC-4556-B62E-C05617C0C2DA}"/>
              </a:ext>
            </a:extLst>
          </p:cNvPr>
          <p:cNvSpPr txBox="1">
            <a:spLocks/>
          </p:cNvSpPr>
          <p:nvPr/>
        </p:nvSpPr>
        <p:spPr>
          <a:xfrm>
            <a:off x="1408568" y="2325645"/>
            <a:ext cx="10515600" cy="39212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Emotion-focused coping methods: Try to regulate negative emotions caused by stress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Relaxing the body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Body scan meditation exercise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Positive thinking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Combating thinking traps</a:t>
            </a:r>
          </a:p>
          <a:p>
            <a:pPr lvl="4">
              <a:buFont typeface="Wingdings" panose="05000000000000000000" pitchFamily="2" charset="2"/>
              <a:buChar char="Ø"/>
            </a:pP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256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can we cope with 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8F943129-4F44-4804-94F4-90A409A93378}"/>
              </a:ext>
            </a:extLst>
          </p:cNvPr>
          <p:cNvSpPr/>
          <p:nvPr/>
        </p:nvSpPr>
        <p:spPr>
          <a:xfrm>
            <a:off x="1097280" y="5814656"/>
            <a:ext cx="10322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Ditto, B., </a:t>
            </a:r>
            <a:r>
              <a:rPr lang="en-US" sz="1400" dirty="0" err="1">
                <a:latin typeface="Century Gothic" panose="020B0502020202020204" pitchFamily="34" charset="0"/>
              </a:rPr>
              <a:t>Eclache</a:t>
            </a:r>
            <a:r>
              <a:rPr lang="en-US" sz="1400" dirty="0">
                <a:latin typeface="Century Gothic" panose="020B0502020202020204" pitchFamily="34" charset="0"/>
              </a:rPr>
              <a:t>, M., &amp; Goldman, N. (2006). Short-term autonomic and cardiovascular effects of mindfulness body scan meditation. </a:t>
            </a:r>
            <a:r>
              <a:rPr lang="en-US" sz="1400" i="1" dirty="0">
                <a:latin typeface="Century Gothic" panose="020B0502020202020204" pitchFamily="34" charset="0"/>
              </a:rPr>
              <a:t>Annals of Behavioral Medicine, 32</a:t>
            </a:r>
            <a:r>
              <a:rPr lang="en-US" sz="1400" dirty="0">
                <a:latin typeface="Century Gothic" panose="020B0502020202020204" pitchFamily="34" charset="0"/>
              </a:rPr>
              <a:t>(3), 227-234.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89D46AA-885E-4EC5-B2EE-CE17B13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318"/>
            <a:ext cx="10058400" cy="5353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Relaxing the body: Body scan meditation exercise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C1BB3B-3E89-43B6-AE1E-E7EAC5B4EA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37"/>
          <a:stretch/>
        </p:blipFill>
        <p:spPr>
          <a:xfrm>
            <a:off x="1216851" y="2211092"/>
            <a:ext cx="5687383" cy="3224508"/>
          </a:xfrm>
          <a:prstGeom prst="rect">
            <a:avLst/>
          </a:prstGeom>
        </p:spPr>
      </p:pic>
      <p:sp>
        <p:nvSpPr>
          <p:cNvPr id="9" name="Google Shape;568;p38">
            <a:extLst>
              <a:ext uri="{FF2B5EF4-FFF2-40B4-BE49-F238E27FC236}">
                <a16:creationId xmlns:a16="http://schemas.microsoft.com/office/drawing/2014/main" id="{30410E80-9148-4E1F-826B-69E1FEE1C703}"/>
              </a:ext>
            </a:extLst>
          </p:cNvPr>
          <p:cNvSpPr txBox="1"/>
          <p:nvPr/>
        </p:nvSpPr>
        <p:spPr>
          <a:xfrm>
            <a:off x="7128118" y="5207085"/>
            <a:ext cx="3136410" cy="698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Watch the video</a:t>
            </a:r>
            <a:b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en-US" altLang="zh-HK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(Chinese Version Only)</a:t>
            </a:r>
            <a:endParaRPr lang="zh-HK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US" sz="2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834" y="2676245"/>
            <a:ext cx="2322979" cy="232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4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can we cope with 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8F943129-4F44-4804-94F4-90A409A93378}"/>
              </a:ext>
            </a:extLst>
          </p:cNvPr>
          <p:cNvSpPr/>
          <p:nvPr/>
        </p:nvSpPr>
        <p:spPr>
          <a:xfrm>
            <a:off x="833107" y="5783832"/>
            <a:ext cx="103225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Beck, A. T. (1976). </a:t>
            </a:r>
            <a:r>
              <a:rPr lang="en-US" sz="1400" i="1" dirty="0">
                <a:latin typeface="Century Gothic" panose="020B0502020202020204" pitchFamily="34" charset="0"/>
              </a:rPr>
              <a:t>Cognitive therapy and emotional disorders</a:t>
            </a:r>
            <a:r>
              <a:rPr lang="en-US" sz="1400" dirty="0">
                <a:latin typeface="Century Gothic" panose="020B0502020202020204" pitchFamily="34" charset="0"/>
              </a:rPr>
              <a:t>. International Universities Press.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89D46AA-885E-4EC5-B2EE-CE17B13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318"/>
            <a:ext cx="10058400" cy="5353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Positive thinking: Combating thinking traps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BC3361A-6112-4B90-9F50-8D6664797946}"/>
              </a:ext>
            </a:extLst>
          </p:cNvPr>
          <p:cNvSpPr txBox="1">
            <a:spLocks/>
          </p:cNvSpPr>
          <p:nvPr/>
        </p:nvSpPr>
        <p:spPr>
          <a:xfrm>
            <a:off x="1408568" y="2325645"/>
            <a:ext cx="10515600" cy="89738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Thinking traps are thoughts about the reality or the future that may not necessarily be true but can cause people to have strong negative emotions or feel a lot of pressure. For example: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90DF626-8995-4817-9E06-AC39D0539E0B}"/>
              </a:ext>
            </a:extLst>
          </p:cNvPr>
          <p:cNvSpPr txBox="1">
            <a:spLocks/>
          </p:cNvSpPr>
          <p:nvPr/>
        </p:nvSpPr>
        <p:spPr>
          <a:xfrm>
            <a:off x="1408568" y="3223033"/>
            <a:ext cx="4439971" cy="24806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û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Catastrophising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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Overgeneralisation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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Every time is the same</a:t>
            </a:r>
            <a:endParaRPr lang="zh-TW" altLang="en-US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"/>
            </a:pP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9DE90D-491C-471E-BCE7-3611EE02E52F}"/>
              </a:ext>
            </a:extLst>
          </p:cNvPr>
          <p:cNvSpPr txBox="1">
            <a:spLocks/>
          </p:cNvSpPr>
          <p:nvPr/>
        </p:nvSpPr>
        <p:spPr>
          <a:xfrm>
            <a:off x="5994393" y="3142883"/>
            <a:ext cx="5218569" cy="24806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û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Perfectionism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û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Fortune telling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û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Personalising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2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B4AB229-BC55-83B3-734A-D69BFE5712A7}"/>
              </a:ext>
            </a:extLst>
          </p:cNvPr>
          <p:cNvSpPr/>
          <p:nvPr/>
        </p:nvSpPr>
        <p:spPr>
          <a:xfrm>
            <a:off x="-206135" y="0"/>
            <a:ext cx="12192000" cy="6249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Catastrophising</a:t>
            </a:r>
            <a:endParaRPr lang="en-US" altLang="zh-TW" sz="18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zh-HK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16259D1-E233-8A6A-34E4-34A8C1EDA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717" b="42757"/>
          <a:stretch/>
        </p:blipFill>
        <p:spPr>
          <a:xfrm>
            <a:off x="2971697" y="1338092"/>
            <a:ext cx="6480000" cy="426120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AA5B5728-4777-4D1B-BA8D-0BB947C7C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81" y="2657696"/>
            <a:ext cx="2920237" cy="367620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B85D8DF-8F44-A8CF-872E-5A461FD09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665" y="2657696"/>
            <a:ext cx="2901948" cy="3676207"/>
          </a:xfrm>
          <a:prstGeom prst="rect">
            <a:avLst/>
          </a:prstGeom>
        </p:spPr>
      </p:pic>
      <p:sp>
        <p:nvSpPr>
          <p:cNvPr id="15" name="Explosion 2 3">
            <a:extLst>
              <a:ext uri="{FF2B5EF4-FFF2-40B4-BE49-F238E27FC236}">
                <a16:creationId xmlns:a16="http://schemas.microsoft.com/office/drawing/2014/main" id="{AE5AC8FC-48B5-5890-E0E6-99B2B85E0A5B}"/>
              </a:ext>
            </a:extLst>
          </p:cNvPr>
          <p:cNvSpPr/>
          <p:nvPr/>
        </p:nvSpPr>
        <p:spPr>
          <a:xfrm rot="20852766">
            <a:off x="226814" y="153319"/>
            <a:ext cx="3279729" cy="22856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FFFF14-0B8D-A561-63C2-EB89E44288EE}"/>
              </a:ext>
            </a:extLst>
          </p:cNvPr>
          <p:cNvSpPr/>
          <p:nvPr/>
        </p:nvSpPr>
        <p:spPr>
          <a:xfrm>
            <a:off x="3295154" y="1254186"/>
            <a:ext cx="5833085" cy="723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Situation: The child doesn’t like to eat vegetables, and the parent needs to fight with the child at every meal.</a:t>
            </a:r>
            <a:endParaRPr lang="en-N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A7F363-B085-6C3A-CFCE-ADEBFB3B42A2}"/>
              </a:ext>
            </a:extLst>
          </p:cNvPr>
          <p:cNvSpPr/>
          <p:nvPr/>
        </p:nvSpPr>
        <p:spPr>
          <a:xfrm>
            <a:off x="378017" y="2847703"/>
            <a:ext cx="2723764" cy="9349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He’ll have poor nutrition because he won’t eat vegetables. If that happens, he’ll get sick easily, and his growth might be affected!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41AEC8-A20C-786F-522A-52F4D1CCB675}"/>
              </a:ext>
            </a:extLst>
          </p:cNvPr>
          <p:cNvSpPr/>
          <p:nvPr/>
        </p:nvSpPr>
        <p:spPr>
          <a:xfrm>
            <a:off x="9356899" y="2721793"/>
            <a:ext cx="2723764" cy="1060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thinking</a:t>
            </a:r>
          </a:p>
          <a:p>
            <a:r>
              <a:rPr lang="en-N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Although he doesn’t like eating vegetables, he still likes to eat fruit, so he’ll get vitamins from other food.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9315422" y="2344594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thinking</a:t>
            </a:r>
          </a:p>
          <a:p>
            <a:endParaRPr lang="zh-HK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57326" y="2491623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thinking</a:t>
            </a:r>
          </a:p>
          <a:p>
            <a:endParaRPr lang="zh-HK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0EE55BD7-22CF-4261-98CD-3EDADCCE7037}"/>
              </a:ext>
            </a:extLst>
          </p:cNvPr>
          <p:cNvSpPr txBox="1"/>
          <p:nvPr/>
        </p:nvSpPr>
        <p:spPr>
          <a:xfrm rot="19731850">
            <a:off x="881430" y="1186746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Catastrophising</a:t>
            </a:r>
            <a:endParaRPr lang="en-US" altLang="zh-TW" sz="18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13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EA39-0753-8F6B-C30F-62DED82A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3B3FDD3-0FCE-788A-0700-68B649B4AD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575" b="3322"/>
          <a:stretch/>
        </p:blipFill>
        <p:spPr>
          <a:xfrm>
            <a:off x="222944" y="2762921"/>
            <a:ext cx="2977068" cy="3554060"/>
          </a:xfrm>
          <a:prstGeom prst="rect">
            <a:avLst/>
          </a:prstGeom>
        </p:spPr>
      </p:pic>
      <p:sp>
        <p:nvSpPr>
          <p:cNvPr id="15" name="Explosion 2 3">
            <a:extLst>
              <a:ext uri="{FF2B5EF4-FFF2-40B4-BE49-F238E27FC236}">
                <a16:creationId xmlns:a16="http://schemas.microsoft.com/office/drawing/2014/main" id="{5BAE1456-E054-4FB8-ECD7-EB52E70FC49A}"/>
              </a:ext>
            </a:extLst>
          </p:cNvPr>
          <p:cNvSpPr/>
          <p:nvPr/>
        </p:nvSpPr>
        <p:spPr>
          <a:xfrm rot="20852766">
            <a:off x="-37947" y="308014"/>
            <a:ext cx="3892660" cy="21261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D8559F0-6E9B-6D84-7875-F4B5100E7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012" y="1459756"/>
            <a:ext cx="6023370" cy="4139543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5FE9C47-4EE3-86A8-EB89-F0E5260FA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253" b="2991"/>
          <a:stretch/>
        </p:blipFill>
        <p:spPr>
          <a:xfrm>
            <a:off x="9135922" y="2728676"/>
            <a:ext cx="2996445" cy="356624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D1DE45E-8E90-2F3C-55F2-052A1DFD03F3}"/>
              </a:ext>
            </a:extLst>
          </p:cNvPr>
          <p:cNvSpPr/>
          <p:nvPr/>
        </p:nvSpPr>
        <p:spPr>
          <a:xfrm>
            <a:off x="3200012" y="1155926"/>
            <a:ext cx="5935909" cy="8305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Situation: The child always gets distracted while doing homework at home.</a:t>
            </a:r>
            <a:endParaRPr lang="en-N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03777-3625-D25E-BB50-8E0965871864}"/>
              </a:ext>
            </a:extLst>
          </p:cNvPr>
          <p:cNvSpPr/>
          <p:nvPr/>
        </p:nvSpPr>
        <p:spPr>
          <a:xfrm>
            <a:off x="349596" y="2894898"/>
            <a:ext cx="2723764" cy="8672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you’re always so distracted when you do homework at home. What do you actually learn at school?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DC068-BB07-4546-6C10-0964DB9129B0}"/>
              </a:ext>
            </a:extLst>
          </p:cNvPr>
          <p:cNvSpPr/>
          <p:nvPr/>
        </p:nvSpPr>
        <p:spPr>
          <a:xfrm>
            <a:off x="9272262" y="2728676"/>
            <a:ext cx="2723764" cy="12163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environment can have a great impact! The teacher said she was getting better and better at school. I can ask her teacher for tips to help her learn at home.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9272262" y="2380548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thinking</a:t>
            </a:r>
          </a:p>
          <a:p>
            <a:endParaRPr lang="zh-HK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39907" y="2571732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thinking</a:t>
            </a:r>
          </a:p>
          <a:p>
            <a:endParaRPr lang="zh-HK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D8FA9A9-418A-4B40-9F11-EFDD9F21801A}"/>
              </a:ext>
            </a:extLst>
          </p:cNvPr>
          <p:cNvSpPr txBox="1"/>
          <p:nvPr/>
        </p:nvSpPr>
        <p:spPr>
          <a:xfrm rot="19776843">
            <a:off x="775481" y="1186435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Overgeneralisation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01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3BAFF-7088-715A-CBBA-F9719EC9F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BE4A357-C59A-2577-B575-EE01A48367F0}"/>
              </a:ext>
            </a:extLst>
          </p:cNvPr>
          <p:cNvSpPr/>
          <p:nvPr/>
        </p:nvSpPr>
        <p:spPr>
          <a:xfrm>
            <a:off x="-3411" y="122112"/>
            <a:ext cx="12192000" cy="6249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E4ECB71-E320-8700-80E9-8B74316D4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39736" y="2779626"/>
            <a:ext cx="3240305" cy="3432345"/>
          </a:xfrm>
          <a:prstGeom prst="rect">
            <a:avLst/>
          </a:prstGeom>
        </p:spPr>
      </p:pic>
      <p:sp>
        <p:nvSpPr>
          <p:cNvPr id="15" name="Explosion 2 3">
            <a:extLst>
              <a:ext uri="{FF2B5EF4-FFF2-40B4-BE49-F238E27FC236}">
                <a16:creationId xmlns:a16="http://schemas.microsoft.com/office/drawing/2014/main" id="{C752A63C-7DB7-A2E1-513B-7E1E9D9659EA}"/>
              </a:ext>
            </a:extLst>
          </p:cNvPr>
          <p:cNvSpPr/>
          <p:nvPr/>
        </p:nvSpPr>
        <p:spPr>
          <a:xfrm rot="20852766">
            <a:off x="423290" y="123117"/>
            <a:ext cx="3098818" cy="232156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Every time is the same</a:t>
            </a:r>
            <a:endParaRPr lang="en-US" altLang="zh-HK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17773F9-9683-2704-178D-8CEDE62855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7" t="10649" r="4156" b="44756"/>
          <a:stretch/>
        </p:blipFill>
        <p:spPr>
          <a:xfrm>
            <a:off x="3275088" y="1386840"/>
            <a:ext cx="5960737" cy="408432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B8B0A39-B16B-B096-935A-97D14E35E1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11" r="2909"/>
          <a:stretch/>
        </p:blipFill>
        <p:spPr>
          <a:xfrm>
            <a:off x="9191925" y="2817652"/>
            <a:ext cx="2960339" cy="343234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9D37424-FCE1-6941-64F4-3B666D5963BA}"/>
              </a:ext>
            </a:extLst>
          </p:cNvPr>
          <p:cNvSpPr/>
          <p:nvPr/>
        </p:nvSpPr>
        <p:spPr>
          <a:xfrm>
            <a:off x="3275088" y="1245326"/>
            <a:ext cx="5833085" cy="837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Situation: The parent takes time to teach the child Chinese because the child’s grades aren’t ideal, but it doesn’t seem to be working.</a:t>
            </a:r>
            <a:endParaRPr lang="en-N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1F956A-D6C4-CA8A-9385-47D1586C93FB}"/>
              </a:ext>
            </a:extLst>
          </p:cNvPr>
          <p:cNvSpPr/>
          <p:nvPr/>
        </p:nvSpPr>
        <p:spPr>
          <a:xfrm>
            <a:off x="508236" y="2775635"/>
            <a:ext cx="2723764" cy="9429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beyond redemption! I’ve taught him for three months already, but he just doesn’t seem to understand!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35BD32-9C5A-EA98-2C14-493D9C332D41}"/>
              </a:ext>
            </a:extLst>
          </p:cNvPr>
          <p:cNvSpPr/>
          <p:nvPr/>
        </p:nvSpPr>
        <p:spPr>
          <a:xfrm>
            <a:off x="715404" y="4788450"/>
            <a:ext cx="614760" cy="353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1</a:t>
            </a:r>
            <a:endParaRPr lang="en-NZ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BD8AF2-91D7-0D4E-EEEC-527E01F61265}"/>
              </a:ext>
            </a:extLst>
          </p:cNvPr>
          <p:cNvSpPr/>
          <p:nvPr/>
        </p:nvSpPr>
        <p:spPr>
          <a:xfrm>
            <a:off x="1584718" y="4789842"/>
            <a:ext cx="614760" cy="353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2</a:t>
            </a:r>
            <a:endParaRPr lang="en-NZ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069314-44D8-47D7-BB32-5B7BD769BCEF}"/>
              </a:ext>
            </a:extLst>
          </p:cNvPr>
          <p:cNvSpPr/>
          <p:nvPr/>
        </p:nvSpPr>
        <p:spPr>
          <a:xfrm>
            <a:off x="2436208" y="4788450"/>
            <a:ext cx="614760" cy="353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 3</a:t>
            </a:r>
            <a:endParaRPr lang="en-NZ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1A675A-FC3B-41A2-4391-F445918627E2}"/>
              </a:ext>
            </a:extLst>
          </p:cNvPr>
          <p:cNvSpPr/>
          <p:nvPr/>
        </p:nvSpPr>
        <p:spPr>
          <a:xfrm>
            <a:off x="9310212" y="2677670"/>
            <a:ext cx="2723764" cy="1154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N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needs time to learn. </a:t>
            </a:r>
            <a:r>
              <a:rPr lang="en-GB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did not know how to walk at first, but gradually learnt how to walk.  He did not know how to speak at first, but gradually learnt how to speak</a:t>
            </a:r>
            <a:r>
              <a:rPr lang="en-US" altLang="zh-TW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TW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細明體" panose="02020509000000000000" pitchFamily="49" charset="-120"/>
              </a:rPr>
              <a:t> </a:t>
            </a:r>
            <a:endParaRPr lang="en-NZ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9310212" y="2284514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thinking</a:t>
            </a:r>
          </a:p>
          <a:p>
            <a:endParaRPr lang="zh-HK" altLang="en-US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31576" y="2450474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thinking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937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CC15-1CB5-3B3B-E813-4B573441A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5296A6C-343F-A6DA-2AE7-EA7C703380BC}"/>
              </a:ext>
            </a:extLst>
          </p:cNvPr>
          <p:cNvSpPr/>
          <p:nvPr/>
        </p:nvSpPr>
        <p:spPr>
          <a:xfrm>
            <a:off x="-89967" y="179112"/>
            <a:ext cx="12192000" cy="6249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child’s grades aren’t ideal</a:t>
            </a:r>
            <a:endParaRPr lang="zh-HK" altLang="en-US" dirty="0"/>
          </a:p>
        </p:txBody>
      </p:sp>
      <p:pic>
        <p:nvPicPr>
          <p:cNvPr id="3" name="圖片 2" descr="一張含有 文字, 人的臉孔, 卡通, 男孩 的圖片&#10;&#10;自動產生的描述">
            <a:extLst>
              <a:ext uri="{FF2B5EF4-FFF2-40B4-BE49-F238E27FC236}">
                <a16:creationId xmlns:a16="http://schemas.microsoft.com/office/drawing/2014/main" id="{D0E4DB0F-98AF-692E-1AE2-E51EE18AC9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t="57126" r="49643" b="5289"/>
          <a:stretch/>
        </p:blipFill>
        <p:spPr>
          <a:xfrm>
            <a:off x="279781" y="2773679"/>
            <a:ext cx="2920237" cy="344424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70A82E0-3D03-4372-0343-CC41A2C786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765" r="3174"/>
          <a:stretch/>
        </p:blipFill>
        <p:spPr>
          <a:xfrm>
            <a:off x="9181795" y="2674470"/>
            <a:ext cx="2920238" cy="3444539"/>
          </a:xfrm>
          <a:prstGeom prst="rect">
            <a:avLst/>
          </a:prstGeom>
        </p:spPr>
      </p:pic>
      <p:sp>
        <p:nvSpPr>
          <p:cNvPr id="15" name="Explosion 2 3">
            <a:extLst>
              <a:ext uri="{FF2B5EF4-FFF2-40B4-BE49-F238E27FC236}">
                <a16:creationId xmlns:a16="http://schemas.microsoft.com/office/drawing/2014/main" id="{927DB986-FA92-55B7-0EC1-4216BACB3939}"/>
              </a:ext>
            </a:extLst>
          </p:cNvPr>
          <p:cNvSpPr/>
          <p:nvPr/>
        </p:nvSpPr>
        <p:spPr>
          <a:xfrm rot="20852766">
            <a:off x="373268" y="144873"/>
            <a:ext cx="3493658" cy="219538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Fortune telling</a:t>
            </a:r>
            <a:endParaRPr lang="en-US" altLang="zh-HK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B1FB4CD-DF63-4D8E-2A90-3003F4802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8388" y="1678516"/>
            <a:ext cx="5962405" cy="39200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31F42EF-4CA5-08D5-5022-FB84CA17F2E0}"/>
              </a:ext>
            </a:extLst>
          </p:cNvPr>
          <p:cNvSpPr/>
          <p:nvPr/>
        </p:nvSpPr>
        <p:spPr>
          <a:xfrm>
            <a:off x="3308209" y="1513439"/>
            <a:ext cx="5833085" cy="723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Situation: The teacher suggests that parents use a mind map with their child to write an essay.</a:t>
            </a:r>
            <a:endParaRPr lang="en-N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5B041-22F0-5AF2-D5BD-13134D2566BE}"/>
              </a:ext>
            </a:extLst>
          </p:cNvPr>
          <p:cNvSpPr/>
          <p:nvPr/>
        </p:nvSpPr>
        <p:spPr>
          <a:xfrm>
            <a:off x="349841" y="2773679"/>
            <a:ext cx="2723764" cy="1060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asked us to try using “mind map” to teach children composition.  What’s “mind map”?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it work?</a:t>
            </a:r>
            <a:endParaRPr lang="en-NZ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6D3E40-8670-D2D3-C644-ADF1CEDDBD32}"/>
              </a:ext>
            </a:extLst>
          </p:cNvPr>
          <p:cNvSpPr/>
          <p:nvPr/>
        </p:nvSpPr>
        <p:spPr>
          <a:xfrm>
            <a:off x="9280032" y="2589429"/>
            <a:ext cx="2723764" cy="1060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used to start writing essays directly when I was a student, but since the teacher suggested that we use a mind map, let’s give it a try.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239531" y="2266263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thinking</a:t>
            </a:r>
          </a:p>
          <a:p>
            <a:endParaRPr lang="zh-HK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79781" y="2462347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thinking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5608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E5AE1-7A12-E796-134F-EA25D01B7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3E15235-F9A2-26B0-F22C-A203DAB3B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2" t="57368" r="49383" b="4461"/>
          <a:stretch/>
        </p:blipFill>
        <p:spPr>
          <a:xfrm>
            <a:off x="298071" y="2836631"/>
            <a:ext cx="2962983" cy="3497272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38026E0B-0CA2-A582-AAD5-366CCFB47C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5" t="9996" b="43504"/>
          <a:stretch/>
        </p:blipFill>
        <p:spPr>
          <a:xfrm>
            <a:off x="3261054" y="1298396"/>
            <a:ext cx="6199788" cy="4261207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698D7B6-2A0A-C04B-CA60-23C012CF9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1665" y="2657696"/>
            <a:ext cx="2901948" cy="3676207"/>
          </a:xfrm>
          <a:prstGeom prst="rect">
            <a:avLst/>
          </a:prstGeom>
        </p:spPr>
      </p:pic>
      <p:sp>
        <p:nvSpPr>
          <p:cNvPr id="15" name="Explosion 2 3">
            <a:extLst>
              <a:ext uri="{FF2B5EF4-FFF2-40B4-BE49-F238E27FC236}">
                <a16:creationId xmlns:a16="http://schemas.microsoft.com/office/drawing/2014/main" id="{4F73E358-567B-9136-473A-6BF3CE4904D0}"/>
              </a:ext>
            </a:extLst>
          </p:cNvPr>
          <p:cNvSpPr/>
          <p:nvPr/>
        </p:nvSpPr>
        <p:spPr>
          <a:xfrm rot="20852766">
            <a:off x="213237" y="205841"/>
            <a:ext cx="3401090" cy="23486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DC493C2-E16E-98DD-102D-185C665E12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725" r="3495"/>
          <a:stretch/>
        </p:blipFill>
        <p:spPr>
          <a:xfrm>
            <a:off x="9204657" y="2688902"/>
            <a:ext cx="2901948" cy="36030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E2DEC5-EC8D-CDA8-8FD5-635938D7C28F}"/>
              </a:ext>
            </a:extLst>
          </p:cNvPr>
          <p:cNvSpPr/>
          <p:nvPr/>
        </p:nvSpPr>
        <p:spPr>
          <a:xfrm>
            <a:off x="3315752" y="1214490"/>
            <a:ext cx="5833085" cy="72387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Situation: The child does well with homework but always makes careless mistakes.</a:t>
            </a:r>
            <a:endParaRPr lang="en-N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45203C-74FC-682B-E79A-5648FDA23DB3}"/>
              </a:ext>
            </a:extLst>
          </p:cNvPr>
          <p:cNvSpPr/>
          <p:nvPr/>
        </p:nvSpPr>
        <p:spPr>
          <a:xfrm>
            <a:off x="446660" y="2874872"/>
            <a:ext cx="2723764" cy="869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There’s a grammatical error in this sentence! Why does she always make careless mistakes?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323EBB-BB41-5271-F402-8166C9479B62}"/>
              </a:ext>
            </a:extLst>
          </p:cNvPr>
          <p:cNvSpPr/>
          <p:nvPr/>
        </p:nvSpPr>
        <p:spPr>
          <a:xfrm>
            <a:off x="9330757" y="2576408"/>
            <a:ext cx="2723764" cy="13424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seems to be making fewer and fewer careless mistakes! This means my method is working and helping her! I want her to see her own improvement.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9241665" y="2226551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thinking</a:t>
            </a:r>
          </a:p>
          <a:p>
            <a:endParaRPr lang="zh-HK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04915" y="2570166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thinking</a:t>
            </a:r>
          </a:p>
          <a:p>
            <a:endParaRPr lang="zh-HK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191CF77-2565-4086-8D23-A6D85E81464B}"/>
              </a:ext>
            </a:extLst>
          </p:cNvPr>
          <p:cNvSpPr txBox="1"/>
          <p:nvPr/>
        </p:nvSpPr>
        <p:spPr>
          <a:xfrm rot="19975639">
            <a:off x="1023065" y="1237913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Perfectionism</a:t>
            </a:r>
            <a:endParaRPr lang="zh-TW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61FB7-59FA-84DA-32E9-621F22CE2E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5E9002C-D597-0BA2-ED11-0C1835B84433}"/>
              </a:ext>
            </a:extLst>
          </p:cNvPr>
          <p:cNvSpPr/>
          <p:nvPr/>
        </p:nvSpPr>
        <p:spPr>
          <a:xfrm>
            <a:off x="-235957" y="6371"/>
            <a:ext cx="12192000" cy="6249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 dirty="0"/>
          </a:p>
        </p:txBody>
      </p:sp>
      <p:pic>
        <p:nvPicPr>
          <p:cNvPr id="3" name="圖片 2" descr="一張含有 文字, 卡通, 人的臉孔, 圖解 的圖片&#10;&#10;自動產生的描述">
            <a:extLst>
              <a:ext uri="{FF2B5EF4-FFF2-40B4-BE49-F238E27FC236}">
                <a16:creationId xmlns:a16="http://schemas.microsoft.com/office/drawing/2014/main" id="{7D247587-86DD-D3B3-2740-ED7F7581D5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t="10913" r="3785" b="44496"/>
          <a:stretch/>
        </p:blipFill>
        <p:spPr>
          <a:xfrm>
            <a:off x="3298065" y="1385887"/>
            <a:ext cx="5943600" cy="408622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1689645-54D1-029D-E87B-CB0F77C1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88" t="57778" r="49639" b="5000"/>
          <a:stretch/>
        </p:blipFill>
        <p:spPr>
          <a:xfrm>
            <a:off x="364364" y="2806279"/>
            <a:ext cx="2933701" cy="341038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91055AB-C5E4-DD5E-4418-30F6D6AFE8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470" r="3261"/>
          <a:stretch/>
        </p:blipFill>
        <p:spPr>
          <a:xfrm>
            <a:off x="9241665" y="2842038"/>
            <a:ext cx="2933701" cy="3407959"/>
          </a:xfrm>
          <a:prstGeom prst="rect">
            <a:avLst/>
          </a:prstGeom>
        </p:spPr>
      </p:pic>
      <p:sp>
        <p:nvSpPr>
          <p:cNvPr id="15" name="Explosion 2 3">
            <a:extLst>
              <a:ext uri="{FF2B5EF4-FFF2-40B4-BE49-F238E27FC236}">
                <a16:creationId xmlns:a16="http://schemas.microsoft.com/office/drawing/2014/main" id="{B64AA4DC-1DDF-2229-B16A-647EE2C95CC4}"/>
              </a:ext>
            </a:extLst>
          </p:cNvPr>
          <p:cNvSpPr/>
          <p:nvPr/>
        </p:nvSpPr>
        <p:spPr>
          <a:xfrm rot="20852766">
            <a:off x="220173" y="232109"/>
            <a:ext cx="3222082" cy="219297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HK" sz="14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749B34-2F38-D6DB-3FA8-E79E0148804B}"/>
              </a:ext>
            </a:extLst>
          </p:cNvPr>
          <p:cNvSpPr/>
          <p:nvPr/>
        </p:nvSpPr>
        <p:spPr>
          <a:xfrm>
            <a:off x="3298065" y="1091807"/>
            <a:ext cx="5833085" cy="843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Situation: The parents think their child doesn’t do as well as his peers in many aspects. They also think there are problems with his studies, social life and emotions.</a:t>
            </a:r>
            <a:endParaRPr lang="en-NZ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93C97-0D52-1B95-D8A7-26D0BBC64C14}"/>
              </a:ext>
            </a:extLst>
          </p:cNvPr>
          <p:cNvSpPr/>
          <p:nvPr/>
        </p:nvSpPr>
        <p:spPr>
          <a:xfrm>
            <a:off x="469332" y="2797640"/>
            <a:ext cx="2723764" cy="8387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N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must be because I’m doing a bad job of teaching him! I’m such a terrible parent!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1916A-E6D1-E806-0531-B4038288B8DB}"/>
              </a:ext>
            </a:extLst>
          </p:cNvPr>
          <p:cNvSpPr/>
          <p:nvPr/>
        </p:nvSpPr>
        <p:spPr>
          <a:xfrm>
            <a:off x="9366637" y="2425340"/>
            <a:ext cx="2723764" cy="12937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Taking care of a child is not one person’s job. The teaching of the father, teacher and grandfather, as well as the efforts of the child himself, all has some impact.</a:t>
            </a:r>
            <a:endParaRPr lang="en-NZ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255653" y="2098989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thinking</a:t>
            </a:r>
          </a:p>
          <a:p>
            <a:endParaRPr lang="zh-HK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364364" y="2443404"/>
            <a:ext cx="2456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thinking</a:t>
            </a:r>
          </a:p>
          <a:p>
            <a:endParaRPr lang="zh-HK" altLang="en-US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5773B6D-D506-471D-8BC0-834CDAEB73D0}"/>
              </a:ext>
            </a:extLst>
          </p:cNvPr>
          <p:cNvSpPr txBox="1"/>
          <p:nvPr/>
        </p:nvSpPr>
        <p:spPr>
          <a:xfrm rot="19600326">
            <a:off x="955647" y="120122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Personalising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038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B6D50A24-2E04-4CBB-997B-DA406C54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can we cope with 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8B9E4CD0-94CD-4A5D-A94E-732DFF8B0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318"/>
            <a:ext cx="10058400" cy="5353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Coping with more controllable stress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EF8141D-E290-48DA-AA29-D98245894A03}"/>
              </a:ext>
            </a:extLst>
          </p:cNvPr>
          <p:cNvSpPr txBox="1">
            <a:spLocks/>
          </p:cNvSpPr>
          <p:nvPr/>
        </p:nvSpPr>
        <p:spPr>
          <a:xfrm>
            <a:off x="1408568" y="2325645"/>
            <a:ext cx="10515600" cy="39212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Problem-focused coping method: Try to solve the problem causing the stress</a:t>
            </a:r>
          </a:p>
        </p:txBody>
      </p:sp>
      <p:grpSp>
        <p:nvGrpSpPr>
          <p:cNvPr id="9" name="Google Shape;288;p18">
            <a:extLst>
              <a:ext uri="{FF2B5EF4-FFF2-40B4-BE49-F238E27FC236}">
                <a16:creationId xmlns:a16="http://schemas.microsoft.com/office/drawing/2014/main" id="{705B231A-B263-405A-8097-CB84A51DC3F0}"/>
              </a:ext>
            </a:extLst>
          </p:cNvPr>
          <p:cNvGrpSpPr/>
          <p:nvPr/>
        </p:nvGrpSpPr>
        <p:grpSpPr>
          <a:xfrm>
            <a:off x="1674197" y="2913931"/>
            <a:ext cx="9984341" cy="1080529"/>
            <a:chOff x="4169" y="937617"/>
            <a:chExt cx="9478995" cy="1093730"/>
          </a:xfrm>
        </p:grpSpPr>
        <p:sp>
          <p:nvSpPr>
            <p:cNvPr id="13" name="Google Shape;289;p18">
              <a:extLst>
                <a:ext uri="{FF2B5EF4-FFF2-40B4-BE49-F238E27FC236}">
                  <a16:creationId xmlns:a16="http://schemas.microsoft.com/office/drawing/2014/main" id="{E755AEC1-D3AA-4922-BA6C-4132BF2BC9BE}"/>
                </a:ext>
              </a:extLst>
            </p:cNvPr>
            <p:cNvSpPr/>
            <p:nvPr/>
          </p:nvSpPr>
          <p:spPr>
            <a:xfrm>
              <a:off x="4169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90;p18">
              <a:extLst>
                <a:ext uri="{FF2B5EF4-FFF2-40B4-BE49-F238E27FC236}">
                  <a16:creationId xmlns:a16="http://schemas.microsoft.com/office/drawing/2014/main" id="{16E64BA5-3998-406E-B062-733ECFA62F0B}"/>
                </a:ext>
              </a:extLst>
            </p:cNvPr>
            <p:cNvSpPr txBox="1"/>
            <p:nvPr/>
          </p:nvSpPr>
          <p:spPr>
            <a:xfrm>
              <a:off x="36203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en-US" altLang="zh-TW" sz="2000" b="1" i="0" u="none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ea typeface="Microsoft JhengHei"/>
                  <a:cs typeface="Times New Roman" panose="02020603050405020304" pitchFamily="18" charset="0"/>
                  <a:sym typeface="Microsoft JhengHei"/>
                </a:rPr>
                <a:t>Define the problem</a:t>
              </a:r>
              <a:endParaRPr sz="20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endParaRPr>
            </a:p>
          </p:txBody>
        </p:sp>
        <p:sp>
          <p:nvSpPr>
            <p:cNvPr id="15" name="Google Shape;291;p18">
              <a:extLst>
                <a:ext uri="{FF2B5EF4-FFF2-40B4-BE49-F238E27FC236}">
                  <a16:creationId xmlns:a16="http://schemas.microsoft.com/office/drawing/2014/main" id="{38881C51-FDE3-4C38-9595-30839E9F23D3}"/>
                </a:ext>
              </a:extLst>
            </p:cNvPr>
            <p:cNvSpPr/>
            <p:nvPr/>
          </p:nvSpPr>
          <p:spPr>
            <a:xfrm>
              <a:off x="2009341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92;p18">
              <a:extLst>
                <a:ext uri="{FF2B5EF4-FFF2-40B4-BE49-F238E27FC236}">
                  <a16:creationId xmlns:a16="http://schemas.microsoft.com/office/drawing/2014/main" id="{27D8FA5A-C78E-4BF1-A74F-EF52872DCA6C}"/>
                </a:ext>
              </a:extLst>
            </p:cNvPr>
            <p:cNvSpPr txBox="1"/>
            <p:nvPr/>
          </p:nvSpPr>
          <p:spPr>
            <a:xfrm>
              <a:off x="2009341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93;p18">
              <a:extLst>
                <a:ext uri="{FF2B5EF4-FFF2-40B4-BE49-F238E27FC236}">
                  <a16:creationId xmlns:a16="http://schemas.microsoft.com/office/drawing/2014/main" id="{1B1E99FF-66EC-4919-8BFF-3F3E8FF67622}"/>
                </a:ext>
              </a:extLst>
            </p:cNvPr>
            <p:cNvSpPr/>
            <p:nvPr/>
          </p:nvSpPr>
          <p:spPr>
            <a:xfrm>
              <a:off x="2556206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94;p18">
              <a:extLst>
                <a:ext uri="{FF2B5EF4-FFF2-40B4-BE49-F238E27FC236}">
                  <a16:creationId xmlns:a16="http://schemas.microsoft.com/office/drawing/2014/main" id="{65728615-F2C5-46BD-A886-7273B47A5212}"/>
                </a:ext>
              </a:extLst>
            </p:cNvPr>
            <p:cNvSpPr txBox="1"/>
            <p:nvPr/>
          </p:nvSpPr>
          <p:spPr>
            <a:xfrm>
              <a:off x="2588240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en-US" altLang="zh-TW" sz="2000" b="1" i="0" u="none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ea typeface="Microsoft JhengHei"/>
                  <a:cs typeface="Times New Roman" panose="02020603050405020304" pitchFamily="18" charset="0"/>
                  <a:sym typeface="Microsoft JhengHei"/>
                </a:rPr>
                <a:t>Search for a solution</a:t>
              </a:r>
              <a:endParaRPr sz="20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endParaRPr>
            </a:p>
          </p:txBody>
        </p:sp>
        <p:sp>
          <p:nvSpPr>
            <p:cNvPr id="19" name="Google Shape;295;p18">
              <a:extLst>
                <a:ext uri="{FF2B5EF4-FFF2-40B4-BE49-F238E27FC236}">
                  <a16:creationId xmlns:a16="http://schemas.microsoft.com/office/drawing/2014/main" id="{B5D5A107-4C38-4522-9B9F-F25C4BDE751D}"/>
                </a:ext>
              </a:extLst>
            </p:cNvPr>
            <p:cNvSpPr/>
            <p:nvPr/>
          </p:nvSpPr>
          <p:spPr>
            <a:xfrm>
              <a:off x="4561379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96;p18">
              <a:extLst>
                <a:ext uri="{FF2B5EF4-FFF2-40B4-BE49-F238E27FC236}">
                  <a16:creationId xmlns:a16="http://schemas.microsoft.com/office/drawing/2014/main" id="{8B6CA6D8-06DB-4A82-BA1E-AC1306DF954A}"/>
                </a:ext>
              </a:extLst>
            </p:cNvPr>
            <p:cNvSpPr txBox="1"/>
            <p:nvPr/>
          </p:nvSpPr>
          <p:spPr>
            <a:xfrm>
              <a:off x="4561379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7;p18">
              <a:extLst>
                <a:ext uri="{FF2B5EF4-FFF2-40B4-BE49-F238E27FC236}">
                  <a16:creationId xmlns:a16="http://schemas.microsoft.com/office/drawing/2014/main" id="{9D8C3DBC-64B4-4F5D-974F-87A56D194690}"/>
                </a:ext>
              </a:extLst>
            </p:cNvPr>
            <p:cNvSpPr/>
            <p:nvPr/>
          </p:nvSpPr>
          <p:spPr>
            <a:xfrm>
              <a:off x="5108244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98;p18">
              <a:extLst>
                <a:ext uri="{FF2B5EF4-FFF2-40B4-BE49-F238E27FC236}">
                  <a16:creationId xmlns:a16="http://schemas.microsoft.com/office/drawing/2014/main" id="{8A13A75D-C880-4428-A6A2-275067966D00}"/>
                </a:ext>
              </a:extLst>
            </p:cNvPr>
            <p:cNvSpPr txBox="1"/>
            <p:nvPr/>
          </p:nvSpPr>
          <p:spPr>
            <a:xfrm>
              <a:off x="5140278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en-US" altLang="zh-TW" sz="2000" b="1" i="0" u="none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ea typeface="Microsoft JhengHei"/>
                  <a:cs typeface="Times New Roman" panose="02020603050405020304" pitchFamily="18" charset="0"/>
                  <a:sym typeface="Microsoft JhengHei"/>
                </a:rPr>
                <a:t>Envision the consequences</a:t>
              </a:r>
              <a:endParaRPr sz="20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endParaRPr>
            </a:p>
          </p:txBody>
        </p:sp>
        <p:sp>
          <p:nvSpPr>
            <p:cNvPr id="23" name="Google Shape;299;p18">
              <a:extLst>
                <a:ext uri="{FF2B5EF4-FFF2-40B4-BE49-F238E27FC236}">
                  <a16:creationId xmlns:a16="http://schemas.microsoft.com/office/drawing/2014/main" id="{B6A823A7-FEC3-43E0-99A5-91329C0935D3}"/>
                </a:ext>
              </a:extLst>
            </p:cNvPr>
            <p:cNvSpPr/>
            <p:nvPr/>
          </p:nvSpPr>
          <p:spPr>
            <a:xfrm>
              <a:off x="7113416" y="1258445"/>
              <a:ext cx="386451" cy="45207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BBA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0;p18">
              <a:extLst>
                <a:ext uri="{FF2B5EF4-FFF2-40B4-BE49-F238E27FC236}">
                  <a16:creationId xmlns:a16="http://schemas.microsoft.com/office/drawing/2014/main" id="{10924111-344D-41DA-ACB4-4178F8319B8C}"/>
                </a:ext>
              </a:extLst>
            </p:cNvPr>
            <p:cNvSpPr txBox="1"/>
            <p:nvPr/>
          </p:nvSpPr>
          <p:spPr>
            <a:xfrm>
              <a:off x="7113416" y="1348860"/>
              <a:ext cx="270516" cy="271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endParaRPr sz="1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01;p18">
              <a:extLst>
                <a:ext uri="{FF2B5EF4-FFF2-40B4-BE49-F238E27FC236}">
                  <a16:creationId xmlns:a16="http://schemas.microsoft.com/office/drawing/2014/main" id="{9A7C2976-D069-4DC3-9194-7BF7D64CC14A}"/>
                </a:ext>
              </a:extLst>
            </p:cNvPr>
            <p:cNvSpPr/>
            <p:nvPr/>
          </p:nvSpPr>
          <p:spPr>
            <a:xfrm>
              <a:off x="7660281" y="937617"/>
              <a:ext cx="1822883" cy="109373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2;p18">
              <a:extLst>
                <a:ext uri="{FF2B5EF4-FFF2-40B4-BE49-F238E27FC236}">
                  <a16:creationId xmlns:a16="http://schemas.microsoft.com/office/drawing/2014/main" id="{C4E91386-5050-4041-8D00-F5B95EB80275}"/>
                </a:ext>
              </a:extLst>
            </p:cNvPr>
            <p:cNvSpPr txBox="1"/>
            <p:nvPr/>
          </p:nvSpPr>
          <p:spPr>
            <a:xfrm>
              <a:off x="7692315" y="969651"/>
              <a:ext cx="1758815" cy="1029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Microsoft JhengHei"/>
                <a:buNone/>
              </a:pPr>
              <a:r>
                <a:rPr lang="en-US" altLang="zh-TW" sz="2000" b="1" i="0" u="none" strike="noStrike" cap="none" dirty="0">
                  <a:solidFill>
                    <a:schemeClr val="lt1"/>
                  </a:solidFill>
                  <a:latin typeface="Times New Roman" panose="02020603050405020304" pitchFamily="18" charset="0"/>
                  <a:ea typeface="Microsoft JhengHei"/>
                  <a:cs typeface="Times New Roman" panose="02020603050405020304" pitchFamily="18" charset="0"/>
                  <a:sym typeface="Microsoft JhengHei"/>
                </a:rPr>
                <a:t>Make a decision</a:t>
              </a:r>
              <a:endParaRPr sz="2000" b="1" i="0" u="none" strike="noStrike" cap="none" dirty="0">
                <a:solidFill>
                  <a:schemeClr val="lt1"/>
                </a:solidFill>
                <a:latin typeface="Times New Roman" panose="02020603050405020304" pitchFamily="18" charset="0"/>
                <a:ea typeface="Microsoft JhengHei"/>
                <a:cs typeface="Times New Roman" panose="02020603050405020304" pitchFamily="18" charset="0"/>
                <a:sym typeface="Microsoft JhengHei"/>
              </a:endParaRP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C17AA83C-F292-43F6-AE65-E82FB06AF487}"/>
              </a:ext>
            </a:extLst>
          </p:cNvPr>
          <p:cNvSpPr/>
          <p:nvPr/>
        </p:nvSpPr>
        <p:spPr>
          <a:xfrm rot="16200000">
            <a:off x="2299879" y="4153207"/>
            <a:ext cx="693748" cy="63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65CF1A-A209-4016-BF6E-AFBABF41D63C}"/>
              </a:ext>
            </a:extLst>
          </p:cNvPr>
          <p:cNvSpPr/>
          <p:nvPr/>
        </p:nvSpPr>
        <p:spPr>
          <a:xfrm>
            <a:off x="1674197" y="5085708"/>
            <a:ext cx="1886323" cy="1161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What problem am I facing?</a:t>
            </a:r>
            <a:endParaRPr 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9AB59D8F-65CE-4007-9E8C-B58BB2F2F21C}"/>
              </a:ext>
            </a:extLst>
          </p:cNvPr>
          <p:cNvSpPr/>
          <p:nvPr/>
        </p:nvSpPr>
        <p:spPr>
          <a:xfrm rot="16200000">
            <a:off x="5014814" y="4153207"/>
            <a:ext cx="693748" cy="63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5AB14CA-112A-4CB8-98E7-AB4FAD99CA66}"/>
              </a:ext>
            </a:extLst>
          </p:cNvPr>
          <p:cNvSpPr/>
          <p:nvPr/>
        </p:nvSpPr>
        <p:spPr>
          <a:xfrm>
            <a:off x="4389132" y="5085708"/>
            <a:ext cx="1886323" cy="1161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Search for resources on the Smart Parent Net website</a:t>
            </a:r>
            <a:endParaRPr 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97A9748-87BB-4F65-9B98-7EC12930B407}"/>
              </a:ext>
            </a:extLst>
          </p:cNvPr>
          <p:cNvSpPr/>
          <p:nvPr/>
        </p:nvSpPr>
        <p:spPr>
          <a:xfrm rot="16200000">
            <a:off x="7729749" y="4153207"/>
            <a:ext cx="693748" cy="63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2D797C-98E9-4638-A9C3-63ABF9CCAE08}"/>
              </a:ext>
            </a:extLst>
          </p:cNvPr>
          <p:cNvSpPr/>
          <p:nvPr/>
        </p:nvSpPr>
        <p:spPr>
          <a:xfrm>
            <a:off x="7104067" y="5085708"/>
            <a:ext cx="1886323" cy="1161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Which method is more suitable for my children?</a:t>
            </a:r>
            <a:endParaRPr 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33556840-A7BA-4B46-80C4-223BECEC3776}"/>
              </a:ext>
            </a:extLst>
          </p:cNvPr>
          <p:cNvSpPr/>
          <p:nvPr/>
        </p:nvSpPr>
        <p:spPr>
          <a:xfrm rot="16200000">
            <a:off x="10364155" y="4145894"/>
            <a:ext cx="693748" cy="63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F050B0-5D4E-4925-BF98-28301A185393}"/>
              </a:ext>
            </a:extLst>
          </p:cNvPr>
          <p:cNvSpPr/>
          <p:nvPr/>
        </p:nvSpPr>
        <p:spPr>
          <a:xfrm>
            <a:off x="9738473" y="5078395"/>
            <a:ext cx="1886323" cy="1161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Try a method and observe the results</a:t>
            </a:r>
            <a:endParaRPr lang="en-US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Outline</a:t>
            </a:r>
            <a:endParaRPr lang="zh-HK" altLang="en-US" sz="4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What is parental stress?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How can we cope with parental stress?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Increase self-awareness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Identify the source of stress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Coping with stress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Emotion-focused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Problem-focused</a:t>
            </a:r>
          </a:p>
          <a:p>
            <a:pPr lvl="4">
              <a:buFont typeface="Wingdings" panose="05000000000000000000" pitchFamily="2" charset="2"/>
              <a:buChar char="ü"/>
            </a:pP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503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>
            <a:extLst>
              <a:ext uri="{FF2B5EF4-FFF2-40B4-BE49-F238E27FC236}">
                <a16:creationId xmlns:a16="http://schemas.microsoft.com/office/drawing/2014/main" id="{B6D50A24-2E04-4CBB-997B-DA406C544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NZ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Education Bureau’s “Smart Parent Net” website</a:t>
            </a:r>
            <a:endParaRPr lang="zh-TW" altLang="en-US" sz="4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8B9E4CD0-94CD-4A5D-A94E-732DFF8B0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2085" y="2358028"/>
            <a:ext cx="10058400" cy="158724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Search for a solution: Search for education resources on the “Smart Parent Net” website, such as short videos, articles, games, advice from experts, etc.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EF8141D-E290-48DA-AA29-D98245894A03}"/>
              </a:ext>
            </a:extLst>
          </p:cNvPr>
          <p:cNvSpPr txBox="1">
            <a:spLocks/>
          </p:cNvSpPr>
          <p:nvPr/>
        </p:nvSpPr>
        <p:spPr>
          <a:xfrm>
            <a:off x="1289921" y="1884494"/>
            <a:ext cx="10515600" cy="52062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Problem-focused coping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method: Try to solve the problem causing the stress.</a:t>
            </a:r>
          </a:p>
        </p:txBody>
      </p:sp>
      <p:sp>
        <p:nvSpPr>
          <p:cNvPr id="13" name="Google Shape;568;p38">
            <a:extLst>
              <a:ext uri="{FF2B5EF4-FFF2-40B4-BE49-F238E27FC236}">
                <a16:creationId xmlns:a16="http://schemas.microsoft.com/office/drawing/2014/main" id="{5B95DFCF-6E48-4735-8262-EA051C6C9E53}"/>
              </a:ext>
            </a:extLst>
          </p:cNvPr>
          <p:cNvSpPr txBox="1"/>
          <p:nvPr/>
        </p:nvSpPr>
        <p:spPr>
          <a:xfrm>
            <a:off x="4630807" y="5738773"/>
            <a:ext cx="2991345" cy="832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buClr>
                <a:schemeClr val="dk1"/>
              </a:buClr>
              <a:buSzPts val="1400"/>
            </a:pPr>
            <a:r>
              <a:rPr lang="en-US" altLang="zh-TW" sz="2000" b="1" dirty="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Smart Parent Net website</a:t>
            </a:r>
            <a:endParaRPr sz="2000" b="1" dirty="0">
              <a:solidFill>
                <a:schemeClr val="dk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695" y="3151651"/>
            <a:ext cx="2681567" cy="268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79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extLst>
              <a:ext uri="{FF2B5EF4-FFF2-40B4-BE49-F238E27FC236}">
                <a16:creationId xmlns:a16="http://schemas.microsoft.com/office/drawing/2014/main" id="{A25F2F64-1CF8-4585-AE8D-FFE664B8F4F9}"/>
              </a:ext>
            </a:extLst>
          </p:cNvPr>
          <p:cNvPicPr/>
          <p:nvPr/>
        </p:nvPicPr>
        <p:blipFill rotWithShape="1">
          <a:blip r:embed="rId3"/>
          <a:srcRect l="4845" t="10964" r="5410" b="29450"/>
          <a:stretch/>
        </p:blipFill>
        <p:spPr bwMode="auto">
          <a:xfrm>
            <a:off x="187618" y="115678"/>
            <a:ext cx="7889582" cy="3326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2266B54C-5D60-4596-AA2D-AD18AEE8117C}"/>
              </a:ext>
            </a:extLst>
          </p:cNvPr>
          <p:cNvSpPr/>
          <p:nvPr/>
        </p:nvSpPr>
        <p:spPr>
          <a:xfrm rot="10800000">
            <a:off x="7767264" y="527338"/>
            <a:ext cx="693748" cy="63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BB3FA9-FFA6-4504-A92A-DEDEA4FBBB3D}"/>
              </a:ext>
            </a:extLst>
          </p:cNvPr>
          <p:cNvSpPr/>
          <p:nvPr/>
        </p:nvSpPr>
        <p:spPr>
          <a:xfrm>
            <a:off x="8673456" y="440848"/>
            <a:ext cx="3285462" cy="1030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of solution: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Smart Parent Net to search for information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10656610-750B-4229-81FD-59AED82C42A0}"/>
              </a:ext>
            </a:extLst>
          </p:cNvPr>
          <p:cNvSpPr/>
          <p:nvPr/>
        </p:nvSpPr>
        <p:spPr>
          <a:xfrm>
            <a:off x="2793529" y="4327985"/>
            <a:ext cx="693748" cy="636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4EC788-F48C-4592-9C65-C3E351A9EC94}"/>
              </a:ext>
            </a:extLst>
          </p:cNvPr>
          <p:cNvSpPr/>
          <p:nvPr/>
        </p:nvSpPr>
        <p:spPr>
          <a:xfrm>
            <a:off x="256854" y="3814160"/>
            <a:ext cx="2436056" cy="1439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decision: Choose a method that is suitable for yourself and your children</a:t>
            </a:r>
            <a:endParaRPr lang="en-N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D94C7414-AB5A-4452-B2C8-63A4A330F2B9}"/>
              </a:ext>
            </a:extLst>
          </p:cNvPr>
          <p:cNvPicPr/>
          <p:nvPr/>
        </p:nvPicPr>
        <p:blipFill rotWithShape="1">
          <a:blip r:embed="rId4"/>
          <a:srcRect l="31384" t="11747" r="11342" b="50514"/>
          <a:stretch/>
        </p:blipFill>
        <p:spPr bwMode="auto">
          <a:xfrm>
            <a:off x="3557040" y="3002149"/>
            <a:ext cx="8378106" cy="31045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23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05775A-F8FA-F057-ED1B-C7206F5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88" y="23355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Conclusion</a:t>
            </a:r>
            <a:endParaRPr lang="zh-HK" altLang="en-US" sz="4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38B4F8-1BFA-D44D-CC4A-819BAB59B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788" y="1810115"/>
            <a:ext cx="10752424" cy="4400562"/>
          </a:xfrm>
          <a:ln w="25400">
            <a:noFill/>
          </a:ln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What is parental stress?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When parents perceive that the demands and needs of raising children exceeding their own resources or </a:t>
            </a:r>
            <a:r>
              <a:rPr lang="en-GB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capacity</a:t>
            </a:r>
            <a:r>
              <a:rPr lang="en-GB" sz="2000" dirty="0"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negative emotions will arise and even become stress.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Increasing self-awareness</a:t>
            </a:r>
            <a:endParaRPr lang="zh-TW" altLang="en-US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Express your emotions in words and describe why you feel that way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Be kind to yourself, be compassionate to yourself, accept yourself and forgive yourself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Be simultaneously aware of your own negative and positive emotions when taking care of children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Distinguishing between less controllable and more controllable stresses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When coping with less controllable stress, use emotion-</a:t>
            </a:r>
            <a:r>
              <a:rPr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focused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coping methods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Relaxing the body: Body scan meditation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Positive thinking: Combating thinking traps</a:t>
            </a:r>
            <a:endParaRPr lang="zh-TW" altLang="en-US" sz="2000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When dealing with more controllable stress, use problem-</a:t>
            </a:r>
            <a:r>
              <a:rPr lang="en-US" altLang="zh-TW" sz="2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focused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coping methods</a:t>
            </a:r>
          </a:p>
        </p:txBody>
      </p:sp>
    </p:spTree>
    <p:extLst>
      <p:ext uri="{BB962C8B-B14F-4D97-AF65-F5344CB8AC3E}">
        <p14:creationId xmlns:p14="http://schemas.microsoft.com/office/powerpoint/2010/main" val="238111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What is parental 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8F943129-4F44-4804-94F4-90A409A93378}"/>
              </a:ext>
            </a:extLst>
          </p:cNvPr>
          <p:cNvSpPr/>
          <p:nvPr/>
        </p:nvSpPr>
        <p:spPr>
          <a:xfrm>
            <a:off x="1097280" y="4950592"/>
            <a:ext cx="525825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Century Gothic" panose="020B0502020202020204" pitchFamily="34" charset="0"/>
              </a:rPr>
              <a:t>Deater</a:t>
            </a:r>
            <a:r>
              <a:rPr lang="en-US" sz="1400" dirty="0">
                <a:latin typeface="Century Gothic" panose="020B0502020202020204" pitchFamily="34" charset="0"/>
              </a:rPr>
              <a:t>-Deckard, K., &amp; </a:t>
            </a:r>
            <a:r>
              <a:rPr lang="en-US" sz="1400" dirty="0" err="1">
                <a:latin typeface="Century Gothic" panose="020B0502020202020204" pitchFamily="34" charset="0"/>
              </a:rPr>
              <a:t>Panneton</a:t>
            </a:r>
            <a:r>
              <a:rPr lang="en-US" sz="1400" dirty="0">
                <a:latin typeface="Century Gothic" panose="020B0502020202020204" pitchFamily="34" charset="0"/>
              </a:rPr>
              <a:t>, R. (2017). Unearthing the developmental and intergenerational dynamics of stress in parent and child functioning. In K. D. Deckard, &amp; R. </a:t>
            </a:r>
            <a:r>
              <a:rPr lang="en-US" sz="1400" dirty="0" err="1">
                <a:latin typeface="Century Gothic" panose="020B0502020202020204" pitchFamily="34" charset="0"/>
              </a:rPr>
              <a:t>Panneton</a:t>
            </a:r>
            <a:r>
              <a:rPr lang="en-US" sz="1400" dirty="0">
                <a:latin typeface="Century Gothic" panose="020B0502020202020204" pitchFamily="34" charset="0"/>
              </a:rPr>
              <a:t> (Eds.), </a:t>
            </a:r>
            <a:r>
              <a:rPr lang="en-US" sz="1400" i="1" dirty="0">
                <a:latin typeface="Century Gothic" panose="020B0502020202020204" pitchFamily="34" charset="0"/>
              </a:rPr>
              <a:t>Parental stress and early child development </a:t>
            </a:r>
            <a:r>
              <a:rPr lang="en-US" sz="1400" dirty="0">
                <a:latin typeface="Century Gothic" panose="020B0502020202020204" pitchFamily="34" charset="0"/>
              </a:rPr>
              <a:t>(pp. 1–11). Springer.</a:t>
            </a:r>
          </a:p>
        </p:txBody>
      </p:sp>
      <p:sp>
        <p:nvSpPr>
          <p:cNvPr id="12" name="內容版面配置區 2">
            <a:extLst>
              <a:ext uri="{FF2B5EF4-FFF2-40B4-BE49-F238E27FC236}">
                <a16:creationId xmlns:a16="http://schemas.microsoft.com/office/drawing/2014/main" id="{46073306-D180-4403-BAB0-F5DC3924C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158665" cy="1694171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When parents perceive that the demands and needs of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parenting</a:t>
            </a:r>
            <a:r>
              <a:rPr lang="en-GB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exceeding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their own resources or </a:t>
            </a:r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capacity</a:t>
            </a:r>
            <a:r>
              <a:rPr lang="en-GB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negative emotions will arise and even become stress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DCA9EA-1B46-426B-A6AE-346A0B58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057" y="1737360"/>
            <a:ext cx="6565961" cy="44748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8A6CE1-ECBE-F88D-6285-F2AC92F56057}"/>
              </a:ext>
            </a:extLst>
          </p:cNvPr>
          <p:cNvSpPr/>
          <p:nvPr/>
        </p:nvSpPr>
        <p:spPr>
          <a:xfrm>
            <a:off x="7055845" y="1845734"/>
            <a:ext cx="1591766" cy="925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Child-raising resources and ability</a:t>
            </a:r>
            <a:endParaRPr lang="en-NZ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F4F21BE-9C7C-43B8-C2A1-F3E35212906B}"/>
              </a:ext>
            </a:extLst>
          </p:cNvPr>
          <p:cNvSpPr/>
          <p:nvPr/>
        </p:nvSpPr>
        <p:spPr>
          <a:xfrm>
            <a:off x="9266956" y="1845734"/>
            <a:ext cx="1671010" cy="9256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Child-raising demands and needs</a:t>
            </a:r>
            <a:endParaRPr lang="en-NZ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62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can we cope with stress?</a:t>
            </a:r>
            <a:endParaRPr lang="zh-TW" altLang="en-US" sz="4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8F943129-4F44-4804-94F4-90A409A93378}"/>
              </a:ext>
            </a:extLst>
          </p:cNvPr>
          <p:cNvSpPr/>
          <p:nvPr/>
        </p:nvSpPr>
        <p:spPr>
          <a:xfrm>
            <a:off x="833107" y="5783832"/>
            <a:ext cx="10322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Lieberman, M. D., Eisenberger, N. I., Crockett, M. J., Tom, S. M., Pfeifer, J. H., &amp; Way, B. M. (2007). Putting feelings into words. </a:t>
            </a:r>
            <a:r>
              <a:rPr lang="en-US" sz="1400" i="1" dirty="0">
                <a:latin typeface="Century Gothic" panose="020B0502020202020204" pitchFamily="34" charset="0"/>
              </a:rPr>
              <a:t>Psychological Science, 18</a:t>
            </a:r>
            <a:r>
              <a:rPr lang="en-US" sz="1400" dirty="0">
                <a:latin typeface="Century Gothic" panose="020B0502020202020204" pitchFamily="34" charset="0"/>
              </a:rPr>
              <a:t>(5), 421-428.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89D46AA-885E-4EC5-B2EE-CE17B13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318"/>
            <a:ext cx="10058400" cy="5353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Increasing self-awareness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AE84BB5-633E-4B27-A625-B97F47A45722}"/>
              </a:ext>
            </a:extLst>
          </p:cNvPr>
          <p:cNvSpPr/>
          <p:nvPr/>
        </p:nvSpPr>
        <p:spPr>
          <a:xfrm>
            <a:off x="519165" y="2928207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Guilty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FEC4843D-98B6-44E2-8F5C-E558C651904C}"/>
              </a:ext>
            </a:extLst>
          </p:cNvPr>
          <p:cNvSpPr/>
          <p:nvPr/>
        </p:nvSpPr>
        <p:spPr>
          <a:xfrm>
            <a:off x="1235363" y="3944268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Angry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ED7AAEF-A708-4E4B-8AAC-6F980BEA1E97}"/>
              </a:ext>
            </a:extLst>
          </p:cNvPr>
          <p:cNvSpPr/>
          <p:nvPr/>
        </p:nvSpPr>
        <p:spPr>
          <a:xfrm>
            <a:off x="5039355" y="4900238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Unhappy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4D5DF0EE-3D7D-46B8-968D-F0C54D4A0F7C}"/>
              </a:ext>
            </a:extLst>
          </p:cNvPr>
          <p:cNvSpPr/>
          <p:nvPr/>
        </p:nvSpPr>
        <p:spPr>
          <a:xfrm>
            <a:off x="3055435" y="2919095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Worried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9A1A9758-BA7D-40ED-A1C4-B95AEEEF3417}"/>
              </a:ext>
            </a:extLst>
          </p:cNvPr>
          <p:cNvSpPr/>
          <p:nvPr/>
        </p:nvSpPr>
        <p:spPr>
          <a:xfrm>
            <a:off x="8127975" y="2940619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Sad</a:t>
            </a:r>
            <a:endParaRPr lang="zh-TW" alt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0C199D70-46A5-459B-83B1-57676DA0BF91}"/>
              </a:ext>
            </a:extLst>
          </p:cNvPr>
          <p:cNvSpPr/>
          <p:nvPr/>
        </p:nvSpPr>
        <p:spPr>
          <a:xfrm>
            <a:off x="5591705" y="2940619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Anxious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164D00A6-E57F-4788-BBDC-D9CF59D5B456}"/>
              </a:ext>
            </a:extLst>
          </p:cNvPr>
          <p:cNvSpPr/>
          <p:nvPr/>
        </p:nvSpPr>
        <p:spPr>
          <a:xfrm>
            <a:off x="4075852" y="3944268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Annoyed</a:t>
            </a: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05EF5A66-908C-4E26-B1D0-24B95D823839}"/>
              </a:ext>
            </a:extLst>
          </p:cNvPr>
          <p:cNvSpPr/>
          <p:nvPr/>
        </p:nvSpPr>
        <p:spPr>
          <a:xfrm>
            <a:off x="9086789" y="3935914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Fed up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3477C7D-2788-4059-9A4B-3521D01EC928}"/>
              </a:ext>
            </a:extLst>
          </p:cNvPr>
          <p:cNvSpPr/>
          <p:nvPr/>
        </p:nvSpPr>
        <p:spPr>
          <a:xfrm>
            <a:off x="2403747" y="4898652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Tired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688E518-1D72-4B41-B1FE-7D70A611C4A0}"/>
              </a:ext>
            </a:extLst>
          </p:cNvPr>
          <p:cNvSpPr/>
          <p:nvPr/>
        </p:nvSpPr>
        <p:spPr>
          <a:xfrm>
            <a:off x="6469647" y="3948708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Embarrassed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2D0DCD1B-CEB9-4398-81D9-227A3606397E}"/>
              </a:ext>
            </a:extLst>
          </p:cNvPr>
          <p:cNvSpPr/>
          <p:nvPr/>
        </p:nvSpPr>
        <p:spPr>
          <a:xfrm>
            <a:off x="7638031" y="4891737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Lonely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D1350FEC-E9DD-4A8E-AF12-158B3619A938}"/>
              </a:ext>
            </a:extLst>
          </p:cNvPr>
          <p:cNvSpPr/>
          <p:nvPr/>
        </p:nvSpPr>
        <p:spPr>
          <a:xfrm>
            <a:off x="10158910" y="4898651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Defeated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1C430DA-4AAE-447F-B78B-A1D9EB67AC07}"/>
              </a:ext>
            </a:extLst>
          </p:cNvPr>
          <p:cNvSpPr txBox="1">
            <a:spLocks/>
          </p:cNvSpPr>
          <p:nvPr/>
        </p:nvSpPr>
        <p:spPr>
          <a:xfrm>
            <a:off x="1408568" y="2325646"/>
            <a:ext cx="10515600" cy="5353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ebdings" panose="05030102010509060703" pitchFamily="18" charset="2"/>
              <a:buChar char="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What </a:t>
            </a:r>
            <a:r>
              <a:rPr lang="en-US" altLang="zh-TW" b="1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negative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emotions might I experience while taking care of my children?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62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can we cope with 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8F943129-4F44-4804-94F4-90A409A93378}"/>
              </a:ext>
            </a:extLst>
          </p:cNvPr>
          <p:cNvSpPr/>
          <p:nvPr/>
        </p:nvSpPr>
        <p:spPr>
          <a:xfrm>
            <a:off x="833107" y="5783832"/>
            <a:ext cx="10322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Lieberman, M. D., Eisenberger, N. I., Crockett, M. J., Tom, S. M., Pfeifer, J. H., &amp; Way, B. M. (2007). Putting feelings into words. </a:t>
            </a:r>
            <a:r>
              <a:rPr lang="en-US" sz="1400" i="1" dirty="0">
                <a:latin typeface="Century Gothic" panose="020B0502020202020204" pitchFamily="34" charset="0"/>
              </a:rPr>
              <a:t>Psychological Science, 18</a:t>
            </a:r>
            <a:r>
              <a:rPr lang="en-US" sz="1400" dirty="0">
                <a:latin typeface="Century Gothic" panose="020B0502020202020204" pitchFamily="34" charset="0"/>
              </a:rPr>
              <a:t>(5), 421-428.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89D46AA-885E-4EC5-B2EE-CE17B13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318"/>
            <a:ext cx="10058400" cy="5353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Increasing self-awareness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7282C0C-C3EC-4556-B62E-C05617C0C2DA}"/>
              </a:ext>
            </a:extLst>
          </p:cNvPr>
          <p:cNvSpPr txBox="1">
            <a:spLocks/>
          </p:cNvSpPr>
          <p:nvPr/>
        </p:nvSpPr>
        <p:spPr>
          <a:xfrm>
            <a:off x="1408568" y="2325646"/>
            <a:ext cx="10515600" cy="5353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ebdings" panose="05030102010509060703" pitchFamily="18" charset="2"/>
              <a:buChar char="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What </a:t>
            </a:r>
            <a:r>
              <a:rPr lang="en-US" altLang="zh-TW" b="1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negative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emotions might I experience while taking care of my children?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58200C-9024-485E-A017-C59D90CE147C}"/>
              </a:ext>
            </a:extLst>
          </p:cNvPr>
          <p:cNvSpPr/>
          <p:nvPr/>
        </p:nvSpPr>
        <p:spPr>
          <a:xfrm>
            <a:off x="1408568" y="2912648"/>
            <a:ext cx="10515600" cy="86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 I feel_________ because___________________________.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88583B-8369-4C84-906E-ABAC02C25187}"/>
              </a:ext>
            </a:extLst>
          </p:cNvPr>
          <p:cNvSpPr/>
          <p:nvPr/>
        </p:nvSpPr>
        <p:spPr>
          <a:xfrm>
            <a:off x="1408568" y="3933231"/>
            <a:ext cx="10515600" cy="86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 I feel_________ because___________________________.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4436C2-C41D-469D-B37F-896F18A0EEB7}"/>
              </a:ext>
            </a:extLst>
          </p:cNvPr>
          <p:cNvSpPr/>
          <p:nvPr/>
        </p:nvSpPr>
        <p:spPr>
          <a:xfrm>
            <a:off x="1408568" y="4953814"/>
            <a:ext cx="10515600" cy="86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 I feel_________ because___________________________.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CA51E8E0-4932-4A9E-8B96-36671812AC6D}"/>
              </a:ext>
            </a:extLst>
          </p:cNvPr>
          <p:cNvSpPr/>
          <p:nvPr/>
        </p:nvSpPr>
        <p:spPr>
          <a:xfrm rot="20844198">
            <a:off x="8256681" y="112416"/>
            <a:ext cx="4164594" cy="214227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Express your emotions in words and describe why you feel that way</a:t>
            </a:r>
            <a:endParaRPr lang="en-US" sz="14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59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10D57-E2A9-CFF6-F740-641A4D18D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E49EDA-CF8F-6611-E9A7-6775B3C1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can we cope with 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661A7E64-31B0-E6EB-8C1E-CD059BC934AA}"/>
              </a:ext>
            </a:extLst>
          </p:cNvPr>
          <p:cNvSpPr/>
          <p:nvPr/>
        </p:nvSpPr>
        <p:spPr>
          <a:xfrm>
            <a:off x="833107" y="5508228"/>
            <a:ext cx="103225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Gouveia, M. J., </a:t>
            </a:r>
            <a:r>
              <a:rPr lang="en-US" sz="1400" dirty="0" err="1">
                <a:latin typeface="Century Gothic" panose="020B0502020202020204" pitchFamily="34" charset="0"/>
              </a:rPr>
              <a:t>Carona</a:t>
            </a:r>
            <a:r>
              <a:rPr lang="en-US" sz="1400" dirty="0">
                <a:latin typeface="Century Gothic" panose="020B0502020202020204" pitchFamily="34" charset="0"/>
              </a:rPr>
              <a:t>, C., </a:t>
            </a:r>
            <a:r>
              <a:rPr lang="en-US" sz="1400" dirty="0" err="1">
                <a:latin typeface="Century Gothic" panose="020B0502020202020204" pitchFamily="34" charset="0"/>
              </a:rPr>
              <a:t>Canavarro</a:t>
            </a:r>
            <a:r>
              <a:rPr lang="en-US" sz="1400" dirty="0">
                <a:latin typeface="Century Gothic" panose="020B0502020202020204" pitchFamily="34" charset="0"/>
              </a:rPr>
              <a:t>, M. C., &amp; Moreira, H. (2016). Self-compassion and dispositional mindfulness are associated with parenting styles and parenting stress: The mediating role of mindful parenting. </a:t>
            </a:r>
            <a:r>
              <a:rPr lang="en-US" sz="1400" i="1" dirty="0">
                <a:latin typeface="Century Gothic" panose="020B0502020202020204" pitchFamily="34" charset="0"/>
              </a:rPr>
              <a:t>Mindfulness, 7</a:t>
            </a:r>
            <a:r>
              <a:rPr lang="en-US" sz="1400" dirty="0">
                <a:latin typeface="Century Gothic" panose="020B0502020202020204" pitchFamily="34" charset="0"/>
              </a:rPr>
              <a:t>, 700-712.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91191EA-4D79-508F-F8F4-482351FC3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318"/>
            <a:ext cx="10058400" cy="5353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Self-compassion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50AF4F-A60B-39DA-2DBF-A475A57B837E}"/>
              </a:ext>
            </a:extLst>
          </p:cNvPr>
          <p:cNvSpPr txBox="1">
            <a:spLocks/>
          </p:cNvSpPr>
          <p:nvPr/>
        </p:nvSpPr>
        <p:spPr>
          <a:xfrm>
            <a:off x="1408568" y="2325645"/>
            <a:ext cx="10515600" cy="392124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Mindfulness: “I’m feeling stressed, anxious and uneasy right now because...”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Common humanity: “Every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parent will feel stressed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anxious and uneasy sometimes...”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Self-kindness: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“May I be merciful to myself.”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“May I be accepting of myself.”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zh-TW" alt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“May I be forgiving of myself.”</a:t>
            </a:r>
            <a:endParaRPr lang="en-US" altLang="zh-TW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7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can we cope with 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8F943129-4F44-4804-94F4-90A409A93378}"/>
              </a:ext>
            </a:extLst>
          </p:cNvPr>
          <p:cNvSpPr/>
          <p:nvPr/>
        </p:nvSpPr>
        <p:spPr>
          <a:xfrm>
            <a:off x="833107" y="5783832"/>
            <a:ext cx="10322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Lieberman, M. D., Eisenberger, N. I., Crockett, M. J., Tom, S. M., Pfeifer, J. H., &amp; Way, B. M. (2007). Putting feelings into words. </a:t>
            </a:r>
            <a:r>
              <a:rPr lang="en-US" sz="1400" i="1" dirty="0">
                <a:latin typeface="Century Gothic" panose="020B0502020202020204" pitchFamily="34" charset="0"/>
              </a:rPr>
              <a:t>Psychological Science, 18</a:t>
            </a:r>
            <a:r>
              <a:rPr lang="en-US" sz="1400" dirty="0">
                <a:latin typeface="Century Gothic" panose="020B0502020202020204" pitchFamily="34" charset="0"/>
              </a:rPr>
              <a:t>(5), 421-428.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89D46AA-885E-4EC5-B2EE-CE17B13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318"/>
            <a:ext cx="10058400" cy="5353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Increasing self-awareness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EAE84BB5-633E-4B27-A625-B97F47A45722}"/>
              </a:ext>
            </a:extLst>
          </p:cNvPr>
          <p:cNvSpPr/>
          <p:nvPr/>
        </p:nvSpPr>
        <p:spPr>
          <a:xfrm>
            <a:off x="519165" y="2928207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Happy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FEC4843D-98B6-44E2-8F5C-E558C651904C}"/>
              </a:ext>
            </a:extLst>
          </p:cNvPr>
          <p:cNvSpPr/>
          <p:nvPr/>
        </p:nvSpPr>
        <p:spPr>
          <a:xfrm>
            <a:off x="1235363" y="3944268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Trusting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2ED7AAEF-A708-4E4B-8AAC-6F980BEA1E97}"/>
              </a:ext>
            </a:extLst>
          </p:cNvPr>
          <p:cNvSpPr/>
          <p:nvPr/>
        </p:nvSpPr>
        <p:spPr>
          <a:xfrm>
            <a:off x="5039355" y="4900238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Intimate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4D5DF0EE-3D7D-46B8-968D-F0C54D4A0F7C}"/>
              </a:ext>
            </a:extLst>
          </p:cNvPr>
          <p:cNvSpPr/>
          <p:nvPr/>
        </p:nvSpPr>
        <p:spPr>
          <a:xfrm>
            <a:off x="3055435" y="2919095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Surprised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9A1A9758-BA7D-40ED-A1C4-B95AEEEF3417}"/>
              </a:ext>
            </a:extLst>
          </p:cNvPr>
          <p:cNvSpPr/>
          <p:nvPr/>
        </p:nvSpPr>
        <p:spPr>
          <a:xfrm>
            <a:off x="8127975" y="2940619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Enthusiastic</a:t>
            </a:r>
            <a:endParaRPr lang="zh-TW" alt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0C199D70-46A5-459B-83B1-57676DA0BF91}"/>
              </a:ext>
            </a:extLst>
          </p:cNvPr>
          <p:cNvSpPr/>
          <p:nvPr/>
        </p:nvSpPr>
        <p:spPr>
          <a:xfrm>
            <a:off x="5591705" y="2940619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Optimistic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164D00A6-E57F-4788-BBDC-D9CF59D5B456}"/>
              </a:ext>
            </a:extLst>
          </p:cNvPr>
          <p:cNvSpPr/>
          <p:nvPr/>
        </p:nvSpPr>
        <p:spPr>
          <a:xfrm>
            <a:off x="3852505" y="3944268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Satisfied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05EF5A66-908C-4E26-B1D0-24B95D823839}"/>
              </a:ext>
            </a:extLst>
          </p:cNvPr>
          <p:cNvSpPr/>
          <p:nvPr/>
        </p:nvSpPr>
        <p:spPr>
          <a:xfrm>
            <a:off x="9086789" y="3935914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Moved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33477C7D-2788-4059-9A4B-3521D01EC928}"/>
              </a:ext>
            </a:extLst>
          </p:cNvPr>
          <p:cNvSpPr/>
          <p:nvPr/>
        </p:nvSpPr>
        <p:spPr>
          <a:xfrm>
            <a:off x="2403747" y="4898652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Proud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C688E518-1D72-4B41-B1FE-7D70A611C4A0}"/>
              </a:ext>
            </a:extLst>
          </p:cNvPr>
          <p:cNvSpPr/>
          <p:nvPr/>
        </p:nvSpPr>
        <p:spPr>
          <a:xfrm>
            <a:off x="6469647" y="3948708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Relieved</a:t>
            </a:r>
          </a:p>
        </p:txBody>
      </p:sp>
      <p:sp>
        <p:nvSpPr>
          <p:cNvPr id="22" name="Rectangle 9">
            <a:extLst>
              <a:ext uri="{FF2B5EF4-FFF2-40B4-BE49-F238E27FC236}">
                <a16:creationId xmlns:a16="http://schemas.microsoft.com/office/drawing/2014/main" id="{2D0DCD1B-CEB9-4398-81D9-227A3606397E}"/>
              </a:ext>
            </a:extLst>
          </p:cNvPr>
          <p:cNvSpPr/>
          <p:nvPr/>
        </p:nvSpPr>
        <p:spPr>
          <a:xfrm>
            <a:off x="7638031" y="4891737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Excited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D1350FEC-E9DD-4A8E-AF12-158B3619A938}"/>
              </a:ext>
            </a:extLst>
          </p:cNvPr>
          <p:cNvSpPr/>
          <p:nvPr/>
        </p:nvSpPr>
        <p:spPr>
          <a:xfrm>
            <a:off x="10158910" y="4898651"/>
            <a:ext cx="1515853" cy="782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Warm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499A086E-6ECB-4E65-9E94-A6A326E47E47}"/>
              </a:ext>
            </a:extLst>
          </p:cNvPr>
          <p:cNvSpPr txBox="1">
            <a:spLocks/>
          </p:cNvSpPr>
          <p:nvPr/>
        </p:nvSpPr>
        <p:spPr>
          <a:xfrm>
            <a:off x="1408568" y="2325646"/>
            <a:ext cx="10515600" cy="5353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ebdings" panose="05030102010509060703" pitchFamily="18" charset="2"/>
              <a:buChar char="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What </a:t>
            </a:r>
            <a:r>
              <a:rPr lang="en-US" altLang="zh-TW" b="1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positive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emotions might I experience while taking care of my children?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9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can we cope with 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8F943129-4F44-4804-94F4-90A409A93378}"/>
              </a:ext>
            </a:extLst>
          </p:cNvPr>
          <p:cNvSpPr/>
          <p:nvPr/>
        </p:nvSpPr>
        <p:spPr>
          <a:xfrm>
            <a:off x="833107" y="5783832"/>
            <a:ext cx="10322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Lieberman, M. D., Eisenberger, N. I., Crockett, M. J., Tom, S. M., Pfeifer, J. H., &amp; Way, B. M. (2007). Putting feelings into words. </a:t>
            </a:r>
            <a:r>
              <a:rPr lang="en-US" sz="1400" i="1" dirty="0">
                <a:latin typeface="Century Gothic" panose="020B0502020202020204" pitchFamily="34" charset="0"/>
              </a:rPr>
              <a:t>Psychological Science, 18</a:t>
            </a:r>
            <a:r>
              <a:rPr lang="en-US" sz="1400" dirty="0">
                <a:latin typeface="Century Gothic" panose="020B0502020202020204" pitchFamily="34" charset="0"/>
              </a:rPr>
              <a:t>(5), 421-428.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89D46AA-885E-4EC5-B2EE-CE17B13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318"/>
            <a:ext cx="10058400" cy="5353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Increasing self-awareness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58200C-9024-485E-A017-C59D90CE147C}"/>
              </a:ext>
            </a:extLst>
          </p:cNvPr>
          <p:cNvSpPr/>
          <p:nvPr/>
        </p:nvSpPr>
        <p:spPr>
          <a:xfrm>
            <a:off x="1408568" y="2912648"/>
            <a:ext cx="10515600" cy="86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(1) I feel_________ because___________________________.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D88583B-8369-4C84-906E-ABAC02C25187}"/>
              </a:ext>
            </a:extLst>
          </p:cNvPr>
          <p:cNvSpPr/>
          <p:nvPr/>
        </p:nvSpPr>
        <p:spPr>
          <a:xfrm>
            <a:off x="1408568" y="3933231"/>
            <a:ext cx="10515600" cy="86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(2) I feel_________ because___________________________.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4436C2-C41D-469D-B37F-896F18A0EEB7}"/>
              </a:ext>
            </a:extLst>
          </p:cNvPr>
          <p:cNvSpPr/>
          <p:nvPr/>
        </p:nvSpPr>
        <p:spPr>
          <a:xfrm>
            <a:off x="1408568" y="4953814"/>
            <a:ext cx="10515600" cy="867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(3) I feel_________ because___________________________.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CE0B14-EDA6-40B7-90E8-4591E5562424}"/>
              </a:ext>
            </a:extLst>
          </p:cNvPr>
          <p:cNvSpPr txBox="1">
            <a:spLocks/>
          </p:cNvSpPr>
          <p:nvPr/>
        </p:nvSpPr>
        <p:spPr>
          <a:xfrm>
            <a:off x="1408568" y="2325646"/>
            <a:ext cx="10515600" cy="5353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ebdings" panose="05030102010509060703" pitchFamily="18" charset="2"/>
              <a:buChar char="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What </a:t>
            </a:r>
            <a:r>
              <a:rPr lang="en-US" altLang="zh-TW" b="1" dirty="0">
                <a:solidFill>
                  <a:schemeClr val="accent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positive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emotions might I experience while taking care of my children?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1" name="Explosion: 14 Points 10">
            <a:extLst>
              <a:ext uri="{FF2B5EF4-FFF2-40B4-BE49-F238E27FC236}">
                <a16:creationId xmlns:a16="http://schemas.microsoft.com/office/drawing/2014/main" id="{F4DB5FD5-622B-4BD0-803E-188E91F0DE82}"/>
              </a:ext>
            </a:extLst>
          </p:cNvPr>
          <p:cNvSpPr/>
          <p:nvPr/>
        </p:nvSpPr>
        <p:spPr>
          <a:xfrm rot="20844198">
            <a:off x="8024267" y="176627"/>
            <a:ext cx="4275436" cy="2142279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Be simultaneously aware of your own negative and positive emotions when taking care of children</a:t>
            </a:r>
            <a:endParaRPr lang="en-US" sz="13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01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22A86A-12EC-4E1E-82CD-6039029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can we cope with stress?</a:t>
            </a:r>
            <a:endParaRPr lang="zh-TW" altLang="en-US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Rectangle 28">
            <a:extLst>
              <a:ext uri="{FF2B5EF4-FFF2-40B4-BE49-F238E27FC236}">
                <a16:creationId xmlns:a16="http://schemas.microsoft.com/office/drawing/2014/main" id="{8F943129-4F44-4804-94F4-90A409A93378}"/>
              </a:ext>
            </a:extLst>
          </p:cNvPr>
          <p:cNvSpPr/>
          <p:nvPr/>
        </p:nvSpPr>
        <p:spPr>
          <a:xfrm>
            <a:off x="833107" y="5783832"/>
            <a:ext cx="103225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alt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Cheng, C., Lau, H. P. B., &amp; Chan, M. P. S. (2014). Coping flexibility and psychological adjustment to stressful life changes: A meta-analytic review. </a:t>
            </a:r>
            <a:r>
              <a:rPr lang="en-US" altLang="zh-TW" sz="1400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Psychological Bulletin, 140</a:t>
            </a:r>
            <a:r>
              <a:rPr lang="en-US" altLang="zh-TW" sz="14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(6), 1582-1607.</a:t>
            </a:r>
            <a:endParaRPr lang="en-US" sz="1400" dirty="0"/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E89D46AA-885E-4EC5-B2EE-CE17B1358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90318"/>
            <a:ext cx="10058400" cy="5353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Identifying the source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FF13ED-82DC-4C6A-B095-1F5709E19F52}"/>
              </a:ext>
            </a:extLst>
          </p:cNvPr>
          <p:cNvSpPr/>
          <p:nvPr/>
        </p:nvSpPr>
        <p:spPr>
          <a:xfrm>
            <a:off x="1436436" y="1924050"/>
            <a:ext cx="7743825" cy="38597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16BD69-0013-4B7F-B4B4-D4F61AE98D62}"/>
              </a:ext>
            </a:extLst>
          </p:cNvPr>
          <p:cNvSpPr/>
          <p:nvPr/>
        </p:nvSpPr>
        <p:spPr>
          <a:xfrm>
            <a:off x="3233372" y="3344280"/>
            <a:ext cx="4448175" cy="238051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81DAAB-66F4-4926-8919-1B05EECEDC16}"/>
              </a:ext>
            </a:extLst>
          </p:cNvPr>
          <p:cNvSpPr/>
          <p:nvPr/>
        </p:nvSpPr>
        <p:spPr>
          <a:xfrm>
            <a:off x="3866047" y="2098701"/>
            <a:ext cx="2884602" cy="21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Less controllable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AE0099-CC49-47C8-AE3A-2B1B8C167ADE}"/>
              </a:ext>
            </a:extLst>
          </p:cNvPr>
          <p:cNvSpPr/>
          <p:nvPr/>
        </p:nvSpPr>
        <p:spPr>
          <a:xfrm>
            <a:off x="4015158" y="3485507"/>
            <a:ext cx="2884602" cy="213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chemeClr val="tx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More controllable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C8D079-5BA7-4F9E-BA8B-AD2C2ADC751F}"/>
              </a:ext>
            </a:extLst>
          </p:cNvPr>
          <p:cNvSpPr/>
          <p:nvPr/>
        </p:nvSpPr>
        <p:spPr>
          <a:xfrm>
            <a:off x="2287280" y="3103110"/>
            <a:ext cx="1800658" cy="318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Children’s reactions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431099-0316-4540-A1C9-EBADC3795634}"/>
              </a:ext>
            </a:extLst>
          </p:cNvPr>
          <p:cNvSpPr/>
          <p:nvPr/>
        </p:nvSpPr>
        <p:spPr>
          <a:xfrm>
            <a:off x="3570514" y="4440289"/>
            <a:ext cx="3998267" cy="368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Learning opportunities you provide for your children</a:t>
            </a:r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1325B9-D5F6-4E8B-9020-4889D448D6A2}"/>
              </a:ext>
            </a:extLst>
          </p:cNvPr>
          <p:cNvSpPr/>
          <p:nvPr/>
        </p:nvSpPr>
        <p:spPr>
          <a:xfrm>
            <a:off x="1571623" y="3685638"/>
            <a:ext cx="1807864" cy="318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Children’s </a:t>
            </a:r>
            <a:r>
              <a:rPr lang="en-US" altLang="zh-TW" sz="1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behaviour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3CEA5EE-CFB5-40E1-B805-1B17611E1F2A}"/>
              </a:ext>
            </a:extLst>
          </p:cNvPr>
          <p:cNvSpPr/>
          <p:nvPr/>
        </p:nvSpPr>
        <p:spPr>
          <a:xfrm>
            <a:off x="6693526" y="2995870"/>
            <a:ext cx="1378505" cy="318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Past events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D70831-1364-4A36-893B-F21B496AA06B}"/>
              </a:ext>
            </a:extLst>
          </p:cNvPr>
          <p:cNvSpPr/>
          <p:nvPr/>
        </p:nvSpPr>
        <p:spPr>
          <a:xfrm>
            <a:off x="4101872" y="4942932"/>
            <a:ext cx="2797887" cy="417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Your own time and activity arrangements</a:t>
            </a:r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E2DF12-CFFA-4177-A4F8-CF71285AA4FA}"/>
              </a:ext>
            </a:extLst>
          </p:cNvPr>
          <p:cNvSpPr/>
          <p:nvPr/>
        </p:nvSpPr>
        <p:spPr>
          <a:xfrm>
            <a:off x="5494062" y="2466874"/>
            <a:ext cx="1934349" cy="3922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Other people’s opinions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08F044A-7375-428A-AFC9-2EE5A40F1F5D}"/>
              </a:ext>
            </a:extLst>
          </p:cNvPr>
          <p:cNvSpPr/>
          <p:nvPr/>
        </p:nvSpPr>
        <p:spPr>
          <a:xfrm>
            <a:off x="3866047" y="3946022"/>
            <a:ext cx="2827479" cy="318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0070C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The ways you treat your children</a:t>
            </a:r>
            <a:endParaRPr lang="en-US" sz="1400" b="1" dirty="0">
              <a:solidFill>
                <a:srgbClr val="0070C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9DB8D75-5245-4DB3-AF21-5E4C4A46D37F}"/>
              </a:ext>
            </a:extLst>
          </p:cNvPr>
          <p:cNvSpPr/>
          <p:nvPr/>
        </p:nvSpPr>
        <p:spPr>
          <a:xfrm>
            <a:off x="3108960" y="2486915"/>
            <a:ext cx="2161005" cy="3883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Children’s abilities and personality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AF0325-F418-4C7A-AB06-E4BDE37F1434}"/>
              </a:ext>
            </a:extLst>
          </p:cNvPr>
          <p:cNvSpPr/>
          <p:nvPr/>
        </p:nvSpPr>
        <p:spPr>
          <a:xfrm>
            <a:off x="7595330" y="3475100"/>
            <a:ext cx="1378505" cy="607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How others treat your children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3" name="Explosion: 14 Points 32">
            <a:extLst>
              <a:ext uri="{FF2B5EF4-FFF2-40B4-BE49-F238E27FC236}">
                <a16:creationId xmlns:a16="http://schemas.microsoft.com/office/drawing/2014/main" id="{705BA1D9-6C82-40A7-AF93-7D31277C3A4E}"/>
              </a:ext>
            </a:extLst>
          </p:cNvPr>
          <p:cNvSpPr/>
          <p:nvPr/>
        </p:nvSpPr>
        <p:spPr>
          <a:xfrm rot="20844198">
            <a:off x="8230385" y="3169737"/>
            <a:ext cx="3987483" cy="2440013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More controllable stress </a:t>
            </a: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 problem-focused </a:t>
            </a:r>
            <a:r>
              <a:rPr lang="en-US" altLang="zh-TW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coping methods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4" name="Explosion: 14 Points 33">
            <a:extLst>
              <a:ext uri="{FF2B5EF4-FFF2-40B4-BE49-F238E27FC236}">
                <a16:creationId xmlns:a16="http://schemas.microsoft.com/office/drawing/2014/main" id="{79220C55-0B61-47E5-9EC8-E29F8848BD66}"/>
              </a:ext>
            </a:extLst>
          </p:cNvPr>
          <p:cNvSpPr/>
          <p:nvPr/>
        </p:nvSpPr>
        <p:spPr>
          <a:xfrm rot="20844198">
            <a:off x="7980127" y="504514"/>
            <a:ext cx="3987483" cy="2142279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Less controllable stress </a:t>
            </a: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 emotion-focused </a:t>
            </a:r>
            <a:r>
              <a:rPr lang="en-US" altLang="zh-TW" sz="1600" b="1" dirty="0">
                <a:solidFill>
                  <a:schemeClr val="bg1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  <a:sym typeface="Wingdings" panose="05000000000000000000" pitchFamily="2" charset="2"/>
              </a:rPr>
              <a:t>coping methods</a:t>
            </a:r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2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1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C58EF348BCF84CB8CEC02C41EFE368" ma:contentTypeVersion="12" ma:contentTypeDescription="Create a new document." ma:contentTypeScope="" ma:versionID="3e485164f63b012158b8bd3735b31150">
  <xsd:schema xmlns:xsd="http://www.w3.org/2001/XMLSchema" xmlns:xs="http://www.w3.org/2001/XMLSchema" xmlns:p="http://schemas.microsoft.com/office/2006/metadata/properties" xmlns:ns3="81dd2c50-08f8-4bdc-84dc-b4d4e0eabb47" targetNamespace="http://schemas.microsoft.com/office/2006/metadata/properties" ma:root="true" ma:fieldsID="42555d281cf5ba10f1de548c846bab6c" ns3:_="">
    <xsd:import namespace="81dd2c50-08f8-4bdc-84dc-b4d4e0eabb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d2c50-08f8-4bdc-84dc-b4d4e0eabb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1dd2c50-08f8-4bdc-84dc-b4d4e0eabb47" xsi:nil="true"/>
  </documentManagement>
</p:properties>
</file>

<file path=customXml/itemProps1.xml><?xml version="1.0" encoding="utf-8"?>
<ds:datastoreItem xmlns:ds="http://schemas.openxmlformats.org/officeDocument/2006/customXml" ds:itemID="{CB93CBB4-3B61-4C8A-BF75-909955AA38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dd2c50-08f8-4bdc-84dc-b4d4e0eab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06C9C6A-8704-4F29-A82A-05B49DF476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F15040-64E6-480B-BC8C-E234B4EB6AB6}">
  <ds:schemaRefs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1dd2c50-08f8-4bdc-84dc-b4d4e0eabb4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3576</TotalTime>
  <Words>1786</Words>
  <Application>Microsoft Office PowerPoint</Application>
  <PresentationFormat>寬螢幕</PresentationFormat>
  <Paragraphs>196</Paragraphs>
  <Slides>22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3" baseType="lpstr">
      <vt:lpstr>微軟正黑體</vt:lpstr>
      <vt:lpstr>微軟正黑體</vt:lpstr>
      <vt:lpstr>Arial</vt:lpstr>
      <vt:lpstr>Calibri</vt:lpstr>
      <vt:lpstr>Calibri Light</vt:lpstr>
      <vt:lpstr>Century Gothic</vt:lpstr>
      <vt:lpstr>Courier New</vt:lpstr>
      <vt:lpstr>Times New Roman</vt:lpstr>
      <vt:lpstr>Webdings</vt:lpstr>
      <vt:lpstr>Wingdings</vt:lpstr>
      <vt:lpstr>Retrospect</vt:lpstr>
      <vt:lpstr>What to do when stressed out?  How to cope with parental stress?</vt:lpstr>
      <vt:lpstr>Outline</vt:lpstr>
      <vt:lpstr>What is parental stress?</vt:lpstr>
      <vt:lpstr>How can we cope with stress?</vt:lpstr>
      <vt:lpstr>How can we cope with stress?</vt:lpstr>
      <vt:lpstr>How can we cope with stress?</vt:lpstr>
      <vt:lpstr>How can we cope with stress?</vt:lpstr>
      <vt:lpstr>How can we cope with stress?</vt:lpstr>
      <vt:lpstr>How can we cope with stress?</vt:lpstr>
      <vt:lpstr>How can we cope with stress?</vt:lpstr>
      <vt:lpstr>How can we cope with stress?</vt:lpstr>
      <vt:lpstr>How can we cope with stress?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How can we cope with stress?</vt:lpstr>
      <vt:lpstr>Education Bureau’s “Smart Parent Net” website</vt:lpstr>
      <vt:lpstr>PowerPoint 簡報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親子關係</dc:title>
  <dc:creator>LAM, Chun Bun Ian [ECE]</dc:creator>
  <cp:lastModifiedBy>HSC&amp;PEd</cp:lastModifiedBy>
  <cp:revision>218</cp:revision>
  <cp:lastPrinted>2024-02-01T13:26:01Z</cp:lastPrinted>
  <dcterms:created xsi:type="dcterms:W3CDTF">2023-10-05T20:26:47Z</dcterms:created>
  <dcterms:modified xsi:type="dcterms:W3CDTF">2024-10-28T03:35:28Z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0x0101008AC58EF348BCF84CB8CEC02C41EFE368</vt:lpwstr>
  </property>
</Properties>
</file>