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40" r:id="rId1"/>
  </p:sldMasterIdLst>
  <p:notesMasterIdLst>
    <p:notesMasterId r:id="rId11"/>
  </p:notesMasterIdLst>
  <p:sldIdLst>
    <p:sldId id="257" r:id="rId2"/>
    <p:sldId id="265" r:id="rId3"/>
    <p:sldId id="259" r:id="rId4"/>
    <p:sldId id="260" r:id="rId5"/>
    <p:sldId id="262" r:id="rId6"/>
    <p:sldId id="263" r:id="rId7"/>
    <p:sldId id="264" r:id="rId8"/>
    <p:sldId id="258" r:id="rId9"/>
    <p:sldId id="266" r:id="rId10"/>
  </p:sldIdLst>
  <p:sldSz cx="12192000" cy="6858000"/>
  <p:notesSz cx="6858000" cy="9144000"/>
  <p:embeddedFontLst>
    <p:embeddedFont>
      <p:font typeface="微軟正黑體" panose="020B0604030504040204" pitchFamily="34" charset="-120"/>
      <p:regular r:id="rId12"/>
      <p:bold r:id="rId13"/>
    </p:embeddedFont>
    <p:embeddedFont>
      <p:font typeface="Tw Cen MT" panose="020B0602020104020603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微軟正黑體" panose="020B0604030504040204" pitchFamily="34" charset="-120"/>
      <p:regular r:id="rId12"/>
      <p:bold r:id="rId13"/>
    </p:embeddedFont>
    <p:embeddedFont>
      <p:font typeface="MFinance HK Bold" panose="00000500000000000000" pitchFamily="2" charset="-120"/>
      <p:regular r:id="rId22"/>
    </p:embeddedFont>
    <p:embeddedFont>
      <p:font typeface="標楷體" panose="03000509000000000000" pitchFamily="65" charset="-120"/>
      <p:regular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46E"/>
    <a:srgbClr val="D5BEA7"/>
    <a:srgbClr val="663D4E"/>
    <a:srgbClr val="CC00FF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7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D7AB2-D97C-4122-95A0-0E9C12E7E0D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97A17-B677-4417-BEFA-A19F5BA5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8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-12700" y="605314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3145374" y="604362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781300" y="23654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BDDC3"/>
              </a:solidFill>
            </a:endParaRPr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5A71BF-554B-456D-A00D-E3BC91BFC4C5}" type="slidenum">
              <a:rPr lang="en-US" altLang="zh-TW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3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8128007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37600" y="609611"/>
            <a:ext cx="2743200" cy="5516563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37600" y="624841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8" y="624841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2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78D8-7EF1-4B03-8643-2798011C3A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3947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>
          <a:xfrm>
            <a:off x="8089900" y="727711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774708" y="7277111"/>
            <a:ext cx="72284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775F55"/>
              </a:solidFill>
            </a:endParaRPr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11328400" y="6235701"/>
            <a:ext cx="762000" cy="39847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557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BAF7-F708-4806-AFEE-714753D934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96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11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C652EF-1516-4781-9483-6B94ED5A87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3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DBE412-295A-4019-9508-CF74636FFD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9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A3FAC0-4CA7-42B1-BB0C-93197C7AB9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5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1135-D54C-4A95-98E5-C957B5CC7C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785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271C9-066A-486E-9EC0-92998FF311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117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/>
        </p:nvSpPr>
        <p:spPr bwMode="white">
          <a:xfrm>
            <a:off x="-12700" y="457201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0"/>
          <p:cNvSpPr/>
          <p:nvPr/>
        </p:nvSpPr>
        <p:spPr>
          <a:xfrm>
            <a:off x="-12696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矩形 11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矩形 12"/>
          <p:cNvSpPr/>
          <p:nvPr/>
        </p:nvSpPr>
        <p:spPr bwMode="white">
          <a:xfrm>
            <a:off x="1930407" y="3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TW" noProof="0"/>
              <a:t>Click icon to add picture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331200" y="624841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61"/>
            <a:ext cx="19304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98ACB69-E8DE-44C3-A970-3B21359EC8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2133600" y="624841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37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7B67-8406-4D93-B15E-B56782FC63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808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HK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817033" y="1600206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HK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128000" y="624841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812808" y="624841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599"/>
            <a:ext cx="711200" cy="569901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DA491-C048-4E6A-94AD-BA915DD5971C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358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tap.hk/pop_video.php?file=zL4kyM7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s\@Projects\@2022_works\2022_T-Standard+\PPT modify\stuff\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8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8965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Activity 2</a:t>
            </a:r>
            <a:endParaRPr lang="zh-TW" altLang="en-US" sz="4000" b="1" dirty="0">
              <a:solidFill>
                <a:schemeClr val="tx2">
                  <a:lumMod val="75000"/>
                  <a:lumOff val="25000"/>
                </a:schemeClr>
              </a:solidFill>
              <a:latin typeface="Agenda" panose="02000603040000020004" pitchFamily="2" charset="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552084" y="2681984"/>
            <a:ext cx="2273335" cy="6220097"/>
            <a:chOff x="1552084" y="2983320"/>
            <a:chExt cx="2273335" cy="6220097"/>
          </a:xfrm>
        </p:grpSpPr>
        <p:pic>
          <p:nvPicPr>
            <p:cNvPr id="9" name="Picture 3" descr="D:\Fos\@Projects\@2022_works\2022_T-Standard+\PPT modify\stuff\01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084" y="2983320"/>
              <a:ext cx="2273335" cy="622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Fos\@Projects\@2022_works\2022_T-Standard+\PPT modify\stuff\0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399" y="3236689"/>
              <a:ext cx="436804" cy="70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"/>
          <p:cNvSpPr/>
          <p:nvPr/>
        </p:nvSpPr>
        <p:spPr>
          <a:xfrm>
            <a:off x="3069419" y="1682645"/>
            <a:ext cx="6345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latin typeface="Agenda" panose="02000603040000020004" pitchFamily="2" charset="0"/>
                <a:ea typeface="MFinance HK Bold" pitchFamily="2" charset="-120"/>
                <a:cs typeface="Microsoft JhengHei"/>
              </a:rPr>
              <a:t>Understanding T-standard</a:t>
            </a:r>
            <a:r>
              <a:rPr lang="en-US" altLang="zh-TW" sz="3600" baseline="50000" dirty="0">
                <a:solidFill>
                  <a:srgbClr val="00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endParaRPr lang="zh-HK" altLang="en-US" sz="3600" baseline="50000" dirty="0">
              <a:solidFill>
                <a:srgbClr val="000000"/>
              </a:solidFill>
              <a:latin typeface="Agenda" panose="02000603040000020004" pitchFamily="2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41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s\@Projects\@2022_works\2022_T-Standard+\PPT modify\stuff\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4289" y="5641658"/>
            <a:ext cx="8991600" cy="530225"/>
          </a:xfrm>
        </p:spPr>
        <p:txBody>
          <a:bodyPr/>
          <a:lstStyle/>
          <a:p>
            <a:pPr marL="0" indent="0">
              <a:buNone/>
            </a:pPr>
            <a:r>
              <a:rPr lang="en-US" altLang="zh-HK" u="sng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https</a:t>
            </a:r>
            <a:r>
              <a:rPr lang="en-US" altLang="zh-HK" u="sng" dirty="0">
                <a:solidFill>
                  <a:schemeClr val="bg2">
                    <a:lumMod val="25000"/>
                  </a:schemeClr>
                </a:solidFill>
                <a:hlinkClick r:id="rId3"/>
              </a:rPr>
              <a:t>://</a:t>
            </a:r>
            <a:r>
              <a:rPr lang="en-US" altLang="zh-HK" u="sng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www.cotap.hk/pop_video.php?file=zL4kyM7U</a:t>
            </a:r>
            <a:endParaRPr lang="zh-TW" altLang="zh-HK" dirty="0"/>
          </a:p>
          <a:p>
            <a:endParaRPr lang="zh-HK" alt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9" y="2046254"/>
            <a:ext cx="6146202" cy="3457239"/>
          </a:xfrm>
          <a:prstGeom prst="rect">
            <a:avLst/>
          </a:prstGeom>
        </p:spPr>
      </p:pic>
      <p:pic>
        <p:nvPicPr>
          <p:cNvPr id="5" name="Picture 4" descr="C:\Users\karenchung\Downloads\T標準動畫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054" y="2538865"/>
            <a:ext cx="2529889" cy="25819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/>
          <p:nvPr/>
        </p:nvSpPr>
        <p:spPr>
          <a:xfrm>
            <a:off x="-1587" y="66997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Animated video introducing the T-standard</a:t>
            </a:r>
            <a:r>
              <a:rPr lang="en-US" altLang="zh-TW" sz="4000" b="1" baseline="46000" dirty="0">
                <a:solidFill>
                  <a:schemeClr val="tx2">
                    <a:lumMod val="75000"/>
                    <a:lumOff val="25000"/>
                  </a:schemeClr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+</a:t>
            </a:r>
            <a:endParaRPr lang="zh-TW" altLang="en-US" sz="4000" b="1" baseline="46000" dirty="0">
              <a:solidFill>
                <a:schemeClr val="tx2">
                  <a:lumMod val="75000"/>
                  <a:lumOff val="25000"/>
                </a:schemeClr>
              </a:solidFill>
              <a:latin typeface="Agenda" panose="02000603040000020004" pitchFamily="2" charset="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062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" name="Rectangle 1"/>
          <p:cNvSpPr/>
          <p:nvPr/>
        </p:nvSpPr>
        <p:spPr>
          <a:xfrm>
            <a:off x="0" y="240197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Answer the following </a:t>
            </a:r>
            <a:r>
              <a:rPr lang="en-US" altLang="zh-TW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questions with </a:t>
            </a:r>
            <a:r>
              <a:rPr lang="en-US" altLang="zh-TW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the </a:t>
            </a:r>
            <a:endParaRPr lang="en-US" altLang="zh-TW" sz="4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Agenda" panose="02000603040000020004" pitchFamily="2" charset="0"/>
              <a:ea typeface="MFinance HK Bold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information </a:t>
            </a:r>
            <a:r>
              <a:rPr lang="en-US" altLang="zh-TW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provided in the animated video:</a:t>
            </a:r>
            <a:endParaRPr lang="zh-TW" altLang="en-US" sz="4000" b="1" dirty="0">
              <a:solidFill>
                <a:schemeClr val="tx2">
                  <a:lumMod val="75000"/>
                  <a:lumOff val="25000"/>
                </a:schemeClr>
              </a:solidFill>
              <a:latin typeface="Agenda" panose="02000603040000020004" pitchFamily="2" charset="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3785" y="1385840"/>
            <a:ext cx="10764429" cy="5248335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sz="2800" dirty="0" smtClean="0">
                <a:solidFill>
                  <a:srgbClr val="BA946E"/>
                </a:solidFill>
                <a:latin typeface="Agenda" pitchFamily="2" charset="0"/>
                <a:ea typeface="標楷體" pitchFamily="65" charset="-120"/>
                <a:cs typeface="Microsoft JhengHei"/>
                <a:sym typeface="Microsoft JhengHei"/>
              </a:rPr>
              <a:t>1.	</a:t>
            </a:r>
            <a:r>
              <a:rPr lang="en-US" altLang="zh-HK" sz="2800" dirty="0" smtClean="0">
                <a:solidFill>
                  <a:srgbClr val="2B3A12"/>
                </a:solidFill>
                <a:latin typeface="Agenda" panose="02000603040000020004" pitchFamily="2" charset="0"/>
                <a:ea typeface="標楷體" pitchFamily="65" charset="-120"/>
              </a:rPr>
              <a:t>What </a:t>
            </a:r>
            <a:r>
              <a:rPr lang="en-US" altLang="zh-HK" sz="2800" dirty="0">
                <a:solidFill>
                  <a:srgbClr val="2B3A12"/>
                </a:solidFill>
                <a:latin typeface="Agenda" panose="02000603040000020004" pitchFamily="2" charset="0"/>
                <a:ea typeface="標楷體" pitchFamily="65" charset="-120"/>
              </a:rPr>
              <a:t>does COTAP stand for?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dirty="0" smtClean="0">
                <a:solidFill>
                  <a:srgbClr val="BA946E"/>
                </a:solidFill>
                <a:latin typeface="Agenda" pitchFamily="2" charset="0"/>
                <a:ea typeface="標楷體" pitchFamily="65" charset="-120"/>
                <a:cs typeface="Microsoft JhengHei"/>
                <a:sym typeface="Microsoft JhengHei"/>
              </a:rPr>
              <a:t>2.	</a:t>
            </a:r>
            <a:r>
              <a:rPr lang="en-US" altLang="zh-HK" sz="2800" dirty="0" smtClean="0">
                <a:solidFill>
                  <a:srgbClr val="2B3A12"/>
                </a:solidFill>
                <a:latin typeface="Agenda" panose="02000603040000020004" pitchFamily="2" charset="0"/>
                <a:ea typeface="標楷體" pitchFamily="65" charset="-120"/>
              </a:rPr>
              <a:t>What </a:t>
            </a:r>
            <a:r>
              <a:rPr lang="en-US" altLang="zh-HK" sz="2800" dirty="0">
                <a:solidFill>
                  <a:srgbClr val="2B3A12"/>
                </a:solidFill>
                <a:latin typeface="Agenda" panose="02000603040000020004" pitchFamily="2" charset="0"/>
                <a:ea typeface="標楷體" pitchFamily="65" charset="-120"/>
              </a:rPr>
              <a:t>are the most important guiding principles of the </a:t>
            </a:r>
            <a:r>
              <a:rPr lang="en-US" altLang="zh-HK" sz="2800" dirty="0" smtClean="0">
                <a:solidFill>
                  <a:srgbClr val="2B3A12"/>
                </a:solidFill>
                <a:latin typeface="Agenda" panose="02000603040000020004" pitchFamily="2" charset="0"/>
                <a:ea typeface="標楷體" pitchFamily="65" charset="-120"/>
              </a:rPr>
              <a:t>T-	standard</a:t>
            </a:r>
            <a:r>
              <a:rPr lang="en-US" altLang="zh-TW" sz="2800" baseline="50000" dirty="0" smtClean="0">
                <a:solidFill>
                  <a:srgbClr val="00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r>
              <a:rPr lang="en-US" altLang="zh-HK" sz="2800" dirty="0" smtClean="0">
                <a:solidFill>
                  <a:srgbClr val="2B3A12"/>
                </a:solidFill>
                <a:latin typeface="Agenda" panose="02000603040000020004" pitchFamily="2" charset="0"/>
                <a:ea typeface="標楷體" pitchFamily="65" charset="-120"/>
              </a:rPr>
              <a:t>?</a:t>
            </a:r>
            <a:endParaRPr lang="en-US" altLang="zh-HK" sz="2800" dirty="0">
              <a:solidFill>
                <a:srgbClr val="2B3A12"/>
              </a:solidFill>
              <a:latin typeface="Agenda" panose="02000603040000020004" pitchFamily="2" charset="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dirty="0" smtClean="0">
                <a:solidFill>
                  <a:srgbClr val="BA946E"/>
                </a:solidFill>
                <a:latin typeface="Agenda" pitchFamily="2" charset="0"/>
                <a:ea typeface="標楷體" pitchFamily="65" charset="-120"/>
                <a:cs typeface="Microsoft JhengHei"/>
                <a:sym typeface="Microsoft JhengHei"/>
              </a:rPr>
              <a:t>3.	</a:t>
            </a:r>
            <a:r>
              <a:rPr lang="en-US" altLang="zh-HK" sz="2800" dirty="0" smtClean="0">
                <a:effectLst/>
                <a:latin typeface="Agenda" panose="02000603040000020004" pitchFamily="2" charset="0"/>
                <a:ea typeface="新細明體" panose="02020500000000000000" pitchFamily="18" charset="-120"/>
              </a:rPr>
              <a:t>What </a:t>
            </a:r>
            <a:r>
              <a:rPr lang="en-US" altLang="zh-HK" sz="2800" dirty="0">
                <a:effectLst/>
                <a:latin typeface="Agenda" panose="02000603040000020004" pitchFamily="2" charset="0"/>
                <a:ea typeface="新細明體" panose="02020500000000000000" pitchFamily="18" charset="-120"/>
              </a:rPr>
              <a:t>are the three attributes that Hong Kong students </a:t>
            </a:r>
            <a:r>
              <a:rPr lang="en-US" altLang="zh-HK" sz="2800" dirty="0" smtClean="0">
                <a:effectLst/>
                <a:latin typeface="Agenda" panose="02000603040000020004" pitchFamily="2" charset="0"/>
                <a:ea typeface="新細明體" panose="02020500000000000000" pitchFamily="18" charset="-120"/>
              </a:rPr>
              <a:t>	should </a:t>
            </a:r>
            <a:r>
              <a:rPr lang="en-US" altLang="zh-HK" sz="2800" dirty="0">
                <a:effectLst/>
                <a:latin typeface="Agenda" panose="02000603040000020004" pitchFamily="2" charset="0"/>
                <a:ea typeface="新細明體" panose="02020500000000000000" pitchFamily="18" charset="-120"/>
              </a:rPr>
              <a:t>possess?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2800" dirty="0">
                <a:solidFill>
                  <a:srgbClr val="BA946E"/>
                </a:solidFill>
                <a:latin typeface="Agenda" pitchFamily="2" charset="0"/>
                <a:ea typeface="標楷體" pitchFamily="65" charset="-120"/>
                <a:cs typeface="Microsoft JhengHei"/>
                <a:sym typeface="Microsoft JhengHei"/>
              </a:rPr>
              <a:t>4. </a:t>
            </a:r>
            <a:r>
              <a:rPr lang="en-US" altLang="zh-TW" sz="2800" dirty="0" smtClean="0">
                <a:solidFill>
                  <a:srgbClr val="BA946E"/>
                </a:solidFill>
                <a:latin typeface="Agenda" pitchFamily="2" charset="0"/>
                <a:ea typeface="標楷體" pitchFamily="65" charset="-120"/>
                <a:cs typeface="Microsoft JhengHei"/>
                <a:sym typeface="Microsoft JhengHei"/>
              </a:rPr>
              <a:t>	</a:t>
            </a:r>
            <a:r>
              <a:rPr lang="en-US" altLang="zh-HK" sz="2800" kern="100" dirty="0" smtClean="0">
                <a:effectLst/>
                <a:latin typeface="Agenda" panose="02000603040000020004" pitchFamily="2" charset="0"/>
                <a:ea typeface="新細明體" panose="02020500000000000000" pitchFamily="18" charset="-120"/>
                <a:cs typeface="Times New Roman" panose="02020603050405020304" pitchFamily="18" charset="0"/>
              </a:rPr>
              <a:t>What </a:t>
            </a:r>
            <a:r>
              <a:rPr lang="en-US" altLang="zh-HK" sz="2800" kern="100" dirty="0">
                <a:effectLst/>
                <a:latin typeface="Agenda" panose="02000603040000020004" pitchFamily="2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are the professional roles of teachers in Hong Kong?</a:t>
            </a:r>
            <a:endParaRPr lang="en-US" altLang="zh-HK" sz="2800" kern="100" dirty="0">
              <a:latin typeface="Agenda" panose="02000603040000020004" pitchFamily="2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dirty="0" smtClean="0">
                <a:solidFill>
                  <a:srgbClr val="BA946E"/>
                </a:solidFill>
                <a:latin typeface="Agenda" pitchFamily="2" charset="0"/>
                <a:ea typeface="標楷體" pitchFamily="65" charset="-120"/>
                <a:cs typeface="Microsoft JhengHei"/>
                <a:sym typeface="Microsoft JhengHei"/>
              </a:rPr>
              <a:t>5. 	</a:t>
            </a:r>
            <a:r>
              <a:rPr lang="en-US" altLang="zh-HK" sz="2800" dirty="0" smtClean="0">
                <a:effectLst/>
                <a:latin typeface="Agenda" panose="02000603040000020004" pitchFamily="2" charset="0"/>
                <a:ea typeface="新細明體" panose="02020500000000000000" pitchFamily="18" charset="-120"/>
              </a:rPr>
              <a:t>What </a:t>
            </a:r>
            <a:r>
              <a:rPr lang="en-US" altLang="zh-HK" sz="2800" dirty="0">
                <a:effectLst/>
                <a:latin typeface="Agenda" panose="02000603040000020004" pitchFamily="2" charset="0"/>
                <a:ea typeface="新細明體" panose="02020500000000000000" pitchFamily="18" charset="-120"/>
              </a:rPr>
              <a:t>are the professional roles of principals in Hong Kong?</a:t>
            </a:r>
            <a:endParaRPr lang="zh-HK" altLang="en-US" sz="2800" dirty="0">
              <a:latin typeface="Agenda" panose="02000603040000020004" pitchFamily="2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915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113905" y="569258"/>
            <a:ext cx="10453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zh-TW" sz="4000" dirty="0">
                <a:solidFill>
                  <a:srgbClr val="663D4E"/>
                </a:solidFill>
                <a:latin typeface="Agenda" panose="02000603040000020004" pitchFamily="2" charset="0"/>
                <a:ea typeface="MFinance HK Bold" pitchFamily="2" charset="-120"/>
              </a:rPr>
              <a:t>What does </a:t>
            </a:r>
            <a:r>
              <a:rPr lang="en-US" altLang="zh-TW" sz="4000" dirty="0">
                <a:solidFill>
                  <a:srgbClr val="FF0000"/>
                </a:solidFill>
                <a:latin typeface="Agenda" panose="02000603040000020004" pitchFamily="2" charset="0"/>
                <a:ea typeface="MFinance HK Bold" pitchFamily="2" charset="-120"/>
              </a:rPr>
              <a:t>COTAP</a:t>
            </a:r>
            <a:r>
              <a:rPr lang="en-US" altLang="zh-TW" sz="4000" dirty="0">
                <a:solidFill>
                  <a:srgbClr val="663D4E"/>
                </a:solidFill>
                <a:latin typeface="Agenda" panose="02000603040000020004" pitchFamily="2" charset="0"/>
                <a:ea typeface="MFinance HK Bold" pitchFamily="2" charset="-120"/>
              </a:rPr>
              <a:t> stand for? </a:t>
            </a:r>
            <a:r>
              <a:rPr lang="en-US" altLang="zh-TW" sz="2400" dirty="0">
                <a:solidFill>
                  <a:srgbClr val="663D4E"/>
                </a:solidFill>
                <a:latin typeface="Agenda" panose="02000603040000020004" pitchFamily="2" charset="0"/>
                <a:ea typeface="MFinance HK Bold" pitchFamily="2" charset="-120"/>
              </a:rPr>
              <a:t>(Tell your learning partners)</a:t>
            </a:r>
            <a:endParaRPr lang="zh-HK" altLang="en-US" sz="2400" dirty="0">
              <a:solidFill>
                <a:srgbClr val="663D4E"/>
              </a:solidFill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7858" y="3843651"/>
            <a:ext cx="1067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zh-HK" sz="2800" b="1" dirty="0">
                <a:solidFill>
                  <a:srgbClr val="FF0000"/>
                </a:solidFill>
                <a:latin typeface="Agenda" pitchFamily="2" charset="0"/>
                <a:ea typeface="MElleHK-Medium" pitchFamily="50" charset="-120"/>
              </a:rPr>
              <a:t>C</a:t>
            </a:r>
            <a:r>
              <a:rPr lang="en-US" altLang="zh-HK" sz="2800" dirty="0">
                <a:solidFill>
                  <a:prstClr val="black"/>
                </a:solidFill>
                <a:latin typeface="Agenda" pitchFamily="2" charset="0"/>
                <a:ea typeface="MElleHK-Medium" pitchFamily="50" charset="-120"/>
              </a:rPr>
              <a:t>ommittee </a:t>
            </a:r>
            <a:r>
              <a:rPr lang="en-US" altLang="zh-TW" sz="2800" b="1" dirty="0">
                <a:solidFill>
                  <a:srgbClr val="FF0000"/>
                </a:solidFill>
                <a:latin typeface="Agenda" pitchFamily="2" charset="0"/>
                <a:ea typeface="MElleHK-Medium" pitchFamily="50" charset="-120"/>
              </a:rPr>
              <a:t>O</a:t>
            </a:r>
            <a:r>
              <a:rPr lang="en-US" altLang="zh-HK" sz="2800" dirty="0">
                <a:solidFill>
                  <a:prstClr val="black"/>
                </a:solidFill>
                <a:latin typeface="Agenda" pitchFamily="2" charset="0"/>
                <a:ea typeface="MElleHK-Medium" pitchFamily="50" charset="-120"/>
              </a:rPr>
              <a:t>n Professional Development of </a:t>
            </a:r>
          </a:p>
          <a:p>
            <a:pPr algn="ctr" defTabSz="914400">
              <a:defRPr/>
            </a:pPr>
            <a:endParaRPr lang="en-US" altLang="zh-HK" sz="2800" b="1" dirty="0">
              <a:solidFill>
                <a:prstClr val="black"/>
              </a:solidFill>
              <a:latin typeface="Agenda" pitchFamily="2" charset="0"/>
              <a:ea typeface="MElleHK-Medium" pitchFamily="50" charset="-120"/>
            </a:endParaRPr>
          </a:p>
          <a:p>
            <a:pPr algn="ctr" defTabSz="914400">
              <a:defRPr/>
            </a:pPr>
            <a:r>
              <a:rPr lang="en-US" altLang="zh-HK" sz="2800" b="1" dirty="0">
                <a:solidFill>
                  <a:srgbClr val="FF0000"/>
                </a:solidFill>
                <a:latin typeface="Agenda" pitchFamily="2" charset="0"/>
                <a:ea typeface="MElleHK-Medium" pitchFamily="50" charset="-120"/>
              </a:rPr>
              <a:t>T</a:t>
            </a:r>
            <a:r>
              <a:rPr lang="en-US" altLang="zh-HK" sz="2800" dirty="0">
                <a:solidFill>
                  <a:prstClr val="black"/>
                </a:solidFill>
                <a:latin typeface="Agenda" pitchFamily="2" charset="0"/>
                <a:ea typeface="MElleHK-Medium" pitchFamily="50" charset="-120"/>
              </a:rPr>
              <a:t>eachers </a:t>
            </a:r>
            <a:r>
              <a:rPr lang="en-US" altLang="zh-TW" sz="2800" b="1" dirty="0">
                <a:solidFill>
                  <a:srgbClr val="FF0000"/>
                </a:solidFill>
                <a:latin typeface="Agenda" pitchFamily="2" charset="0"/>
                <a:ea typeface="MElleHK-Medium" pitchFamily="50" charset="-120"/>
              </a:rPr>
              <a:t>A</a:t>
            </a:r>
            <a:r>
              <a:rPr lang="en-US" altLang="zh-HK" sz="2800" dirty="0">
                <a:solidFill>
                  <a:prstClr val="black"/>
                </a:solidFill>
                <a:latin typeface="Agenda" pitchFamily="2" charset="0"/>
                <a:ea typeface="MElleHK-Medium" pitchFamily="50" charset="-120"/>
              </a:rPr>
              <a:t>nd </a:t>
            </a:r>
            <a:r>
              <a:rPr lang="en-US" altLang="zh-HK" sz="2800" b="1" dirty="0">
                <a:solidFill>
                  <a:srgbClr val="FF0000"/>
                </a:solidFill>
                <a:latin typeface="Agenda" pitchFamily="2" charset="0"/>
                <a:ea typeface="MElleHK-Medium" pitchFamily="50" charset="-120"/>
              </a:rPr>
              <a:t>P</a:t>
            </a:r>
            <a:r>
              <a:rPr lang="en-US" altLang="zh-HK" sz="2800" dirty="0">
                <a:solidFill>
                  <a:prstClr val="black"/>
                </a:solidFill>
                <a:latin typeface="Agenda" pitchFamily="2" charset="0"/>
                <a:ea typeface="MElleHK-Medium" pitchFamily="50" charset="-120"/>
              </a:rPr>
              <a:t>rincipals (</a:t>
            </a:r>
            <a:r>
              <a:rPr lang="en-US" altLang="zh-HK" sz="2800" dirty="0">
                <a:solidFill>
                  <a:srgbClr val="FF0000"/>
                </a:solidFill>
                <a:latin typeface="Agenda" pitchFamily="2" charset="0"/>
                <a:ea typeface="MElleHK-Medium" pitchFamily="50" charset="-120"/>
              </a:rPr>
              <a:t>COTAP</a:t>
            </a:r>
            <a:r>
              <a:rPr lang="en-US" altLang="zh-HK" sz="2800" dirty="0">
                <a:solidFill>
                  <a:prstClr val="black"/>
                </a:solidFill>
                <a:latin typeface="Agenda" pitchFamily="2" charset="0"/>
                <a:ea typeface="MElleHK-Medium" pitchFamily="50" charset="-120"/>
              </a:rPr>
              <a:t>)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307472" y="1707505"/>
            <a:ext cx="11582400" cy="15224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Fos\@Projects\@2022_works\2022_T-Standard+\PPT modify\stuff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09" y="1933010"/>
            <a:ext cx="10761366" cy="110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89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307472" y="1707505"/>
            <a:ext cx="11582400" cy="15224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" y="1587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5233952" y="3229961"/>
            <a:ext cx="6242271" cy="2479592"/>
            <a:chOff x="6240015" y="3022289"/>
            <a:chExt cx="6242271" cy="2183626"/>
          </a:xfrm>
        </p:grpSpPr>
        <p:sp>
          <p:nvSpPr>
            <p:cNvPr id="4" name="文字方塊 3"/>
            <p:cNvSpPr txBox="1"/>
            <p:nvPr/>
          </p:nvSpPr>
          <p:spPr>
            <a:xfrm>
              <a:off x="6240015" y="3022289"/>
              <a:ext cx="5381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defTabSz="914400">
                <a:buFont typeface="Arial" panose="020B0604020202020204" pitchFamily="34" charset="0"/>
                <a:buChar char="•"/>
                <a:defRPr/>
              </a:pPr>
              <a:r>
                <a:rPr lang="en-GB" altLang="zh-TW" sz="2800" dirty="0">
                  <a:solidFill>
                    <a:prstClr val="black"/>
                  </a:solidFill>
                  <a:latin typeface="Agenda" panose="02000603040000020004" pitchFamily="2" charset="0"/>
                  <a:ea typeface="標楷體" pitchFamily="65" charset="-120"/>
                </a:rPr>
                <a:t>Whole-person Wellness</a:t>
              </a:r>
              <a:endParaRPr lang="zh-HK" altLang="en-US" sz="2800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6240016" y="3704509"/>
              <a:ext cx="6242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defTabSz="914400">
                <a:buFont typeface="Arial" panose="020B0604020202020204" pitchFamily="34" charset="0"/>
                <a:buChar char="•"/>
                <a:defRPr/>
              </a:pPr>
              <a:r>
                <a:rPr lang="en-GB" altLang="zh-TW" sz="2800" dirty="0">
                  <a:solidFill>
                    <a:prstClr val="black"/>
                  </a:solidFill>
                  <a:latin typeface="Agenda" panose="02000603040000020004" pitchFamily="2" charset="0"/>
                  <a:ea typeface="標楷體" pitchFamily="65" charset="-120"/>
                </a:rPr>
                <a:t>Key Competences for Adulthood</a:t>
              </a:r>
              <a:endParaRPr lang="zh-HK" altLang="en-US" sz="2800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240015" y="4682695"/>
              <a:ext cx="5943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defTabSz="914400">
                <a:buFont typeface="Arial" panose="020B0604020202020204" pitchFamily="34" charset="0"/>
                <a:buChar char="•"/>
                <a:defRPr/>
              </a:pPr>
              <a:r>
                <a:rPr lang="en-GB" altLang="zh-TW" sz="2800" dirty="0">
                  <a:solidFill>
                    <a:prstClr val="black"/>
                  </a:solidFill>
                  <a:latin typeface="Agenda" panose="02000603040000020004" pitchFamily="2" charset="0"/>
                  <a:ea typeface="標楷體" pitchFamily="65" charset="-120"/>
                </a:rPr>
                <a:t>Change Agility for Tomorrow</a:t>
              </a:r>
              <a:endParaRPr lang="zh-HK" altLang="en-US" sz="2800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65265" y="1495900"/>
            <a:ext cx="11628613" cy="1141272"/>
            <a:chOff x="2025667" y="1509200"/>
            <a:chExt cx="8461587" cy="1141272"/>
          </a:xfrm>
        </p:grpSpPr>
        <p:sp>
          <p:nvSpPr>
            <p:cNvPr id="7" name="文字方塊 6"/>
            <p:cNvSpPr txBox="1"/>
            <p:nvPr/>
          </p:nvSpPr>
          <p:spPr>
            <a:xfrm>
              <a:off x="2264219" y="1509200"/>
              <a:ext cx="8223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2800" dirty="0">
                  <a:solidFill>
                    <a:prstClr val="black"/>
                  </a:solidFill>
                  <a:latin typeface="Agenda" panose="02000603040000020004" pitchFamily="2" charset="0"/>
                  <a:ea typeface="標楷體" pitchFamily="65" charset="-120"/>
                </a:rPr>
                <a:t>The most important guiding principle: Student-</a:t>
              </a:r>
              <a:r>
                <a:rPr lang="en-US" altLang="zh-TW" sz="2800" dirty="0" err="1">
                  <a:solidFill>
                    <a:prstClr val="black"/>
                  </a:solidFill>
                  <a:latin typeface="Agenda" panose="02000603040000020004" pitchFamily="2" charset="0"/>
                  <a:ea typeface="標楷體" pitchFamily="65" charset="-120"/>
                </a:rPr>
                <a:t>centred</a:t>
              </a:r>
              <a:r>
                <a:rPr lang="en-US" altLang="zh-TW" sz="2800" dirty="0">
                  <a:solidFill>
                    <a:prstClr val="black"/>
                  </a:solidFill>
                  <a:latin typeface="Agenda" panose="02000603040000020004" pitchFamily="2" charset="0"/>
                  <a:ea typeface="標楷體" pitchFamily="65" charset="-120"/>
                </a:rPr>
                <a:t>?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25667" y="2127252"/>
              <a:ext cx="79833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2800" dirty="0">
                  <a:solidFill>
                    <a:prstClr val="black"/>
                  </a:solidFill>
                  <a:latin typeface="Agenda" panose="02000603040000020004" pitchFamily="2" charset="0"/>
                  <a:ea typeface="標楷體" pitchFamily="65" charset="-120"/>
                </a:rPr>
                <a:t>Pivot around the </a:t>
              </a:r>
              <a:r>
                <a:rPr lang="en-US" altLang="zh-TW" sz="2800" dirty="0">
                  <a:solidFill>
                    <a:srgbClr val="FF0000"/>
                  </a:solidFill>
                  <a:latin typeface="Agenda" panose="02000603040000020004" pitchFamily="2" charset="0"/>
                  <a:ea typeface="標楷體" pitchFamily="65" charset="-120"/>
                </a:rPr>
                <a:t>development and learning needs </a:t>
              </a:r>
              <a:r>
                <a:rPr lang="en-US" altLang="zh-TW" sz="2800" dirty="0">
                  <a:solidFill>
                    <a:prstClr val="black"/>
                  </a:solidFill>
                  <a:latin typeface="Agenda" panose="02000603040000020004" pitchFamily="2" charset="0"/>
                  <a:ea typeface="標楷體" pitchFamily="65" charset="-120"/>
                </a:rPr>
                <a:t>of students!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3465" y="543860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zh-TW" sz="3800" b="1" dirty="0">
                <a:solidFill>
                  <a:srgbClr val="663D4E"/>
                </a:solidFill>
                <a:latin typeface="Agenda" panose="02000603040000020004"/>
                <a:ea typeface="MFinance HK Bold" pitchFamily="2" charset="-120"/>
              </a:rPr>
              <a:t>Nurture Learners Today </a:t>
            </a:r>
            <a:r>
              <a:rPr lang="en-US" altLang="zh-TW" sz="3800" b="1" dirty="0" smtClean="0">
                <a:solidFill>
                  <a:srgbClr val="663D4E"/>
                </a:solidFill>
                <a:latin typeface="Agenda" panose="02000603040000020004"/>
                <a:ea typeface="MFinance HK Bold" pitchFamily="2" charset="-120"/>
              </a:rPr>
              <a:t>and </a:t>
            </a:r>
            <a:r>
              <a:rPr lang="en-US" altLang="zh-TW" sz="3800" b="1" dirty="0">
                <a:solidFill>
                  <a:srgbClr val="663D4E"/>
                </a:solidFill>
                <a:latin typeface="Agenda" panose="02000603040000020004"/>
                <a:ea typeface="MFinance HK Bold" pitchFamily="2" charset="-120"/>
              </a:rPr>
              <a:t>Leaders Tomorrow</a:t>
            </a:r>
            <a:endParaRPr lang="zh-HK" altLang="en-US" sz="3800" b="1" dirty="0">
              <a:solidFill>
                <a:srgbClr val="663D4E"/>
              </a:solidFill>
              <a:latin typeface="Agenda" panose="02000603040000020004"/>
              <a:ea typeface="MFinance HK Bold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64" y="3229961"/>
            <a:ext cx="2924888" cy="29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869" y="2509632"/>
            <a:ext cx="2654371" cy="3726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4668954" y="2216392"/>
            <a:ext cx="6797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altLang="zh-TW" sz="3000" b="1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Standard 1</a:t>
            </a:r>
            <a:r>
              <a:rPr lang="zh-TW" altLang="en-US" sz="3000" b="1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  </a:t>
            </a:r>
            <a:endParaRPr lang="en-US" altLang="zh-TW" sz="3000" b="1" dirty="0">
              <a:solidFill>
                <a:prstClr val="black"/>
              </a:solidFill>
              <a:latin typeface="Agenda" panose="02000603040000020004" pitchFamily="2" charset="0"/>
              <a:ea typeface="標楷體" pitchFamily="65" charset="-120"/>
            </a:endParaRPr>
          </a:p>
          <a:p>
            <a:pPr defTabSz="914400">
              <a:defRPr/>
            </a:pPr>
            <a:r>
              <a:rPr lang="en-US" altLang="zh-TW" sz="2400" dirty="0">
                <a:solidFill>
                  <a:srgbClr val="008A3E"/>
                </a:solidFill>
                <a:latin typeface="Agenda" panose="02000603040000020004" pitchFamily="2" charset="0"/>
                <a:ea typeface="標楷體" pitchFamily="65" charset="-120"/>
              </a:rPr>
              <a:t>Caring Cultivators of All-round Growth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668954" y="3456983"/>
            <a:ext cx="6797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altLang="zh-TW" sz="3000" b="1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Standard 2</a:t>
            </a:r>
            <a:r>
              <a:rPr lang="zh-TW" altLang="en-US" sz="3000" b="1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  </a:t>
            </a:r>
            <a:endParaRPr lang="en-US" altLang="zh-TW" sz="3000" b="1" dirty="0">
              <a:solidFill>
                <a:prstClr val="black"/>
              </a:solidFill>
              <a:latin typeface="Agenda" panose="02000603040000020004" pitchFamily="2" charset="0"/>
              <a:ea typeface="標楷體" pitchFamily="65" charset="-120"/>
            </a:endParaRPr>
          </a:p>
          <a:p>
            <a:pPr defTabSz="914400">
              <a:defRPr/>
            </a:pPr>
            <a:r>
              <a:rPr lang="en-GB" altLang="zh-TW" sz="2400" dirty="0">
                <a:solidFill>
                  <a:srgbClr val="008A3E"/>
                </a:solidFill>
                <a:latin typeface="Agenda" panose="02000603040000020004" pitchFamily="2" charset="0"/>
                <a:ea typeface="標楷體" pitchFamily="65" charset="-120"/>
              </a:rPr>
              <a:t>Inspirational Co-constructors of Knowledge</a:t>
            </a:r>
            <a:endParaRPr lang="en-US" altLang="zh-TW" sz="2400" dirty="0">
              <a:solidFill>
                <a:srgbClr val="008A3E"/>
              </a:solidFill>
              <a:latin typeface="Agenda" panose="02000603040000020004" pitchFamily="2" charset="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70624" y="4666795"/>
            <a:ext cx="6797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altLang="zh-TW" sz="3000" b="1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Standard 3</a:t>
            </a:r>
            <a:r>
              <a:rPr lang="zh-TW" altLang="en-US" sz="3000" b="1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  </a:t>
            </a:r>
            <a:endParaRPr lang="en-US" altLang="zh-TW" sz="3000" b="1" dirty="0">
              <a:solidFill>
                <a:prstClr val="black"/>
              </a:solidFill>
              <a:latin typeface="Agenda" panose="02000603040000020004" pitchFamily="2" charset="0"/>
              <a:ea typeface="標楷體" pitchFamily="65" charset="-120"/>
            </a:endParaRPr>
          </a:p>
          <a:p>
            <a:pPr defTabSz="914400">
              <a:defRPr/>
            </a:pPr>
            <a:r>
              <a:rPr lang="en-US" altLang="zh-TW" sz="2400" dirty="0">
                <a:solidFill>
                  <a:srgbClr val="008A3E"/>
                </a:solidFill>
                <a:latin typeface="Agenda" panose="02000603040000020004" pitchFamily="2" charset="0"/>
                <a:ea typeface="標楷體" pitchFamily="65" charset="-120"/>
              </a:rPr>
              <a:t>Committed Role Models of Professionalism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761583" y="445950"/>
            <a:ext cx="627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GB" altLang="zh-HK" sz="4000" b="1" dirty="0">
                <a:solidFill>
                  <a:srgbClr val="663D4E"/>
                </a:solidFill>
                <a:latin typeface="Agenda" panose="02000603040000020004" pitchFamily="2" charset="0"/>
                <a:ea typeface="MFinance HK Bold" pitchFamily="2" charset="-120"/>
              </a:rPr>
              <a:t>Standards and Roles</a:t>
            </a:r>
            <a:endParaRPr lang="zh-HK" altLang="en-US" sz="4000" b="1" dirty="0">
              <a:solidFill>
                <a:srgbClr val="663D4E"/>
              </a:solidFill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0758" y="1292699"/>
            <a:ext cx="967600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zh-TW" sz="2500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What are the three roles of teachers under the </a:t>
            </a:r>
            <a:r>
              <a:rPr lang="en-US" altLang="zh-TW" sz="2500" dirty="0" smtClean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T-standard</a:t>
            </a:r>
            <a:r>
              <a:rPr lang="en-US" altLang="zh-TW" sz="2800" baseline="50000" dirty="0" smtClean="0">
                <a:solidFill>
                  <a:srgbClr val="00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r>
              <a:rPr lang="en-US" altLang="zh-TW" sz="2500" dirty="0" smtClean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? </a:t>
            </a:r>
            <a:r>
              <a:rPr lang="en-US" altLang="zh-TW" sz="2000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(Tell your partners)</a:t>
            </a:r>
            <a:endParaRPr lang="zh-HK" altLang="en-US" dirty="0">
              <a:solidFill>
                <a:prstClr val="black"/>
              </a:solidFill>
              <a:latin typeface="Agenda" panose="02000603040000020004" pitchFamily="2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67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77" y="2093257"/>
            <a:ext cx="2654371" cy="3726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3395046" y="2093257"/>
            <a:ext cx="83069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altLang="zh-TW" sz="3000" b="1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Standard 1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  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" panose="02000603040000020004" pitchFamily="2" charset="0"/>
              <a:ea typeface="標楷體" pitchFamily="65" charset="-120"/>
            </a:endParaRPr>
          </a:p>
          <a:p>
            <a:pPr lvl="0" defTabSz="914400">
              <a:defRPr/>
            </a:pPr>
            <a:r>
              <a:rPr lang="en-US" altLang="zh-TW" sz="2400" dirty="0">
                <a:solidFill>
                  <a:srgbClr val="008A3E"/>
                </a:solidFill>
                <a:latin typeface="Agenda" panose="02000603040000020004" pitchFamily="2" charset="0"/>
                <a:ea typeface="標楷體" pitchFamily="65" charset="-120"/>
              </a:rPr>
              <a:t>Ethical Enablers of All-round Growth and Balanced Advancement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Agenda" panose="02000603040000020004" pitchFamily="2" charset="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95046" y="3409177"/>
            <a:ext cx="7931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altLang="zh-TW" sz="3000" b="1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Standard 2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  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" panose="02000603040000020004" pitchFamily="2" charset="0"/>
              <a:ea typeface="標楷體" pitchFamily="65" charset="-120"/>
            </a:endParaRPr>
          </a:p>
          <a:p>
            <a:pPr lvl="0" defTabSz="914400">
              <a:defRPr/>
            </a:pPr>
            <a:r>
              <a:rPr lang="en-US" altLang="zh-TW" sz="2400" dirty="0">
                <a:solidFill>
                  <a:srgbClr val="008A3E"/>
                </a:solidFill>
                <a:latin typeface="Agenda" panose="02000603040000020004" pitchFamily="2" charset="0"/>
                <a:ea typeface="標楷體" pitchFamily="65" charset="-120"/>
              </a:rPr>
              <a:t>Versatile Architects of Vibrant Learning </a:t>
            </a:r>
            <a:r>
              <a:rPr lang="en-US" altLang="zh-TW" sz="2400" dirty="0" err="1">
                <a:solidFill>
                  <a:srgbClr val="008A3E"/>
                </a:solidFill>
                <a:latin typeface="Agenda" panose="02000603040000020004" pitchFamily="2" charset="0"/>
                <a:ea typeface="標楷體" pitchFamily="65" charset="-120"/>
              </a:rPr>
              <a:t>Organisations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Agenda" panose="02000603040000020004" pitchFamily="2" charset="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395046" y="4725096"/>
            <a:ext cx="79315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altLang="zh-TW" sz="3000" b="1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Standard 3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" panose="02000603040000020004" pitchFamily="2" charset="0"/>
                <a:ea typeface="標楷體" pitchFamily="65" charset="-120"/>
              </a:rPr>
              <a:t>  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" panose="02000603040000020004" pitchFamily="2" charset="0"/>
              <a:ea typeface="標楷體" pitchFamily="65" charset="-120"/>
            </a:endParaRPr>
          </a:p>
          <a:p>
            <a:pPr lvl="0" defTabSz="914400">
              <a:defRPr/>
            </a:pPr>
            <a:r>
              <a:rPr lang="en-US" altLang="zh-TW" sz="2400" dirty="0">
                <a:solidFill>
                  <a:srgbClr val="008A3E"/>
                </a:solidFill>
                <a:latin typeface="Agenda" panose="02000603040000020004" pitchFamily="2" charset="0"/>
                <a:ea typeface="標楷體" pitchFamily="65" charset="-120"/>
              </a:rPr>
              <a:t>Visionary </a:t>
            </a:r>
            <a:r>
              <a:rPr lang="en-US" altLang="zh-TW" sz="2400" dirty="0" err="1">
                <a:solidFill>
                  <a:srgbClr val="008A3E"/>
                </a:solidFill>
                <a:latin typeface="Agenda" panose="02000603040000020004" pitchFamily="2" charset="0"/>
                <a:ea typeface="標楷體" pitchFamily="65" charset="-120"/>
              </a:rPr>
              <a:t>Edupreneurs</a:t>
            </a:r>
            <a:r>
              <a:rPr lang="en-US" altLang="zh-TW" sz="2400" dirty="0">
                <a:solidFill>
                  <a:srgbClr val="008A3E"/>
                </a:solidFill>
                <a:latin typeface="Agenda" panose="02000603040000020004" pitchFamily="2" charset="0"/>
                <a:ea typeface="標楷體" pitchFamily="65" charset="-120"/>
              </a:rPr>
              <a:t> of Educational Transformation and Continuous School Improvement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Agenda" panose="02000603040000020004" pitchFamily="2" charset="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71482" y="384748"/>
            <a:ext cx="8154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altLang="zh-HK" sz="4000" b="1" dirty="0">
                <a:solidFill>
                  <a:srgbClr val="663D4E"/>
                </a:solidFill>
                <a:latin typeface="Agenda" panose="02000603040000020004" pitchFamily="2" charset="0"/>
                <a:ea typeface="MFinance HK Bold" pitchFamily="2" charset="-120"/>
              </a:rPr>
              <a:t>Standards and Roles</a:t>
            </a:r>
            <a:endParaRPr lang="zh-HK" altLang="en-US" sz="4000" b="1" dirty="0">
              <a:solidFill>
                <a:srgbClr val="663D4E"/>
              </a:solidFill>
              <a:latin typeface="Agenda" panose="02000603040000020004" pitchFamily="2" charset="0"/>
              <a:ea typeface="MFinance HK Bold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9CFF6F5-E2D5-65C5-60CF-5DF6BFB7CF98}"/>
              </a:ext>
            </a:extLst>
          </p:cNvPr>
          <p:cNvSpPr/>
          <p:nvPr/>
        </p:nvSpPr>
        <p:spPr>
          <a:xfrm>
            <a:off x="751139" y="1223613"/>
            <a:ext cx="109508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zh-TW" sz="2500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What are the three roles of principals under the </a:t>
            </a:r>
            <a:r>
              <a:rPr lang="en-US" altLang="zh-TW" sz="2500" dirty="0" smtClean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T-standard</a:t>
            </a:r>
            <a:r>
              <a:rPr lang="en-US" altLang="zh-TW" sz="2400" baseline="50000" dirty="0">
                <a:solidFill>
                  <a:srgbClr val="00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r>
              <a:rPr lang="en-US" altLang="zh-TW" sz="2500" dirty="0" smtClean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? </a:t>
            </a:r>
            <a:r>
              <a:rPr lang="en-US" altLang="zh-TW" sz="2000" dirty="0">
                <a:solidFill>
                  <a:prstClr val="black"/>
                </a:solidFill>
                <a:latin typeface="Agenda" panose="02000603040000020004" pitchFamily="2" charset="0"/>
                <a:ea typeface="標楷體" pitchFamily="65" charset="-120"/>
              </a:rPr>
              <a:t>(Tell your partners)</a:t>
            </a:r>
            <a:endParaRPr lang="zh-HK" altLang="en-US" dirty="0">
              <a:solidFill>
                <a:prstClr val="black"/>
              </a:solidFill>
              <a:latin typeface="Agenda" panose="02000603040000020004" pitchFamily="2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6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" y="0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3059" y="928043"/>
            <a:ext cx="11025881" cy="5570146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altLang="zh-HK" sz="2000" kern="100" dirty="0">
                <a:latin typeface="Agenda" panose="02000603040000020004" pitchFamily="2" charset="0"/>
                <a:ea typeface="新細明體" panose="02020500000000000000" pitchFamily="18" charset="-120"/>
                <a:cs typeface="Times New Roman" panose="02020603050405020304" pitchFamily="18" charset="0"/>
              </a:rPr>
              <a:t>Why should Hong Kong students exhibit these three attributes today?</a:t>
            </a:r>
            <a:endParaRPr lang="zh-TW" altLang="zh-HK" sz="2000" kern="100" dirty="0">
              <a:latin typeface="Agenda" panose="02000603040000020004" pitchFamily="2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altLang="zh-HK" sz="2000" kern="100" dirty="0">
                <a:latin typeface="Agenda" panose="02000603040000020004" pitchFamily="2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How does defining “professional roles” help teachers have more focused reflections and seek targeted improvement on their journey of professional development?</a:t>
            </a:r>
            <a:endParaRPr lang="zh-TW" altLang="zh-HK" sz="2000" kern="100" dirty="0">
              <a:latin typeface="Agenda" panose="02000603040000020004" pitchFamily="2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altLang="zh-HK" sz="2000" kern="100" dirty="0">
                <a:latin typeface="Agenda" panose="02000603040000020004" pitchFamily="2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Are the Professional Standards for Teachers (PST) something that teachers need in this complex and ever-changing society?  How does the PST facilitate professional reflections and continuous learning?</a:t>
            </a:r>
            <a:endParaRPr lang="zh-TW" altLang="zh-HK" sz="2000" kern="100" dirty="0">
              <a:latin typeface="Agenda" panose="02000603040000020004" pitchFamily="2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altLang="zh-HK" sz="2000" kern="100" dirty="0">
                <a:latin typeface="Agenda" panose="02000603040000020004" pitchFamily="2" charset="0"/>
                <a:ea typeface="新細明體" panose="02020500000000000000" pitchFamily="18" charset="-120"/>
                <a:cs typeface="Times New Roman" panose="02020603050405020304" pitchFamily="18" charset="0"/>
              </a:rPr>
              <a:t>Is it true that teachers/schools can set more specific education goals by identifying the attributes that students should exhibit in the future?</a:t>
            </a:r>
            <a:endParaRPr lang="zh-TW" altLang="zh-HK" sz="2000" kern="100" dirty="0">
              <a:latin typeface="Agenda" panose="02000603040000020004" pitchFamily="2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altLang="zh-HK" sz="2000" kern="100" dirty="0">
                <a:latin typeface="Agenda" panose="02000603040000020004" pitchFamily="2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How does the PST (the three professional roles of teachers) help teachers understand their own strengths and weaknesses through more focused reflections?</a:t>
            </a:r>
            <a:endParaRPr lang="en-US" altLang="zh-TW" sz="2000" kern="100" dirty="0">
              <a:latin typeface="Agenda" panose="02000603040000020004" pitchFamily="2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Agenda" panose="02000603040000020004" pitchFamily="2" charset="0"/>
                <a:ea typeface="標楷體" pitchFamily="65" charset="-120"/>
              </a:rPr>
              <a:t>[</a:t>
            </a:r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  <a:latin typeface="Agenda" panose="02000603040000020004" pitchFamily="2" charset="0"/>
                <a:ea typeface="標楷體" pitchFamily="65" charset="-120"/>
              </a:rPr>
              <a:t>Schools are not required to use all of these questions, 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Agenda" panose="02000603040000020004" pitchFamily="2" charset="0"/>
                <a:ea typeface="標楷體" pitchFamily="65" charset="-120"/>
              </a:rPr>
              <a:t>and </a:t>
            </a:r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  <a:latin typeface="Agenda" panose="02000603040000020004" pitchFamily="2" charset="0"/>
                <a:ea typeface="標楷體" pitchFamily="65" charset="-120"/>
              </a:rPr>
              <a:t>may choose the ones that are most appropriate for their needs.]</a:t>
            </a:r>
            <a:endParaRPr lang="zh-TW" altLang="zh-HK" sz="2000" dirty="0">
              <a:solidFill>
                <a:schemeClr val="accent6">
                  <a:lumMod val="50000"/>
                </a:schemeClr>
              </a:solidFill>
              <a:latin typeface="Agenda" panose="02000603040000020004" pitchFamily="2" charset="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0" y="269941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altLang="zh-TW" sz="4000" b="1" dirty="0">
                <a:solidFill>
                  <a:srgbClr val="663D4E"/>
                </a:solidFill>
                <a:latin typeface="Agenda" panose="02000603040000020004" pitchFamily="2" charset="0"/>
                <a:ea typeface="MFinance HK Bold" pitchFamily="2" charset="-120"/>
              </a:rPr>
              <a:t>Questions for further reflection:</a:t>
            </a:r>
            <a:endParaRPr lang="zh-HK" altLang="en-US" sz="4000" b="1" dirty="0">
              <a:solidFill>
                <a:srgbClr val="663D4E"/>
              </a:solidFill>
              <a:latin typeface="Agenda" panose="02000603040000020004" pitchFamily="2" charset="0"/>
              <a:ea typeface="MFinance HK Bold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346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38" y="1817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5449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co-2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2352</TotalTime>
  <Words>393</Words>
  <Application>Microsoft Office PowerPoint</Application>
  <PresentationFormat>寬螢幕</PresentationFormat>
  <Paragraphs>53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3" baseType="lpstr">
      <vt:lpstr>Times New Roman</vt:lpstr>
      <vt:lpstr>Arial</vt:lpstr>
      <vt:lpstr>微軟正黑體</vt:lpstr>
      <vt:lpstr>MElleHK-Medium</vt:lpstr>
      <vt:lpstr>新細明體</vt:lpstr>
      <vt:lpstr>Tw Cen MT</vt:lpstr>
      <vt:lpstr>Calibri</vt:lpstr>
      <vt:lpstr>微軟正黑體</vt:lpstr>
      <vt:lpstr>MFinance HK Bold</vt:lpstr>
      <vt:lpstr>標楷體</vt:lpstr>
      <vt:lpstr>Wingdings 2</vt:lpstr>
      <vt:lpstr>Wingdings</vt:lpstr>
      <vt:lpstr>Agenda</vt:lpstr>
      <vt:lpstr>marco-2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T標準+簡介動畫</dc:title>
  <dc:creator>SLPD2</dc:creator>
  <cp:lastModifiedBy>SLPD2</cp:lastModifiedBy>
  <cp:revision>92</cp:revision>
  <dcterms:created xsi:type="dcterms:W3CDTF">2021-01-08T08:27:03Z</dcterms:created>
  <dcterms:modified xsi:type="dcterms:W3CDTF">2023-04-27T04:39:40Z</dcterms:modified>
</cp:coreProperties>
</file>