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4336" r:id="rId1"/>
  </p:sldMasterIdLst>
  <p:notesMasterIdLst>
    <p:notesMasterId r:id="rId13"/>
  </p:notesMasterIdLst>
  <p:handoutMasterIdLst>
    <p:handoutMasterId r:id="rId14"/>
  </p:handoutMasterIdLst>
  <p:sldIdLst>
    <p:sldId id="1822" r:id="rId2"/>
    <p:sldId id="1831" r:id="rId3"/>
    <p:sldId id="1823" r:id="rId4"/>
    <p:sldId id="1824" r:id="rId5"/>
    <p:sldId id="1825" r:id="rId6"/>
    <p:sldId id="1826" r:id="rId7"/>
    <p:sldId id="1827" r:id="rId8"/>
    <p:sldId id="1828" r:id="rId9"/>
    <p:sldId id="1829" r:id="rId10"/>
    <p:sldId id="1830" r:id="rId11"/>
    <p:sldId id="1832" r:id="rId12"/>
  </p:sldIdLst>
  <p:sldSz cx="9144000" cy="6858000" type="screen4x3"/>
  <p:notesSz cx="6797675" cy="9926638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 Cen MT" panose="020B0602020104020603" pitchFamily="34" charset="0"/>
      <p:regular r:id="rId21"/>
      <p:bold r:id="rId22"/>
      <p:italic r:id="rId23"/>
      <p:boldItalic r:id="rId24"/>
    </p:embeddedFont>
    <p:embeddedFont>
      <p:font typeface="微軟正黑體" panose="020B0604030504040204" pitchFamily="34" charset="-120"/>
      <p:regular r:id="rId25"/>
      <p:bold r:id="rId26"/>
    </p:embeddedFont>
    <p:embeddedFont>
      <p:font typeface="MFinance HK Bold" panose="00000500000000000000" pitchFamily="2" charset="-120"/>
      <p:regular r:id="rId27"/>
    </p:embeddedFont>
    <p:embeddedFont>
      <p:font typeface="標楷體" panose="03000509000000000000" pitchFamily="65" charset="-120"/>
      <p:regular r:id="rId28"/>
    </p:embeddedFont>
    <p:embeddedFont>
      <p:font typeface="Wingdings 2" panose="05020102010507070707" pitchFamily="18" charset="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A8BAC8E-78B4-430E-B744-E0A9FDAC3BD6}">
          <p14:sldIdLst>
            <p14:sldId id="1822"/>
            <p14:sldId id="1831"/>
            <p14:sldId id="1823"/>
            <p14:sldId id="1824"/>
            <p14:sldId id="1825"/>
            <p14:sldId id="1826"/>
            <p14:sldId id="1827"/>
            <p14:sldId id="1828"/>
            <p14:sldId id="1829"/>
            <p14:sldId id="1830"/>
            <p14:sldId id="18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 Sheung Lin" initials="M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D4E"/>
    <a:srgbClr val="08BC37"/>
    <a:srgbClr val="265C9E"/>
    <a:srgbClr val="99FF66"/>
    <a:srgbClr val="0000FF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82432" autoAdjust="0"/>
  </p:normalViewPr>
  <p:slideViewPr>
    <p:cSldViewPr>
      <p:cViewPr varScale="1">
        <p:scale>
          <a:sx n="91" d="100"/>
          <a:sy n="91" d="100"/>
        </p:scale>
        <p:origin x="18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04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3617322-D901-41D8-9C46-CFC2CBF0690A}" type="datetimeFigureOut">
              <a:rPr lang="zh-HK" altLang="en-US" smtClean="0"/>
              <a:t>27/4/2023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E1E3CF8-F357-4D91-939E-693D78E855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106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ECD6802-6880-4F37-BEE2-8560432620B4}" type="datetimeFigureOut">
              <a:rPr lang="zh-HK" altLang="en-US" smtClean="0"/>
              <a:t>27/4/2023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D365F7F-DF8E-42C1-8B7A-AB04B2FEB0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379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343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985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FCD0E-29F3-4637-9481-00A05B2C6AB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0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FCD0E-29F3-4637-9481-00A05B2C6AB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8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5D490-D1E5-4726-954F-02384C384829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27/4/2023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D5AD1-4370-4F47-8055-016FAF927217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6626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0CFD-A483-4905-9B10-D42D98D9F11F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27/4/2023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6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2576-4D18-43CC-BC91-00C29CD0E182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27/4/2023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6B24C4-EB14-4C7F-A50A-0CA8BFCAED9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36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6083672F-506F-4BEF-9E2C-AC623AA7D03E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27/4/2023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1" y="6356351"/>
            <a:ext cx="648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3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"/>
          <p:cNvSpPr/>
          <p:nvPr/>
        </p:nvSpPr>
        <p:spPr>
          <a:xfrm>
            <a:off x="1" y="1521173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TW" sz="4000" dirty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Textual Study</a:t>
            </a:r>
            <a:endParaRPr lang="zh-HK" altLang="en-US" sz="4000" baseline="30000" dirty="0">
              <a:solidFill>
                <a:srgbClr val="000000"/>
              </a:solidFill>
              <a:latin typeface="Agenda" panose="02000603040000020004" pitchFamily="2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552084" y="2983320"/>
            <a:ext cx="2273335" cy="6220097"/>
            <a:chOff x="1552084" y="2983320"/>
            <a:chExt cx="2273335" cy="6220097"/>
          </a:xfrm>
        </p:grpSpPr>
        <p:pic>
          <p:nvPicPr>
            <p:cNvPr id="20" name="Picture 3" descr="D:\Fos\@Projects\@2022_works\2022_T-Standard+\PPT modify\stuff\01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84" y="2983320"/>
              <a:ext cx="2273335" cy="622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:\Fos\@Projects\@2022_works\2022_T-Standard+\PPT modify\stuff\00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99" y="3236689"/>
              <a:ext cx="436804" cy="70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Activity 3</a:t>
            </a:r>
            <a:endParaRPr lang="zh-TW" altLang="en-US" sz="4000" b="1" dirty="0">
              <a:solidFill>
                <a:srgbClr val="067057"/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301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33265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Read the descriptions for two of the stages (“Competent” and “Distinguished”) of the chosen role, and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circle the keywords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that you deem important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" panose="02000603040000020004" pitchFamily="2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3F6-0B6D-4F6D-A3F2-AEA19132943F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31" y="1389417"/>
            <a:ext cx="2908970" cy="40517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08" y="1389417"/>
            <a:ext cx="2926068" cy="408212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183" y="1389416"/>
            <a:ext cx="2866495" cy="40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62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圓角矩形 64"/>
          <p:cNvSpPr/>
          <p:nvPr/>
        </p:nvSpPr>
        <p:spPr>
          <a:xfrm>
            <a:off x="6516216" y="3248980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Maintain credibility of the profession to attract those with potential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6516216" y="1556792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Collaborate to seek improvement and collective advancement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280663" y="3316241"/>
            <a:ext cx="2647219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Observe high standards of conduct within and outside the school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516216" y="4941168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Build connections with the society for the betterment of Hong Kong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344272" y="5013176"/>
            <a:ext cx="2520001" cy="117891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GB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Foster a reflective school culture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349269" y="1619306"/>
            <a:ext cx="251000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Engage in the society of practices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987824" y="2681689"/>
            <a:ext cx="3419194" cy="2763535"/>
            <a:chOff x="2987824" y="2681689"/>
            <a:chExt cx="3419194" cy="2763535"/>
          </a:xfrm>
        </p:grpSpPr>
        <p:sp>
          <p:nvSpPr>
            <p:cNvPr id="17" name="文字方塊 15"/>
            <p:cNvSpPr txBox="1"/>
            <p:nvPr/>
          </p:nvSpPr>
          <p:spPr>
            <a:xfrm>
              <a:off x="2987824" y="2681689"/>
              <a:ext cx="34191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2400" kern="100" dirty="0">
                  <a:effectLst/>
                  <a:latin typeface="Agenda" panose="02000603040000020004" pitchFamily="2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Which role played by teachers is best </a:t>
              </a:r>
              <a:r>
                <a:rPr lang="en-US" altLang="zh-HK" sz="2400" kern="100" dirty="0" err="1">
                  <a:effectLst/>
                  <a:latin typeface="Agenda" panose="02000603040000020004" pitchFamily="2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characterised</a:t>
              </a:r>
              <a:r>
                <a:rPr lang="en-US" altLang="zh-HK" sz="2400" kern="100" dirty="0">
                  <a:effectLst/>
                  <a:latin typeface="Agenda" panose="02000603040000020004" pitchFamily="2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by these six sets of descriptions?</a:t>
              </a:r>
              <a:endParaRPr lang="zh-TW" altLang="zh-HK" sz="2400" kern="100" dirty="0">
                <a:effectLst/>
                <a:latin typeface="Agenda" panose="02000603040000020004" pitchFamily="2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文字方塊 1"/>
            <p:cNvSpPr txBox="1"/>
            <p:nvPr/>
          </p:nvSpPr>
          <p:spPr>
            <a:xfrm>
              <a:off x="3081764" y="4429561"/>
              <a:ext cx="32209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anose="02000603040000020004" pitchFamily="2" charset="0"/>
                  <a:ea typeface="MFinance HK Bold" pitchFamily="2" charset="-120"/>
                </a:rPr>
                <a:t>(Please put down the corresponding code on the worksheet.)</a:t>
              </a:r>
              <a:endParaRPr kumimoji="0" lang="zh-HK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da" panose="02000603040000020004" pitchFamily="2" charset="0"/>
                <a:ea typeface="MFinance HK Bold" pitchFamily="2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3191186" y="253410"/>
            <a:ext cx="4007920" cy="1207514"/>
            <a:chOff x="2433916" y="253410"/>
            <a:chExt cx="4007920" cy="1207514"/>
          </a:xfrm>
        </p:grpSpPr>
        <p:sp>
          <p:nvSpPr>
            <p:cNvPr id="15" name="矩形 14"/>
            <p:cNvSpPr/>
            <p:nvPr/>
          </p:nvSpPr>
          <p:spPr>
            <a:xfrm>
              <a:off x="2433916" y="253410"/>
              <a:ext cx="34783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HK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HK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 C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CR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: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NA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022642" y="260595"/>
              <a:ext cx="34191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altLang="zh-TW" b="1" dirty="0" smtClean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 smtClean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aring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ultivators  </a:t>
              </a:r>
            </a:p>
            <a:p>
              <a:pPr lvl="0" algn="just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nspirational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o-constructors</a:t>
              </a:r>
            </a:p>
            <a:p>
              <a:pPr lvl="0" algn="just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ommitted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R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ole-models</a:t>
              </a:r>
            </a:p>
            <a:p>
              <a:pPr lvl="0" algn="just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ot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pplicable</a:t>
              </a:r>
              <a:endParaRPr lang="zh-HK" altLang="en-US" dirty="0">
                <a:solidFill>
                  <a:srgbClr val="FF0000"/>
                </a:solidFill>
                <a:latin typeface="Agenda" pitchFamily="2" charset="0"/>
                <a:ea typeface="MElleHK-Xbold" pitchFamily="50" charset="-120"/>
                <a:cs typeface="Arial" panose="020B0604020202020204" pitchFamily="34" charset="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682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圓角矩形 64"/>
          <p:cNvSpPr/>
          <p:nvPr/>
        </p:nvSpPr>
        <p:spPr>
          <a:xfrm>
            <a:off x="6444208" y="3300735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Encourage reflection and deep learning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467544" y="5023677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Develop assessment literacy and make the most of learner diversity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444208" y="5023677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GB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Create learning communities collaboratively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70" name="圓角矩形 69"/>
          <p:cNvSpPr/>
          <p:nvPr/>
        </p:nvSpPr>
        <p:spPr>
          <a:xfrm>
            <a:off x="6444208" y="1577794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sz="17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Nurture self-directed learning and integrative application of knowledge</a:t>
            </a:r>
            <a:endParaRPr kumimoji="0" lang="zh-TW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467544" y="3300735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Foster information literacy and ethical use of information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467544" y="1567293"/>
            <a:ext cx="2268747" cy="12961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GB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Develop an entrepreneurial spirit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230072" y="188640"/>
            <a:ext cx="4041042" cy="1209557"/>
            <a:chOff x="2472802" y="188640"/>
            <a:chExt cx="4041042" cy="1209557"/>
          </a:xfrm>
        </p:grpSpPr>
        <p:sp>
          <p:nvSpPr>
            <p:cNvPr id="14" name="矩形 13"/>
            <p:cNvSpPr/>
            <p:nvPr/>
          </p:nvSpPr>
          <p:spPr>
            <a:xfrm>
              <a:off x="2472802" y="188640"/>
              <a:ext cx="34783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 </a:t>
              </a:r>
            </a:p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 C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CR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: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NA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094650" y="197868"/>
              <a:ext cx="34191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aring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ultivators  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nspirational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o-constructors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ommitted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R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ole-models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ot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pplicable</a:t>
              </a:r>
              <a:endParaRPr lang="zh-HK" altLang="en-US" dirty="0">
                <a:solidFill>
                  <a:srgbClr val="FF0000"/>
                </a:solidFill>
                <a:latin typeface="Agenda" pitchFamily="2" charset="0"/>
                <a:ea typeface="MElleHK-Xbold" pitchFamily="50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2957881" y="2644170"/>
            <a:ext cx="3242837" cy="2854500"/>
            <a:chOff x="2957881" y="2644170"/>
            <a:chExt cx="3242837" cy="2854500"/>
          </a:xfrm>
        </p:grpSpPr>
        <p:sp>
          <p:nvSpPr>
            <p:cNvPr id="18" name="文字方塊 15"/>
            <p:cNvSpPr txBox="1"/>
            <p:nvPr/>
          </p:nvSpPr>
          <p:spPr>
            <a:xfrm>
              <a:off x="2957881" y="2644170"/>
              <a:ext cx="31828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da" panose="02000603040000020004" pitchFamily="2" charset="0"/>
                  <a:ea typeface="MFinance HK Bold" pitchFamily="2" charset="-120"/>
                </a:rPr>
                <a:t>Which role played by teachers is best </a:t>
              </a:r>
              <a:r>
                <a:rPr kumimoji="0" lang="en-US" altLang="zh-TW" sz="2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da" panose="02000603040000020004" pitchFamily="2" charset="0"/>
                  <a:ea typeface="MFinance HK Bold" pitchFamily="2" charset="-120"/>
                </a:rPr>
                <a:t>characterised</a:t>
              </a:r>
              <a:r>
                <a:rPr kumimoji="0" lang="en-US" altLang="zh-TW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da" panose="02000603040000020004" pitchFamily="2" charset="0"/>
                  <a:ea typeface="MFinance HK Bold" pitchFamily="2" charset="-120"/>
                </a:rPr>
                <a:t> by these six sets of descriptions?</a:t>
              </a:r>
              <a:endParaRPr kumimoji="0" lang="zh-HK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MFinance HK Bold" pitchFamily="2" charset="-120"/>
              </a:endParaRPr>
            </a:p>
          </p:txBody>
        </p:sp>
        <p:sp>
          <p:nvSpPr>
            <p:cNvPr id="20" name="文字方塊 1"/>
            <p:cNvSpPr txBox="1"/>
            <p:nvPr/>
          </p:nvSpPr>
          <p:spPr>
            <a:xfrm>
              <a:off x="2979793" y="4483007"/>
              <a:ext cx="32209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anose="02000603040000020004" pitchFamily="2" charset="0"/>
                  <a:ea typeface="MFinance HK Bold" pitchFamily="2" charset="-120"/>
                </a:rPr>
                <a:t>(Please put down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anose="02000603040000020004" pitchFamily="2" charset="0"/>
                  <a:ea typeface="MFinance HK Bold" pitchFamily="2" charset="-120"/>
                </a:rPr>
                <a:t>the corresponding code on the worksheet.)</a:t>
              </a:r>
              <a:endParaRPr kumimoji="0" lang="zh-HK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da" panose="02000603040000020004" pitchFamily="2" charset="0"/>
                <a:ea typeface="MFinance HK Bold" pitchFamily="2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394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圓角矩形 39"/>
          <p:cNvSpPr/>
          <p:nvPr/>
        </p:nvSpPr>
        <p:spPr>
          <a:xfrm>
            <a:off x="6461963" y="3301895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Manifest the moral virtues of a responsible citizen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444148" y="3308336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sz="17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Help students to develop their emotional competence and prepare for the future</a:t>
            </a:r>
            <a:endParaRPr kumimoji="0" lang="zh-TW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6461963" y="1590614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Create a positive school climate and </a:t>
            </a:r>
            <a:r>
              <a:rPr lang="en-US" altLang="zh-TW" dirty="0" err="1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practise</a:t>
            </a: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 teamwork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444148" y="4988636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Create an inclusive environment and promote mutual respect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444148" y="1628035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Be a role model of positive values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461963" y="5013176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Enable students to make informed choices for life planning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025071" y="234835"/>
            <a:ext cx="4174035" cy="1200329"/>
            <a:chOff x="2267801" y="234835"/>
            <a:chExt cx="4174035" cy="1200329"/>
          </a:xfrm>
        </p:grpSpPr>
        <p:sp>
          <p:nvSpPr>
            <p:cNvPr id="16" name="矩形 15"/>
            <p:cNvSpPr/>
            <p:nvPr/>
          </p:nvSpPr>
          <p:spPr>
            <a:xfrm>
              <a:off x="2267801" y="234835"/>
              <a:ext cx="34783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HK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HK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 C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CR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: </a:t>
              </a:r>
            </a:p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NA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22642" y="234835"/>
              <a:ext cx="34191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aring 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ultivators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nspirational 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o-constructors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ommitted 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R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ole-models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ot 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pplicable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da" pitchFamily="2" charset="0"/>
                <a:ea typeface="MElleHK-Xbold" pitchFamily="50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987824" y="2681689"/>
            <a:ext cx="3220925" cy="2835543"/>
            <a:chOff x="2987824" y="2681689"/>
            <a:chExt cx="3220925" cy="2835543"/>
          </a:xfrm>
        </p:grpSpPr>
        <p:sp>
          <p:nvSpPr>
            <p:cNvPr id="20" name="文字方塊 15"/>
            <p:cNvSpPr txBox="1"/>
            <p:nvPr/>
          </p:nvSpPr>
          <p:spPr>
            <a:xfrm>
              <a:off x="2987824" y="2681689"/>
              <a:ext cx="31828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da" panose="02000603040000020004" pitchFamily="2" charset="0"/>
                  <a:ea typeface="MFinance HK Bold" pitchFamily="2" charset="-120"/>
                </a:rPr>
                <a:t>Which role played by teachers is best </a:t>
              </a:r>
              <a:r>
                <a:rPr kumimoji="0" lang="en-US" altLang="zh-TW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da" panose="02000603040000020004" pitchFamily="2" charset="0"/>
                  <a:ea typeface="MFinance HK Bold" pitchFamily="2" charset="-120"/>
                </a:rPr>
                <a:t>characterised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da" panose="02000603040000020004" pitchFamily="2" charset="0"/>
                  <a:ea typeface="MFinance HK Bold" pitchFamily="2" charset="-120"/>
                </a:rPr>
                <a:t> by these six sets of descriptions?</a:t>
              </a:r>
              <a:endPara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MFinance HK Bold" pitchFamily="2" charset="-120"/>
              </a:endParaRPr>
            </a:p>
          </p:txBody>
        </p:sp>
        <p:sp>
          <p:nvSpPr>
            <p:cNvPr id="21" name="文字方塊 1"/>
            <p:cNvSpPr txBox="1"/>
            <p:nvPr/>
          </p:nvSpPr>
          <p:spPr>
            <a:xfrm>
              <a:off x="2987824" y="4501569"/>
              <a:ext cx="32209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anose="02000603040000020004" pitchFamily="2" charset="0"/>
                  <a:ea typeface="MFinance HK Bold" pitchFamily="2" charset="-120"/>
                </a:rPr>
                <a:t>(Please put down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anose="02000603040000020004" pitchFamily="2" charset="0"/>
                  <a:ea typeface="MFinance HK Bold" pitchFamily="2" charset="-120"/>
                </a:rPr>
                <a:t>the corresponding code on the worksheet.)</a:t>
              </a:r>
              <a:endParaRPr kumimoji="0" lang="zh-HK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da" panose="02000603040000020004" pitchFamily="2" charset="0"/>
                <a:ea typeface="MFinance HK Bold" pitchFamily="2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76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5" grpId="0" animBg="1"/>
      <p:bldP spid="65" grpId="0" animBg="1"/>
      <p:bldP spid="67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群組 37"/>
          <p:cNvGrpSpPr>
            <a:grpSpLocks/>
          </p:cNvGrpSpPr>
          <p:nvPr/>
        </p:nvGrpSpPr>
        <p:grpSpPr bwMode="auto">
          <a:xfrm>
            <a:off x="2605796" y="1658590"/>
            <a:ext cx="4238625" cy="3930650"/>
            <a:chOff x="1435982" y="4388704"/>
            <a:chExt cx="3002158" cy="2784712"/>
          </a:xfrm>
        </p:grpSpPr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9BBB5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35982" y="4388704"/>
              <a:ext cx="3002158" cy="2784712"/>
            </a:xfrm>
            <a:prstGeom prst="rect">
              <a:avLst/>
            </a:prstGeom>
          </p:spPr>
        </p:pic>
        <p:sp>
          <p:nvSpPr>
            <p:cNvPr id="41" name="文字方塊 40"/>
            <p:cNvSpPr txBox="1"/>
            <p:nvPr/>
          </p:nvSpPr>
          <p:spPr>
            <a:xfrm>
              <a:off x="2346280" y="5027911"/>
              <a:ext cx="1808395" cy="1242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genda" panose="02000603040000020004" pitchFamily="2" charset="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anose="02000603040000020004" pitchFamily="2" charset="0"/>
                  <a:ea typeface="MElleHK-Xbold" pitchFamily="50" charset="-120"/>
                </a:rPr>
                <a:t>C</a:t>
              </a:r>
              <a:r>
                <a:rPr kumimoji="0" lang="en-US" altLang="zh-HK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anose="02000603040000020004" pitchFamily="2" charset="0"/>
                  <a:ea typeface="MElleHK-Xbold" pitchFamily="50" charset="-120"/>
                </a:rPr>
                <a:t>ommitted</a:t>
              </a:r>
              <a:r>
                <a:rPr kumimoji="0" lang="en-US" altLang="zh-HK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anose="02000603040000020004" pitchFamily="2" charset="0"/>
                  <a:ea typeface="MElleHK-Xbold" pitchFamily="50" charset="-120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anose="02000603040000020004" pitchFamily="2" charset="0"/>
                  <a:ea typeface="MElleHK-Xbold" pitchFamily="50" charset="-120"/>
                </a:rPr>
                <a:t>R</a:t>
              </a:r>
              <a:r>
                <a:rPr kumimoji="0" lang="en-US" altLang="zh-HK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anose="02000603040000020004" pitchFamily="2" charset="0"/>
                  <a:ea typeface="MElleHK-Xbold" pitchFamily="50" charset="-120"/>
                </a:rPr>
                <a:t>ole-models </a:t>
              </a:r>
              <a:r>
                <a:rPr kumimoji="0" lang="en-US" altLang="zh-HK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of </a:t>
              </a: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Professionalism</a:t>
              </a: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genda" pitchFamily="2" charset="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genda" panose="02000603040000020004" pitchFamily="2" charset="0"/>
                <a:ea typeface="MElleHK-Xbold" pitchFamily="50" charset="-120"/>
              </a:endParaRPr>
            </a:p>
          </p:txBody>
        </p:sp>
      </p:grpSp>
      <p:sp>
        <p:nvSpPr>
          <p:cNvPr id="65" name="圓角矩形 64"/>
          <p:cNvSpPr/>
          <p:nvPr/>
        </p:nvSpPr>
        <p:spPr>
          <a:xfrm>
            <a:off x="6533559" y="3153445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Maintain credibility of the profession to attract those with potential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6533559" y="1424930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Collaborate to seek improvement and collective advancement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323528" y="3176379"/>
            <a:ext cx="2647219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Observe high standards of conduct within and outside the school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533559" y="4881960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Build connections with the society for the betterment of Hong Kong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539554" y="4927182"/>
            <a:ext cx="2232248" cy="117891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GB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Foster a reflective school culture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539553" y="1425576"/>
            <a:ext cx="2232248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Engage in the society of practices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609395" y="363353"/>
            <a:ext cx="223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genda" panose="02000603040000020004" pitchFamily="2" charset="0"/>
                <a:ea typeface="MFinance HK Bold" pitchFamily="2" charset="-120"/>
              </a:rPr>
              <a:t>Answer:</a:t>
            </a:r>
            <a:endParaRPr kumimoji="0" lang="zh-HK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663D4E"/>
              </a:solidFill>
              <a:effectLst/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779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群組 49"/>
          <p:cNvGrpSpPr>
            <a:grpSpLocks/>
          </p:cNvGrpSpPr>
          <p:nvPr/>
        </p:nvGrpSpPr>
        <p:grpSpPr bwMode="auto">
          <a:xfrm>
            <a:off x="2462882" y="1782985"/>
            <a:ext cx="4197350" cy="3878263"/>
            <a:chOff x="4214506" y="2357089"/>
            <a:chExt cx="3002158" cy="2784712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8064A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214506" y="2357089"/>
              <a:ext cx="3002158" cy="2784712"/>
            </a:xfrm>
            <a:prstGeom prst="rect">
              <a:avLst/>
            </a:prstGeom>
          </p:spPr>
        </p:pic>
        <p:sp>
          <p:nvSpPr>
            <p:cNvPr id="55" name="文字方塊 54"/>
            <p:cNvSpPr txBox="1"/>
            <p:nvPr/>
          </p:nvSpPr>
          <p:spPr>
            <a:xfrm>
              <a:off x="5114455" y="3214784"/>
              <a:ext cx="1793187" cy="1226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I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nspirational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 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 </a:t>
              </a:r>
              <a:b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</a:b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C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o-constructors </a:t>
              </a:r>
              <a:b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</a:b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of Knowledge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</p:txBody>
        </p:sp>
      </p:grpSp>
      <p:sp>
        <p:nvSpPr>
          <p:cNvPr id="65" name="圓角矩形 64"/>
          <p:cNvSpPr/>
          <p:nvPr/>
        </p:nvSpPr>
        <p:spPr>
          <a:xfrm>
            <a:off x="6363699" y="3193871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Encourage reflection and deep learning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545643" y="4951669"/>
            <a:ext cx="2256565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Develop assessment literacy and make the most of learner diversity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363699" y="4951669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GB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Create learning communities collaboratively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70" name="圓角矩形 69"/>
          <p:cNvSpPr/>
          <p:nvPr/>
        </p:nvSpPr>
        <p:spPr>
          <a:xfrm>
            <a:off x="6363699" y="1464095"/>
            <a:ext cx="2268747" cy="12576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sz="16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Nurture self-directed learning and integrative application of knowledge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539552" y="3193870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Foster information literacy and ethical use of information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539552" y="1464095"/>
            <a:ext cx="2268747" cy="12576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GB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Develop an entrepreneurial spirit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17" name="文字方塊 15"/>
          <p:cNvSpPr txBox="1"/>
          <p:nvPr/>
        </p:nvSpPr>
        <p:spPr>
          <a:xfrm>
            <a:off x="3546140" y="33265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altLang="zh-TW" sz="4000" b="1" dirty="0">
                <a:solidFill>
                  <a:srgbClr val="663D4E"/>
                </a:solidFill>
                <a:latin typeface="Agenda" panose="02000603040000020004" pitchFamily="2" charset="0"/>
                <a:ea typeface="MFinance HK Bold" pitchFamily="2" charset="-120"/>
              </a:rPr>
              <a:t>Answer:</a:t>
            </a:r>
            <a:endParaRPr lang="zh-HK" altLang="en-US" sz="4000" b="1" dirty="0">
              <a:solidFill>
                <a:srgbClr val="663D4E"/>
              </a:solidFill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357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群組 35"/>
          <p:cNvGrpSpPr>
            <a:grpSpLocks/>
          </p:cNvGrpSpPr>
          <p:nvPr/>
        </p:nvGrpSpPr>
        <p:grpSpPr bwMode="auto">
          <a:xfrm>
            <a:off x="2447007" y="1680815"/>
            <a:ext cx="4213225" cy="3908425"/>
            <a:chOff x="1416052" y="300817"/>
            <a:chExt cx="3002158" cy="2784712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79646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16052" y="300817"/>
              <a:ext cx="3002158" cy="2784712"/>
            </a:xfrm>
            <a:prstGeom prst="rect">
              <a:avLst/>
            </a:prstGeom>
          </p:spPr>
        </p:pic>
        <p:sp>
          <p:nvSpPr>
            <p:cNvPr id="39" name="文字方塊 38"/>
            <p:cNvSpPr txBox="1"/>
            <p:nvPr/>
          </p:nvSpPr>
          <p:spPr>
            <a:xfrm>
              <a:off x="2246016" y="1036255"/>
              <a:ext cx="1811028" cy="1217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C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aring </a:t>
              </a: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C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ultivators </a:t>
              </a:r>
              <a:b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</a:b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of All-round Growth</a:t>
              </a:r>
            </a:p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ElleHK-Xbold" pitchFamily="50" charset="-120"/>
                  <a:ea typeface="MElleHK-Xbold" pitchFamily="50" charset="-120"/>
                </a:rPr>
                <a:t/>
              </a:r>
              <a:b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ElleHK-Xbold" pitchFamily="50" charset="-120"/>
                  <a:ea typeface="MElleHK-Xbold" pitchFamily="50" charset="-120"/>
                </a:rPr>
              </a:b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</p:txBody>
        </p:sp>
      </p:grpSp>
      <p:sp>
        <p:nvSpPr>
          <p:cNvPr id="40" name="圓角矩形 39"/>
          <p:cNvSpPr/>
          <p:nvPr/>
        </p:nvSpPr>
        <p:spPr>
          <a:xfrm>
            <a:off x="6485793" y="3151692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Manifest the moral virtues of a responsible citizen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372140" y="3176032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sz="16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Help students to develop their emotional competence and prepare for the future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6485793" y="1423723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Create a positive school climate and </a:t>
            </a:r>
            <a:r>
              <a:rPr lang="en-US" altLang="zh-TW" dirty="0" err="1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practise</a:t>
            </a: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 teamwork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372140" y="4856332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Create an inclusive environment and promote mutual respect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372140" y="1495731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Be a role model of positive values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485793" y="4879661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</a:rPr>
              <a:t>Enable students to make informed choices for life planning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15" name="文字方塊 15"/>
          <p:cNvSpPr txBox="1"/>
          <p:nvPr/>
        </p:nvSpPr>
        <p:spPr>
          <a:xfrm>
            <a:off x="3823278" y="396865"/>
            <a:ext cx="211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altLang="zh-TW" sz="4000" b="1" dirty="0">
                <a:solidFill>
                  <a:srgbClr val="663D4E"/>
                </a:solidFill>
                <a:latin typeface="Agenda" panose="02000603040000020004" pitchFamily="2" charset="0"/>
                <a:ea typeface="MFinance HK Bold" pitchFamily="2" charset="-120"/>
              </a:rPr>
              <a:t>Answer:</a:t>
            </a:r>
            <a:endParaRPr lang="zh-HK" altLang="en-US" sz="4000" b="1" dirty="0">
              <a:solidFill>
                <a:srgbClr val="663D4E"/>
              </a:solidFill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100391" y="6356351"/>
            <a:ext cx="654149" cy="365125"/>
          </a:xfrm>
        </p:spPr>
        <p:txBody>
          <a:bodyPr/>
          <a:lstStyle/>
          <a:p>
            <a:fld id="{872FA264-F3A9-4CE4-92C9-907F8EA9A995}" type="slidenum">
              <a:rPr lang="zh-HK" altLang="en-US" smtClean="0"/>
              <a:pPr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278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5" grpId="0" animBg="1"/>
      <p:bldP spid="65" grpId="0" animBg="1"/>
      <p:bldP spid="67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87"/>
            <a:ext cx="9180511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9024" y="1017819"/>
            <a:ext cx="87849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genda" panose="02000603040000020004" pitchFamily="2" charset="0"/>
                <a:ea typeface="MFinance HK Bold" pitchFamily="2" charset="-120"/>
              </a:rPr>
              <a:t>Self-reflection as the foundation for continuous self-improvement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genda" panose="02000603040000020004" pitchFamily="2" charset="0"/>
                <a:ea typeface="MFinance HK Bold" pitchFamily="2" charset="-120"/>
              </a:rPr>
              <a:t>Promote Teachers’ Professional Development through T-standard</a:t>
            </a:r>
            <a:r>
              <a:rPr kumimoji="1" lang="en-US" altLang="zh-TW" sz="4000" b="1" i="0" u="none" strike="noStrike" kern="1200" cap="none" spc="0" normalizeH="0" baseline="4000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genda" panose="02000603040000020004" pitchFamily="2" charset="0"/>
                <a:ea typeface="MFinance HK Bold" pitchFamily="2" charset="-120"/>
              </a:rPr>
              <a:t>+</a:t>
            </a:r>
            <a:endParaRPr kumimoji="1" lang="zh-TW" altLang="en-US" sz="4000" b="1" i="0" u="none" strike="noStrike" kern="1200" cap="none" spc="0" normalizeH="0" baseline="40000" noProof="0" dirty="0">
              <a:ln>
                <a:noFill/>
              </a:ln>
              <a:solidFill>
                <a:srgbClr val="663D4E"/>
              </a:solidFill>
              <a:effectLst/>
              <a:uLnTx/>
              <a:uFillTx/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51920" y="3247485"/>
            <a:ext cx="489654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altLang="zh-TW" sz="3800" kern="100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Textual Study:</a:t>
            </a:r>
          </a:p>
          <a:p>
            <a:pPr lvl="0">
              <a:defRPr/>
            </a:pPr>
            <a:endParaRPr lang="en-GB" altLang="zh-TW" sz="3800" kern="100" dirty="0">
              <a:solidFill>
                <a:prstClr val="black"/>
              </a:solidFill>
              <a:latin typeface="Agenda" panose="02000603040000020004" pitchFamily="2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GB" altLang="zh-TW" sz="3800" kern="100" dirty="0">
                <a:solidFill>
                  <a:srgbClr val="FF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Understanding </a:t>
            </a:r>
            <a:endParaRPr lang="en-GB" altLang="zh-TW" sz="3800" kern="100" dirty="0" smtClean="0">
              <a:solidFill>
                <a:srgbClr val="FF0000"/>
              </a:solidFill>
              <a:latin typeface="Agenda" panose="02000603040000020004" pitchFamily="2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GB" altLang="zh-TW" sz="3800" kern="100" dirty="0" smtClean="0">
                <a:solidFill>
                  <a:srgbClr val="FF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T-standard</a:t>
            </a:r>
            <a:r>
              <a:rPr lang="en-GB" altLang="zh-TW" sz="3800" kern="100" baseline="42000" dirty="0">
                <a:solidFill>
                  <a:srgbClr val="FF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endParaRPr kumimoji="0" lang="zh-TW" altLang="zh-HK" sz="3800" b="0" i="0" u="none" strike="noStrike" kern="100" cap="none" spc="0" normalizeH="0" baseline="42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genda" panose="02000603040000020004" pitchFamily="2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39" y="3147447"/>
            <a:ext cx="2546600" cy="337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7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79900" y="3132799"/>
            <a:ext cx="4784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US" altLang="zh-TW" sz="2000" dirty="0" smtClean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Discuss </a:t>
            </a:r>
            <a:r>
              <a:rPr lang="en-US" altLang="zh-TW" sz="2000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and settle on 4 to 6 most important </a:t>
            </a:r>
            <a:r>
              <a:rPr lang="en-US" altLang="zh-TW" sz="2000" dirty="0">
                <a:solidFill>
                  <a:srgbClr val="FF0000"/>
                </a:solidFill>
                <a:latin typeface="Agenda" panose="02000603040000020004" pitchFamily="2" charset="0"/>
                <a:ea typeface="標楷體" pitchFamily="65" charset="-120"/>
              </a:rPr>
              <a:t>keywords</a:t>
            </a:r>
            <a:r>
              <a:rPr lang="en-US" altLang="zh-TW" sz="2000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 in groups of two or four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genda" panose="02000603040000020004" pitchFamily="2" charset="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150091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en-US" altLang="zh-HK" sz="4000" b="1" dirty="0">
                <a:solidFill>
                  <a:srgbClr val="663D4E"/>
                </a:solidFill>
                <a:latin typeface="Agenda" panose="02000603040000020004" pitchFamily="2" charset="0"/>
                <a:ea typeface="MFinance HK Bold" pitchFamily="2" charset="-120"/>
              </a:rPr>
              <a:t>Textual Study: </a:t>
            </a:r>
            <a:endParaRPr kumimoji="1" lang="en-US" altLang="zh-HK" sz="4000" b="1" dirty="0" smtClean="0">
              <a:solidFill>
                <a:srgbClr val="663D4E"/>
              </a:solidFill>
              <a:latin typeface="Agenda" panose="02000603040000020004" pitchFamily="2" charset="0"/>
              <a:ea typeface="MFinance HK Bold" pitchFamily="2" charset="-120"/>
            </a:endParaRPr>
          </a:p>
          <a:p>
            <a:pPr lvl="0" algn="ctr">
              <a:defRPr/>
            </a:pPr>
            <a:r>
              <a:rPr kumimoji="1" lang="en-US" altLang="zh-HK" sz="4000" b="1" dirty="0" smtClean="0">
                <a:solidFill>
                  <a:srgbClr val="663D4E"/>
                </a:solidFill>
                <a:latin typeface="Agenda" panose="02000603040000020004" pitchFamily="2" charset="0"/>
                <a:ea typeface="MFinance HK Bold" pitchFamily="2" charset="-120"/>
              </a:rPr>
              <a:t>Understanding T-standard</a:t>
            </a:r>
            <a:r>
              <a:rPr kumimoji="1" lang="en-US" altLang="zh-TW" sz="4000" b="1" baseline="40000" dirty="0" smtClean="0">
                <a:solidFill>
                  <a:srgbClr val="663D4E"/>
                </a:solidFill>
                <a:latin typeface="Agenda" panose="02000603040000020004" pitchFamily="2" charset="0"/>
                <a:ea typeface="MFinance HK Bold" pitchFamily="2" charset="-120"/>
              </a:rPr>
              <a:t>+</a:t>
            </a:r>
            <a:endParaRPr kumimoji="1" lang="zh-TW" altLang="zh-HK" sz="4000" b="1" dirty="0">
              <a:solidFill>
                <a:srgbClr val="663D4E"/>
              </a:solidFill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170080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Read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the descriptions for two of the stages (“Competent” and “Distinguished”) of the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chosen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role, and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circle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Agenda" panose="02000603040000020004" pitchFamily="2" charset="0"/>
                <a:ea typeface="標楷體" pitchFamily="65" charset="-120"/>
              </a:rPr>
              <a:t>the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keywords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that you deem important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" panose="02000603040000020004" pitchFamily="2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59" y="4573122"/>
            <a:ext cx="3736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US" altLang="zh-HK" sz="2000" dirty="0" smtClean="0">
                <a:latin typeface="Agenda" panose="02000603040000020004" pitchFamily="2" charset="0"/>
              </a:rPr>
              <a:t>Choose </a:t>
            </a:r>
            <a:r>
              <a:rPr lang="en-US" altLang="zh-HK" sz="2000" dirty="0">
                <a:latin typeface="Agenda" panose="02000603040000020004" pitchFamily="2" charset="0"/>
              </a:rPr>
              <a:t>one of the keywords for an in-depth discussion</a:t>
            </a:r>
            <a:endParaRPr kumimoji="0" lang="zh-TW" altLang="en-US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" panose="02000603040000020004" pitchFamily="2" charset="0"/>
              <a:ea typeface="標楷體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4896036" y="5317340"/>
            <a:ext cx="936104" cy="4024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4940424" y="4259089"/>
            <a:ext cx="936104" cy="4024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394" y="2716471"/>
            <a:ext cx="2851070" cy="39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marco-2</Template>
  <TotalTime>21369</TotalTime>
  <Words>564</Words>
  <Application>Microsoft Office PowerPoint</Application>
  <PresentationFormat>如螢幕大小 (4:3)</PresentationFormat>
  <Paragraphs>104</Paragraphs>
  <Slides>11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4" baseType="lpstr">
      <vt:lpstr>Times New Roman</vt:lpstr>
      <vt:lpstr>Calibri Light</vt:lpstr>
      <vt:lpstr>Arial</vt:lpstr>
      <vt:lpstr>MElleHK-Xbold</vt:lpstr>
      <vt:lpstr>新細明體</vt:lpstr>
      <vt:lpstr>Calibri</vt:lpstr>
      <vt:lpstr>Tw Cen MT</vt:lpstr>
      <vt:lpstr>微軟正黑體</vt:lpstr>
      <vt:lpstr>MFinance HK Bold</vt:lpstr>
      <vt:lpstr>標楷體</vt:lpstr>
      <vt:lpstr>Wingdings 2</vt:lpstr>
      <vt:lpstr>Agenda</vt:lpstr>
      <vt:lpstr>HDOfficeLightV0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Pui Kiu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Man Sheung</dc:creator>
  <cp:lastModifiedBy>SLPD2</cp:lastModifiedBy>
  <cp:revision>1026</cp:revision>
  <cp:lastPrinted>2021-05-20T02:50:43Z</cp:lastPrinted>
  <dcterms:created xsi:type="dcterms:W3CDTF">2016-02-05T06:19:28Z</dcterms:created>
  <dcterms:modified xsi:type="dcterms:W3CDTF">2023-04-27T04:45:06Z</dcterms:modified>
</cp:coreProperties>
</file>