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  <p:sldMasterId id="2147484336" r:id="rId2"/>
    <p:sldMasterId id="2147484564" r:id="rId3"/>
    <p:sldMasterId id="2147484616" r:id="rId4"/>
  </p:sldMasterIdLst>
  <p:notesMasterIdLst>
    <p:notesMasterId r:id="rId10"/>
  </p:notesMasterIdLst>
  <p:handoutMasterIdLst>
    <p:handoutMasterId r:id="rId11"/>
  </p:handoutMasterIdLst>
  <p:sldIdLst>
    <p:sldId id="1826" r:id="rId5"/>
    <p:sldId id="1829" r:id="rId6"/>
    <p:sldId id="1828" r:id="rId7"/>
    <p:sldId id="1827" r:id="rId8"/>
    <p:sldId id="1830" r:id="rId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Wingdings 2" panose="05020102010507070707" pitchFamily="18" charset="2"/>
      <p:regular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  <p:embeddedFont>
      <p:font typeface="標楷體" panose="03000509000000000000" pitchFamily="65" charset="-120"/>
      <p:regular r:id="rId23"/>
    </p:embeddedFont>
    <p:embeddedFont>
      <p:font typeface="MFinance HK Bold" panose="00000500000000000000" pitchFamily="2" charset="-120"/>
      <p:regular r:id="rId24"/>
    </p:embeddedFont>
    <p:embeddedFont>
      <p:font typeface="微軟正黑體" panose="020B0604030504040204" pitchFamily="34" charset="-12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26"/>
            <p14:sldId id="1829"/>
            <p14:sldId id="1828"/>
            <p14:sldId id="1827"/>
            <p14:sldId id="18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8BC37"/>
    <a:srgbClr val="265C9E"/>
    <a:srgbClr val="99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244" autoAdjust="0"/>
  </p:normalViewPr>
  <p:slideViewPr>
    <p:cSldViewPr>
      <p:cViewPr varScale="1">
        <p:scale>
          <a:sx n="101" d="100"/>
          <a:sy n="101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27/4/2023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27/4/2023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1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1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9525" y="605314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2359030" y="604362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4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4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5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10"/>
            <a:ext cx="2057400" cy="5516563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1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5" y="624841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86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13F6-0B6D-4F6D-A3F2-AEA191329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41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57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81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69DE-9055-4C5F-8F08-2581CDFF12C0}" type="slidenum">
              <a:rPr lang="zh-HK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688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5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9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426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7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347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7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08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14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45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918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83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653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84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702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349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131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3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298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0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1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447805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1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1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73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HK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56176" y="7029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69781" y="7029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244408" y="6309320"/>
            <a:ext cx="605408" cy="31648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8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62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3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otap.hk/pop_video.php?file=t4YhTOt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52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-9152" y="475765"/>
            <a:ext cx="9153152" cy="8727652"/>
            <a:chOff x="-9152" y="475765"/>
            <a:chExt cx="9153152" cy="8727652"/>
          </a:xfrm>
        </p:grpSpPr>
        <p:sp>
          <p:nvSpPr>
            <p:cNvPr id="7" name="Rectangle 1"/>
            <p:cNvSpPr/>
            <p:nvPr/>
          </p:nvSpPr>
          <p:spPr>
            <a:xfrm>
              <a:off x="-9152" y="1183651"/>
              <a:ext cx="91531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4000" dirty="0">
                  <a:solidFill>
                    <a:srgbClr val="000000"/>
                  </a:solidFill>
                  <a:latin typeface="Agenda" panose="02000603040000020004" pitchFamily="2" charset="0"/>
                  <a:ea typeface="標楷體" pitchFamily="65" charset="-120"/>
                  <a:cs typeface="Times New Roman" panose="02020603050405020304" pitchFamily="18" charset="0"/>
                </a:rPr>
                <a:t>Story </a:t>
              </a:r>
              <a:r>
                <a:rPr lang="en-GB" altLang="zh-TW" sz="4000" dirty="0" smtClean="0">
                  <a:solidFill>
                    <a:srgbClr val="000000"/>
                  </a:solidFill>
                  <a:latin typeface="Agenda" panose="02000603040000020004" pitchFamily="2" charset="0"/>
                  <a:ea typeface="標楷體" pitchFamily="65" charset="-120"/>
                  <a:cs typeface="Times New Roman" panose="02020603050405020304" pitchFamily="18" charset="0"/>
                </a:rPr>
                <a:t>Viewing </a:t>
              </a:r>
              <a:r>
                <a:rPr lang="en-GB" altLang="zh-TW" sz="4000" dirty="0">
                  <a:solidFill>
                    <a:srgbClr val="000000"/>
                  </a:solidFill>
                  <a:latin typeface="Agenda" panose="02000603040000020004" pitchFamily="2" charset="0"/>
                  <a:ea typeface="標楷體" pitchFamily="65" charset="-120"/>
                  <a:cs typeface="Times New Roman" panose="02020603050405020304" pitchFamily="18" charset="0"/>
                </a:rPr>
                <a:t>and S</a:t>
              </a:r>
              <a:r>
                <a:rPr lang="en-GB" altLang="zh-TW" sz="4000" dirty="0" smtClean="0">
                  <a:solidFill>
                    <a:srgbClr val="000000"/>
                  </a:solidFill>
                  <a:latin typeface="Agenda" panose="02000603040000020004" pitchFamily="2" charset="0"/>
                  <a:ea typeface="標楷體" pitchFamily="65" charset="-120"/>
                  <a:cs typeface="Times New Roman" panose="02020603050405020304" pitchFamily="18" charset="0"/>
                </a:rPr>
                <a:t>haring</a:t>
              </a:r>
              <a:endParaRPr lang="zh-HK" altLang="en-US" sz="4000" baseline="30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11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000" b="1" dirty="0">
                  <a:solidFill>
                    <a:srgbClr val="067057"/>
                  </a:solidFill>
                  <a:latin typeface="Agenda" panose="02000603040000020004" pitchFamily="2" charset="0"/>
                  <a:ea typeface="MFinance HK Bold" pitchFamily="2" charset="-120"/>
                  <a:cs typeface="Times New Roman" panose="02020603050405020304" pitchFamily="18" charset="0"/>
                </a:rPr>
                <a:t>Activity 4</a:t>
              </a:r>
              <a:endParaRPr lang="zh-TW" altLang="en-US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4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943708" y="65528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</a:rPr>
              <a:t>Story of </a:t>
            </a:r>
            <a:r>
              <a:rPr lang="en-US" altLang="zh-TW" sz="3200" b="1" dirty="0" err="1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</a:rPr>
              <a:t>Ms</a:t>
            </a:r>
            <a:r>
              <a:rPr lang="en-US" altLang="zh-TW" sz="3200" b="1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</a:rPr>
              <a:t> LIU </a:t>
            </a:r>
            <a:r>
              <a:rPr lang="en-US" altLang="zh-TW" sz="3200" b="1" dirty="0" err="1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</a:rPr>
              <a:t>Yuet-ming</a:t>
            </a:r>
            <a:endParaRPr lang="zh-HK" altLang="en-US" sz="3200" b="1" dirty="0">
              <a:solidFill>
                <a:srgbClr val="FF0000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486" t="3798" r="4573" b="5672"/>
          <a:stretch/>
        </p:blipFill>
        <p:spPr>
          <a:xfrm>
            <a:off x="0" y="1505687"/>
            <a:ext cx="9126103" cy="511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61" y="120779"/>
            <a:ext cx="1241735" cy="12417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6C624FD-806D-8BD2-A877-CC3DA2E1921E}"/>
              </a:ext>
            </a:extLst>
          </p:cNvPr>
          <p:cNvSpPr txBox="1"/>
          <p:nvPr/>
        </p:nvSpPr>
        <p:spPr>
          <a:xfrm>
            <a:off x="791580" y="5883371"/>
            <a:ext cx="75608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800" kern="100" dirty="0">
                <a:effectLst/>
                <a:latin typeface="Agenda" panose="02000603040000020004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“So I am not content with being merely a teacher; I want to be a good teacher.”</a:t>
            </a:r>
            <a:endParaRPr lang="zh-TW" altLang="zh-HK" sz="1800" kern="100" dirty="0">
              <a:effectLst/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679" r="2128" b="10672"/>
          <a:stretch/>
        </p:blipFill>
        <p:spPr>
          <a:xfrm>
            <a:off x="1337431" y="3356992"/>
            <a:ext cx="6586355" cy="32421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6063" y="369707"/>
            <a:ext cx="784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en-US" altLang="zh-TW" sz="2400" kern="1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Which teachers’ professional role </a:t>
            </a:r>
            <a:r>
              <a:rPr lang="en-US" altLang="zh-TW" sz="24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as portrayed in the Professional Standards for Teachers of Hong Kong does </a:t>
            </a:r>
            <a:r>
              <a:rPr lang="en-US" altLang="zh-TW" sz="2400" kern="100" dirty="0" err="1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Ms</a:t>
            </a:r>
            <a:r>
              <a:rPr lang="en-US" altLang="zh-TW" sz="24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LIU’s story exemplify?  Why do you think so?</a:t>
            </a:r>
            <a:endParaRPr lang="en-US" altLang="zh-HK" sz="2400" kern="100" dirty="0">
              <a:solidFill>
                <a:prstClr val="black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760" y="1704023"/>
            <a:ext cx="5238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48000" algn="l"/>
              </a:tabLst>
              <a:defRPr/>
            </a:pPr>
            <a:r>
              <a:rPr lang="en-US" altLang="zh-TW" sz="2800" dirty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Caring Cultivators  </a:t>
            </a:r>
          </a:p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Inspirational Co-constructors</a:t>
            </a:r>
          </a:p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  <a:latin typeface="Agenda" pitchFamily="2" charset="0"/>
                <a:ea typeface="文鼎顏楷" panose="03000909000000000000" pitchFamily="65" charset="-120"/>
                <a:cs typeface="Arial" panose="020B0604020202020204" pitchFamily="34" charset="0"/>
              </a:rPr>
              <a:t>Committed Role Models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0C8847-1293-EE4C-250C-67CCB9867165}"/>
              </a:ext>
            </a:extLst>
          </p:cNvPr>
          <p:cNvSpPr txBox="1"/>
          <p:nvPr/>
        </p:nvSpPr>
        <p:spPr>
          <a:xfrm>
            <a:off x="1689558" y="5965073"/>
            <a:ext cx="597666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kern="100" dirty="0">
                <a:effectLst/>
                <a:latin typeface="Agenda" panose="02000603040000020004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en-US" altLang="zh-HK" sz="1400" dirty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More attention should be given to how they are affected by their backgrounds and circumstances</a:t>
            </a:r>
            <a:r>
              <a:rPr lang="en-US" altLang="zh-HK" sz="1400" kern="100" dirty="0">
                <a:effectLst/>
                <a:latin typeface="Agenda" panose="02000603040000020004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.”</a:t>
            </a:r>
            <a:endParaRPr lang="zh-TW" altLang="zh-HK" sz="1400" kern="100" dirty="0">
              <a:effectLst/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679" r="2128" b="10672"/>
          <a:stretch/>
        </p:blipFill>
        <p:spPr>
          <a:xfrm>
            <a:off x="1937794" y="4012012"/>
            <a:ext cx="5277564" cy="25978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41409" y="51437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TW" sz="3600" kern="100" dirty="0"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Post-viewing </a:t>
            </a:r>
            <a:r>
              <a:rPr lang="en-GB" altLang="zh-TW" sz="3600" kern="1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group discussion</a:t>
            </a:r>
            <a:endParaRPr lang="zh-TW" altLang="zh-HK" sz="3600" kern="100" dirty="0">
              <a:solidFill>
                <a:srgbClr val="FF0000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5319" y="151196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2. Which part of the story </a:t>
            </a:r>
            <a:r>
              <a:rPr lang="en-US" altLang="zh-HK" sz="2000" kern="1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strikes a chord </a:t>
            </a:r>
            <a:r>
              <a:rPr lang="en-US" altLang="zh-HK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with you?</a:t>
            </a:r>
          </a:p>
        </p:txBody>
      </p:sp>
      <p:sp>
        <p:nvSpPr>
          <p:cNvPr id="3" name="矩形 2"/>
          <p:cNvSpPr/>
          <p:nvPr/>
        </p:nvSpPr>
        <p:spPr>
          <a:xfrm>
            <a:off x="945319" y="2060313"/>
            <a:ext cx="698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3. </a:t>
            </a: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Have you been </a:t>
            </a:r>
            <a:r>
              <a:rPr lang="en-US" altLang="zh-TW" sz="2000" kern="1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inspired</a:t>
            </a: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by or </a:t>
            </a:r>
            <a:r>
              <a:rPr lang="en-US" altLang="zh-TW" sz="2000" kern="1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learned anything </a:t>
            </a: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from the story?</a:t>
            </a:r>
            <a:endParaRPr lang="en-US" altLang="zh-HK" sz="2000" kern="100" dirty="0">
              <a:solidFill>
                <a:prstClr val="black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5318" y="2645088"/>
            <a:ext cx="7299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2300" algn="l"/>
              </a:tabLst>
              <a:defRPr/>
            </a:pPr>
            <a:r>
              <a:rPr lang="en-US" altLang="zh-HK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4. </a:t>
            </a: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Does the story ring a bell?  Have you met a teacher like her </a:t>
            </a:r>
          </a:p>
          <a:p>
            <a:pPr>
              <a:tabLst>
                <a:tab pos="622300" algn="l"/>
              </a:tabLst>
              <a:defRPr/>
            </a:pPr>
            <a:r>
              <a:rPr lang="en-US" altLang="zh-TW" sz="2000" kern="100" dirty="0" smtClean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   or </a:t>
            </a: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come across </a:t>
            </a:r>
            <a:r>
              <a:rPr lang="en-US" altLang="zh-TW" sz="2000" kern="1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similar stories </a:t>
            </a: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in your school days or </a:t>
            </a:r>
            <a:r>
              <a:rPr lang="en-US" altLang="zh-TW" sz="2000" kern="100" dirty="0" smtClean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your    </a:t>
            </a:r>
          </a:p>
          <a:p>
            <a:pPr>
              <a:tabLst>
                <a:tab pos="622300" algn="l"/>
              </a:tabLst>
              <a:defRPr/>
            </a:pPr>
            <a:r>
              <a:rPr lang="en-US" altLang="zh-TW" sz="2000" kern="100" dirty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 smtClean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  teaching</a:t>
            </a:r>
            <a:r>
              <a:rPr lang="en-US" altLang="zh-TW" sz="2000" kern="100" dirty="0" smtClean="0">
                <a:solidFill>
                  <a:prstClr val="black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life?</a:t>
            </a:r>
            <a:endParaRPr lang="zh-TW" altLang="zh-HK" sz="2000" kern="100" dirty="0">
              <a:solidFill>
                <a:prstClr val="black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000" kern="100" dirty="0">
              <a:solidFill>
                <a:prstClr val="black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285E1D7-CD6D-A580-09AC-B6CFD1AEE26A}"/>
              </a:ext>
            </a:extLst>
          </p:cNvPr>
          <p:cNvSpPr txBox="1"/>
          <p:nvPr/>
        </p:nvSpPr>
        <p:spPr>
          <a:xfrm>
            <a:off x="1982052" y="6050778"/>
            <a:ext cx="518223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kern="100" dirty="0">
                <a:effectLst/>
                <a:latin typeface="Agenda" panose="02000603040000020004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en-US" altLang="zh-HK" sz="1400" dirty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More attention should be given to how they are affected by their backgrounds and circumstances</a:t>
            </a:r>
            <a:r>
              <a:rPr lang="en-US" altLang="zh-HK" sz="1400" kern="100" dirty="0">
                <a:effectLst/>
                <a:latin typeface="Agenda" panose="02000603040000020004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.”</a:t>
            </a:r>
            <a:endParaRPr lang="zh-TW" altLang="zh-HK" sz="1400" kern="100" dirty="0">
              <a:effectLst/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713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20822</TotalTime>
  <Words>169</Words>
  <Application>Microsoft Office PowerPoint</Application>
  <PresentationFormat>如螢幕大小 (4:3)</PresentationFormat>
  <Paragraphs>23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</vt:i4>
      </vt:variant>
    </vt:vector>
  </HeadingPairs>
  <TitlesOfParts>
    <vt:vector size="22" baseType="lpstr">
      <vt:lpstr>Wingdings</vt:lpstr>
      <vt:lpstr>Calibri</vt:lpstr>
      <vt:lpstr>Calibri Light</vt:lpstr>
      <vt:lpstr>Times New Roman</vt:lpstr>
      <vt:lpstr>文鼎顏楷</vt:lpstr>
      <vt:lpstr>新細明體</vt:lpstr>
      <vt:lpstr>Wingdings 2</vt:lpstr>
      <vt:lpstr>Arial</vt:lpstr>
      <vt:lpstr>Tw Cen MT</vt:lpstr>
      <vt:lpstr>標楷體</vt:lpstr>
      <vt:lpstr>Agenda</vt:lpstr>
      <vt:lpstr>MFinance HK Bold</vt:lpstr>
      <vt:lpstr>微軟正黑體</vt:lpstr>
      <vt:lpstr>marco-2</vt:lpstr>
      <vt:lpstr>HDOfficeLightV0</vt:lpstr>
      <vt:lpstr>1_HDOfficeLightV0</vt:lpstr>
      <vt:lpstr>2_HDOfficeLightV0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999</cp:revision>
  <cp:lastPrinted>2021-05-20T02:50:43Z</cp:lastPrinted>
  <dcterms:created xsi:type="dcterms:W3CDTF">2016-02-05T06:19:28Z</dcterms:created>
  <dcterms:modified xsi:type="dcterms:W3CDTF">2023-04-27T05:19:33Z</dcterms:modified>
</cp:coreProperties>
</file>