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4336" r:id="rId1"/>
    <p:sldMasterId id="2147484564" r:id="rId2"/>
    <p:sldMasterId id="2147484616" r:id="rId3"/>
  </p:sldMasterIdLst>
  <p:notesMasterIdLst>
    <p:notesMasterId r:id="rId9"/>
  </p:notesMasterIdLst>
  <p:handoutMasterIdLst>
    <p:handoutMasterId r:id="rId10"/>
  </p:handoutMasterIdLst>
  <p:sldIdLst>
    <p:sldId id="1866" r:id="rId4"/>
    <p:sldId id="1870" r:id="rId5"/>
    <p:sldId id="1869" r:id="rId6"/>
    <p:sldId id="1867" r:id="rId7"/>
    <p:sldId id="1871" r:id="rId8"/>
  </p:sldIdLst>
  <p:sldSz cx="9144000" cy="6858000" type="screen4x3"/>
  <p:notesSz cx="6797675" cy="9926638"/>
  <p:embeddedFontLst>
    <p:embeddedFont>
      <p:font typeface="MFinance HK Bold" panose="00000500000000000000" pitchFamily="2" charset="-12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標楷體" panose="03000509000000000000" pitchFamily="65" charset="-120"/>
      <p:regular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A8BAC8E-78B4-430E-B744-E0A9FDAC3BD6}">
          <p14:sldIdLst>
            <p14:sldId id="1866"/>
            <p14:sldId id="1870"/>
            <p14:sldId id="1869"/>
            <p14:sldId id="1867"/>
            <p14:sldId id="18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 Sheung Lin" initials="M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7057"/>
    <a:srgbClr val="22A29C"/>
    <a:srgbClr val="265C9E"/>
    <a:srgbClr val="B2E7F8"/>
    <a:srgbClr val="FB5353"/>
    <a:srgbClr val="F6F6F6"/>
    <a:srgbClr val="C00000"/>
    <a:srgbClr val="08BC37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65874-F09E-2F0A-8D3E-D5241615536F}" v="2" dt="2021-10-04T10:53:01.561"/>
    <p1510:client id="{BB908495-72BD-D217-67AF-C791D1A56DD4}" v="1" dt="2021-10-04T10:52:30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5332" autoAdjust="0"/>
  </p:normalViewPr>
  <p:slideViewPr>
    <p:cSldViewPr>
      <p:cViewPr varScale="1">
        <p:scale>
          <a:sx n="115" d="100"/>
          <a:sy n="115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797cefd615e21a488c54d568b8e1f2949a1baf378d69403ad1bc7fa7a5c962d::" providerId="AD" clId="Web-{BB908495-72BD-D217-67AF-C791D1A56DD4}"/>
    <pc:docChg chg="modSld">
      <pc:chgData name="Guest User" userId="S::urn:spo:anon#f797cefd615e21a488c54d568b8e1f2949a1baf378d69403ad1bc7fa7a5c962d::" providerId="AD" clId="Web-{BB908495-72BD-D217-67AF-C791D1A56DD4}" dt="2021-10-04T10:52:30.957" v="0" actId="20577"/>
      <pc:docMkLst>
        <pc:docMk/>
      </pc:docMkLst>
      <pc:sldChg chg="modSp">
        <pc:chgData name="Guest User" userId="S::urn:spo:anon#f797cefd615e21a488c54d568b8e1f2949a1baf378d69403ad1bc7fa7a5c962d::" providerId="AD" clId="Web-{BB908495-72BD-D217-67AF-C791D1A56DD4}" dt="2021-10-04T10:52:30.957" v="0" actId="20577"/>
        <pc:sldMkLst>
          <pc:docMk/>
          <pc:sldMk cId="3944342257" sldId="1866"/>
        </pc:sldMkLst>
        <pc:spChg chg="mod">
          <ac:chgData name="Guest User" userId="S::urn:spo:anon#f797cefd615e21a488c54d568b8e1f2949a1baf378d69403ad1bc7fa7a5c962d::" providerId="AD" clId="Web-{BB908495-72BD-D217-67AF-C791D1A56DD4}" dt="2021-10-04T10:52:30.957" v="0" actId="20577"/>
          <ac:spMkLst>
            <pc:docMk/>
            <pc:sldMk cId="3944342257" sldId="1866"/>
            <ac:spMk id="8" creationId="{00000000-0000-0000-0000-000000000000}"/>
          </ac:spMkLst>
        </pc:spChg>
      </pc:sldChg>
    </pc:docChg>
  </pc:docChgLst>
  <pc:docChgLst>
    <pc:chgData name="Guest User" userId="S::urn:spo:anon#f797cefd615e21a488c54d568b8e1f2949a1baf378d69403ad1bc7fa7a5c962d::" providerId="AD" clId="Web-{4FD65874-F09E-2F0A-8D3E-D5241615536F}"/>
    <pc:docChg chg="modSld">
      <pc:chgData name="Guest User" userId="S::urn:spo:anon#f797cefd615e21a488c54d568b8e1f2949a1baf378d69403ad1bc7fa7a5c962d::" providerId="AD" clId="Web-{4FD65874-F09E-2F0A-8D3E-D5241615536F}" dt="2021-10-04T10:53:01.561" v="1" actId="1076"/>
      <pc:docMkLst>
        <pc:docMk/>
      </pc:docMkLst>
      <pc:sldChg chg="modSp">
        <pc:chgData name="Guest User" userId="S::urn:spo:anon#f797cefd615e21a488c54d568b8e1f2949a1baf378d69403ad1bc7fa7a5c962d::" providerId="AD" clId="Web-{4FD65874-F09E-2F0A-8D3E-D5241615536F}" dt="2021-10-04T10:53:01.561" v="1" actId="1076"/>
        <pc:sldMkLst>
          <pc:docMk/>
          <pc:sldMk cId="3137817206" sldId="1867"/>
        </pc:sldMkLst>
        <pc:spChg chg="mod">
          <ac:chgData name="Guest User" userId="S::urn:spo:anon#f797cefd615e21a488c54d568b8e1f2949a1baf378d69403ad1bc7fa7a5c962d::" providerId="AD" clId="Web-{4FD65874-F09E-2F0A-8D3E-D5241615536F}" dt="2021-10-04T10:53:01.561" v="1" actId="1076"/>
          <ac:spMkLst>
            <pc:docMk/>
            <pc:sldMk cId="3137817206" sldId="1867"/>
            <ac:spMk id="3" creationId="{00000000-0000-0000-0000-000000000000}"/>
          </ac:spMkLst>
        </pc:spChg>
      </pc:sldChg>
      <pc:sldChg chg="modSp">
        <pc:chgData name="Guest User" userId="S::urn:spo:anon#f797cefd615e21a488c54d568b8e1f2949a1baf378d69403ad1bc7fa7a5c962d::" providerId="AD" clId="Web-{4FD65874-F09E-2F0A-8D3E-D5241615536F}" dt="2021-10-04T10:52:51.935" v="0" actId="20577"/>
        <pc:sldMkLst>
          <pc:docMk/>
          <pc:sldMk cId="3544144168" sldId="1869"/>
        </pc:sldMkLst>
        <pc:spChg chg="mod">
          <ac:chgData name="Guest User" userId="S::urn:spo:anon#f797cefd615e21a488c54d568b8e1f2949a1baf378d69403ad1bc7fa7a5c962d::" providerId="AD" clId="Web-{4FD65874-F09E-2F0A-8D3E-D5241615536F}" dt="2021-10-04T10:52:51.935" v="0" actId="20577"/>
          <ac:spMkLst>
            <pc:docMk/>
            <pc:sldMk cId="3544144168" sldId="1869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617322-D901-41D8-9C46-CFC2CBF0690A}" type="datetimeFigureOut">
              <a:rPr lang="zh-HK" altLang="en-US" smtClean="0"/>
              <a:t>3/11/2022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E1E3CF8-F357-4D91-939E-693D78E855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06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ECD6802-6880-4F37-BEE2-8560432620B4}" type="datetimeFigureOut">
              <a:rPr lang="zh-HK" altLang="en-US" smtClean="0"/>
              <a:t>3/11/2022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D365F7F-DF8E-42C1-8B7A-AB04B2FEB0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379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slide no 55</a:t>
            </a:r>
          </a:p>
          <a:p>
            <a:r>
              <a:rPr lang="zh-TW" altLang="en-US" dirty="0"/>
              <a:t>活動目的</a:t>
            </a:r>
            <a:r>
              <a:rPr lang="en-US" altLang="zh-TW" dirty="0"/>
              <a:t>: </a:t>
            </a:r>
            <a:r>
              <a:rPr lang="zh-TW" altLang="en-US" dirty="0"/>
              <a:t>與同工分享自己實踐角色的故事，讓教師理解如何擔當「</a:t>
            </a:r>
            <a:r>
              <a:rPr lang="en-US" altLang="zh-TW" dirty="0"/>
              <a:t>T-</a:t>
            </a:r>
            <a:r>
              <a:rPr lang="zh-TW" altLang="en-US" dirty="0"/>
              <a:t>標準</a:t>
            </a:r>
            <a:r>
              <a:rPr lang="en-US" altLang="zh-TW" dirty="0"/>
              <a:t>+</a:t>
            </a:r>
            <a:r>
              <a:rPr lang="zh-TW" altLang="en-US" dirty="0"/>
              <a:t>」所提及的專業角色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855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</a:t>
            </a:r>
            <a:r>
              <a:rPr lang="en-US" baseline="0" dirty="0"/>
              <a:t> slide no 55</a:t>
            </a:r>
          </a:p>
          <a:p>
            <a:r>
              <a:rPr lang="zh-TW" altLang="en-US" dirty="0"/>
              <a:t>活動目的</a:t>
            </a:r>
            <a:r>
              <a:rPr lang="en-US" altLang="zh-TW" dirty="0"/>
              <a:t>: </a:t>
            </a:r>
            <a:r>
              <a:rPr lang="zh-TW" altLang="en-US" dirty="0"/>
              <a:t>與同工分享自己實踐角色的故事，讓教師理解如何擔當「</a:t>
            </a:r>
            <a:r>
              <a:rPr lang="en-US" altLang="zh-TW" dirty="0"/>
              <a:t>T-</a:t>
            </a:r>
            <a:r>
              <a:rPr lang="zh-TW" altLang="en-US" dirty="0"/>
              <a:t>標準</a:t>
            </a:r>
            <a:r>
              <a:rPr lang="en-US" altLang="zh-TW" dirty="0"/>
              <a:t>+</a:t>
            </a:r>
            <a:r>
              <a:rPr lang="zh-TW" altLang="en-US" dirty="0"/>
              <a:t>」所提及的專業角色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5F7F-DF8E-42C1-8B7A-AB04B2FEB03C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855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46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D32CD4-24EE-4EB3-9D6E-A4A805FC87BD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6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ED1B-D5D3-4ACD-B212-C6A8176E220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9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6DA6-CCB0-45F9-9586-DD25A83F066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8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26E7E1-3025-4483-83CF-A434975A83E3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81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F83D3C-69A8-4428-823A-DB5C1E1B63E4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99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1DEA-8754-4271-B349-B605C6F5794A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E8869DE-9055-4C5F-8F08-2581CDFF12C0}" type="slidenum">
              <a:rPr lang="zh-HK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00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7433B-B417-4549-B76E-1FBDFD635252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D5AD1-4370-4F47-8055-016FAF927217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068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01E6-4216-48E0-9826-FA279441380F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088" y="6304235"/>
            <a:ext cx="20574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3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7D01-267A-4231-90B0-C96BBF8F2799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3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DBF-BFCB-42B3-B387-7ECA08D396F6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0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3D46-727B-4C9E-85A6-26B102ED8EF7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8167-8DA3-45B7-A395-96674C98D0E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67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0DF7-2A2C-4BCB-A134-DA173E1B845B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8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47D74-7656-435E-B771-77236CCFD3D3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2240" y="6304235"/>
            <a:ext cx="2057400" cy="365125"/>
          </a:xfrm>
        </p:spPr>
        <p:txBody>
          <a:bodyPr/>
          <a:lstStyle/>
          <a:p>
            <a:fld id="{426B24C4-EB14-4C7F-A50A-0CA8BFCAED9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142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5FD2-D207-4B82-82F3-5643AD518FBA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4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CE14-A4CC-49BB-98EC-F83D38415BEE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4507-900F-476D-9FDE-7B6D6DA58053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929E1-46DC-47A4-9627-F476AC7B0F39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2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D2C390-B6F5-406E-B005-52F0C571AE33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0E7D752-E2B2-4F35-8E39-802ACD222E58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347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141B10-5867-40FE-8405-33980E28DDB6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4518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146911-6974-4287-A8B4-188018D2EABA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7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D093-388E-4354-B5C3-4E4C2D30C507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6081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FEF06-74FD-4C2B-8DA5-901B1583DC1A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114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CCFE-431D-4D17-B712-7ECBEAFA906C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62A65-F568-4DE2-9DA2-46055186FD2D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791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1E01-B229-4448-BA68-63AB5D63696B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38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C43F-E998-472D-896E-CFBD7FB8F086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3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D334-DC4C-434B-98D6-D53F3C6CCB7A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04FF-213A-463A-A6C1-CC8740639FCA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62653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37EB-D6B9-487B-B982-9D5D72C60B18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284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5B0-9E52-40BF-A4B1-7F91FB5304BC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4702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5994-42ED-411F-BA01-9223A3D77D70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6349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CAEA-4FF4-4DA2-8BF2-CC2D9BE53EA2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131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1DED-6AAA-4E28-8EAE-519E88476FB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592F-6C53-4EA2-AB40-2A2D3215283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6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60D1-B5E2-45E6-9714-88BB2ADC3B74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DCCA9-B217-426C-BCC3-080C2F7F6958}" type="datetime1">
              <a:rPr lang="en-US" altLang="zh-HK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HK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24C4-EB14-4C7F-A50A-0CA8BFCAED90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F33C-5CC4-4621-8843-34DF461084B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3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8994-C90F-422D-9597-87281ED9948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8E35810C-188E-402D-BADF-97E98E3C7D2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11/3/2022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3072" y="62322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  <p:sldLayoutId id="2147484348" r:id="rId12"/>
    <p:sldLayoutId id="2147484349" r:id="rId13"/>
    <p:sldLayoutId id="2147484350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22B262A-B80E-4AFA-8B3C-234C4B870BC7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080" y="63042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D5CEB6-2563-4FDC-99AE-2690579537AA}" type="datetime1">
              <a:rPr lang="en-US" altLang="zh-HK" smtClean="0"/>
              <a:t>11/3/2022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FA264-F3A9-4CE4-92C9-907F8EA9A99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03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0" y="475765"/>
            <a:ext cx="9332664" cy="8727652"/>
            <a:chOff x="0" y="475765"/>
            <a:chExt cx="9332664" cy="8727652"/>
          </a:xfrm>
        </p:grpSpPr>
        <p:sp>
          <p:nvSpPr>
            <p:cNvPr id="9" name="Rectangle 1"/>
            <p:cNvSpPr/>
            <p:nvPr/>
          </p:nvSpPr>
          <p:spPr>
            <a:xfrm>
              <a:off x="179512" y="1437020"/>
              <a:ext cx="91531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zh-TW" sz="4000" dirty="0">
                  <a:solidFill>
                    <a:srgbClr val="000000"/>
                  </a:solidFill>
                  <a:latin typeface="Agenda" panose="02000603040000020004" pitchFamily="2" charset="0"/>
                  <a:ea typeface="標楷體" pitchFamily="65" charset="-120"/>
                  <a:cs typeface="Times New Roman" panose="02020603050405020304" pitchFamily="18" charset="0"/>
                </a:rPr>
                <a:t>Fulfilling Teachers’ Professional Roles</a:t>
              </a:r>
              <a:endParaRPr lang="zh-HK" altLang="en-US" sz="4000" baseline="30000" dirty="0">
                <a:solidFill>
                  <a:srgbClr val="000000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1552084" y="2983320"/>
              <a:ext cx="2273335" cy="6220097"/>
              <a:chOff x="1552084" y="2983320"/>
              <a:chExt cx="2273335" cy="6220097"/>
            </a:xfrm>
          </p:grpSpPr>
          <p:pic>
            <p:nvPicPr>
              <p:cNvPr id="12" name="Picture 3" descr="D:\Fos\@Projects\@2022_works\2022_T-Standard+\PPT modify\stuff\0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2084" y="2983320"/>
                <a:ext cx="2273335" cy="6220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D:\Fos\@Projects\@2022_works\2022_T-Standard+\PPT modify\stuff\00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399" y="3236689"/>
                <a:ext cx="436804" cy="7047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"/>
            <p:cNvSpPr/>
            <p:nvPr/>
          </p:nvSpPr>
          <p:spPr>
            <a:xfrm>
              <a:off x="0" y="475765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4000" b="1" dirty="0">
                  <a:solidFill>
                    <a:srgbClr val="067057"/>
                  </a:solidFill>
                  <a:latin typeface="Agenda" panose="02000603040000020004" pitchFamily="2" charset="0"/>
                  <a:ea typeface="MFinance HK Bold" pitchFamily="2" charset="-120"/>
                  <a:cs typeface="Times New Roman" panose="02020603050405020304" pitchFamily="18" charset="0"/>
                </a:rPr>
                <a:t>Activity 5</a:t>
              </a:r>
              <a:endParaRPr lang="zh-TW" altLang="en-US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4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747593"/>
            <a:ext cx="8640960" cy="4351338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altLang="zh-TW" sz="2400" b="1" dirty="0">
                <a:solidFill>
                  <a:srgbClr val="238599"/>
                </a:solidFill>
                <a:latin typeface="Agenda" panose="02000603040000020004"/>
                <a:ea typeface="標楷體" pitchFamily="65" charset="-120"/>
              </a:rPr>
              <a:t>Teachers share stories about living up to their professional roles</a:t>
            </a:r>
            <a:endParaRPr lang="zh-TW" altLang="zh-HK" sz="2400" b="1" dirty="0">
              <a:solidFill>
                <a:srgbClr val="238599"/>
              </a:solidFill>
              <a:latin typeface="Agenda" panose="02000603040000020004"/>
              <a:ea typeface="標楷體" pitchFamily="65" charset="-120"/>
            </a:endParaRPr>
          </a:p>
          <a:p>
            <a:pPr marL="895350" lvl="0" indent="-447675" algn="just"/>
            <a:r>
              <a:rPr lang="en-US" altLang="zh-HK" sz="2400" dirty="0">
                <a:latin typeface="Agenda" panose="02000603040000020004"/>
                <a:ea typeface="標楷體" pitchFamily="65" charset="-120"/>
              </a:rPr>
              <a:t>Introducing the professional roles of teachers before sharing begins</a:t>
            </a:r>
            <a:endParaRPr lang="zh-TW" altLang="zh-HK" sz="2400" dirty="0">
              <a:latin typeface="Agenda" panose="02000603040000020004"/>
              <a:ea typeface="標楷體" pitchFamily="65" charset="-120"/>
            </a:endParaRPr>
          </a:p>
          <a:p>
            <a:pPr marL="895350" lvl="0" indent="-447675" algn="just"/>
            <a:r>
              <a:rPr lang="en-US" altLang="zh-HK" sz="2400" dirty="0">
                <a:latin typeface="Agenda" panose="02000603040000020004"/>
                <a:ea typeface="標楷體" pitchFamily="65" charset="-120"/>
              </a:rPr>
              <a:t>Teachers may share their journey of professional growth with reference to the “Stage Descriptors” (illustrating stories with photos is a plus) </a:t>
            </a:r>
            <a:endParaRPr lang="zh-TW" altLang="zh-HK" sz="2400" i="1" dirty="0">
              <a:latin typeface="Agenda" panose="02000603040000020004"/>
              <a:ea typeface="標楷體" pitchFamily="65" charset="-12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29806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Fulfilling Teachers’ Professional Roles</a:t>
            </a:r>
          </a:p>
          <a:p>
            <a:pPr algn="ctr"/>
            <a:r>
              <a:rPr lang="en-US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Sharing Stories</a:t>
            </a:r>
          </a:p>
        </p:txBody>
      </p:sp>
      <p:pic>
        <p:nvPicPr>
          <p:cNvPr id="1026" name="Picture 2" descr="D:\Fos\@Projects\@2022_works\2022_T-Standard+\PPT modify\stuff\0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644491" cy="64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s\@Projects\@2022_works\2022_T-Standard+\PPT modify\stuff\0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8375"/>
            <a:ext cx="240761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-540495" y="3068960"/>
            <a:ext cx="10297144" cy="720080"/>
          </a:xfrm>
          <a:prstGeom prst="rect">
            <a:avLst/>
          </a:prstGeom>
          <a:solidFill>
            <a:srgbClr val="F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:\Fos\@Projects\@2022_works\2022_T-Standard+\PPT modify\stuff\0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162" y="4686215"/>
            <a:ext cx="1684904" cy="19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Title 21"/>
          <p:cNvSpPr>
            <a:spLocks noGrp="1"/>
          </p:cNvSpPr>
          <p:nvPr>
            <p:ph type="title" idx="4294967295"/>
          </p:nvPr>
        </p:nvSpPr>
        <p:spPr>
          <a:xfrm>
            <a:off x="0" y="159221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HK" sz="4000" b="1" dirty="0" smtClean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T-standard</a:t>
            </a:r>
            <a:r>
              <a:rPr kumimoji="1" lang="en-US" altLang="zh-TW" sz="4000" b="1" baseline="40000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</a:rPr>
              <a:t>+</a:t>
            </a:r>
            <a:r>
              <a:rPr lang="en-US" altLang="zh-HK" sz="4000" b="1" dirty="0" smtClean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 </a:t>
            </a:r>
            <a:r>
              <a:rPr lang="en-US" altLang="zh-HK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“Stage Descriptors”</a:t>
            </a:r>
            <a:endParaRPr 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5220071" y="4221088"/>
            <a:ext cx="2911471" cy="1368152"/>
            <a:chOff x="5274095" y="4077072"/>
            <a:chExt cx="2911471" cy="1368152"/>
          </a:xfrm>
        </p:grpSpPr>
        <p:sp>
          <p:nvSpPr>
            <p:cNvPr id="18" name="圓角矩形圖說文字 17"/>
            <p:cNvSpPr/>
            <p:nvPr/>
          </p:nvSpPr>
          <p:spPr>
            <a:xfrm>
              <a:off x="5274095" y="4077072"/>
              <a:ext cx="2911471" cy="1368152"/>
            </a:xfrm>
            <a:prstGeom prst="wedgeRoundRectCallout">
              <a:avLst>
                <a:gd name="adj1" fmla="val -78191"/>
                <a:gd name="adj2" fmla="val 42078"/>
                <a:gd name="adj3" fmla="val 16667"/>
              </a:avLst>
            </a:prstGeom>
            <a:solidFill>
              <a:srgbClr val="B2E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genda" panose="02000603040000020004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46104" y="4365104"/>
              <a:ext cx="27808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altLang="zh-TW" sz="4000" cap="none" spc="0" dirty="0">
                  <a:ln w="22225">
                    <a:noFill/>
                    <a:prstDash val="solid"/>
                  </a:ln>
                  <a:solidFill>
                    <a:srgbClr val="265C9E"/>
                  </a:solidFill>
                  <a:latin typeface="Agenda" panose="02000603040000020004" pitchFamily="2" charset="0"/>
                  <a:ea typeface="標楷體" pitchFamily="65" charset="-120"/>
                </a:rPr>
                <a:t>Where am I?</a:t>
              </a:r>
              <a:endParaRPr lang="en-US" altLang="zh-HK" sz="4000" cap="none" spc="0" dirty="0">
                <a:ln w="22225">
                  <a:noFill/>
                  <a:prstDash val="solid"/>
                </a:ln>
                <a:solidFill>
                  <a:srgbClr val="265C9E"/>
                </a:solidFill>
                <a:latin typeface="Agenda" panose="02000603040000020004" pitchFamily="2" charset="0"/>
                <a:ea typeface="標楷體" pitchFamily="65" charset="-120"/>
              </a:endParaRPr>
            </a:p>
          </p:txBody>
        </p:sp>
      </p:grpSp>
      <p:sp>
        <p:nvSpPr>
          <p:cNvPr id="29" name="橢圓 28"/>
          <p:cNvSpPr/>
          <p:nvPr/>
        </p:nvSpPr>
        <p:spPr>
          <a:xfrm>
            <a:off x="7290570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0" name="橢圓 29"/>
          <p:cNvSpPr/>
          <p:nvPr/>
        </p:nvSpPr>
        <p:spPr>
          <a:xfrm>
            <a:off x="4239061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2" name="橢圓 31"/>
          <p:cNvSpPr/>
          <p:nvPr/>
        </p:nvSpPr>
        <p:spPr>
          <a:xfrm>
            <a:off x="1187551" y="3284984"/>
            <a:ext cx="216097" cy="216000"/>
          </a:xfrm>
          <a:prstGeom prst="ellipse">
            <a:avLst/>
          </a:prstGeom>
          <a:solidFill>
            <a:srgbClr val="B2E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 descr="D:\Fos\@Projects\@2022_works\2022_T-Standard+\PPT modify\stuff\0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6227"/>
            <a:ext cx="1743550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Fos\@Projects\@2022_works\2022_T-Standard+\PPT modify\stuff\04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4" y="2086227"/>
            <a:ext cx="1738069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Fos\@Projects\@2022_works\2022_T-Standard+\PPT modify\stuff\04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8" y="2086227"/>
            <a:ext cx="1743550" cy="13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2C35BA9-9960-E7E3-7395-366B85A9F271}"/>
              </a:ext>
            </a:extLst>
          </p:cNvPr>
          <p:cNvSpPr txBox="1"/>
          <p:nvPr/>
        </p:nvSpPr>
        <p:spPr>
          <a:xfrm>
            <a:off x="511227" y="2145363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>
                <a:solidFill>
                  <a:schemeClr val="accent6"/>
                </a:solidFill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Threshold</a:t>
            </a:r>
            <a:endParaRPr lang="zh-HK" altLang="en-US" sz="2000" dirty="0">
              <a:solidFill>
                <a:schemeClr val="accent6"/>
              </a:solidFill>
              <a:latin typeface="Agenda" panose="02000603040000020004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905BA8-53FB-0CAE-F918-BCC5A49490FE}"/>
              </a:ext>
            </a:extLst>
          </p:cNvPr>
          <p:cNvSpPr txBox="1"/>
          <p:nvPr/>
        </p:nvSpPr>
        <p:spPr>
          <a:xfrm>
            <a:off x="3603530" y="216734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chemeClr val="accent1"/>
                </a:solidFill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Competent </a:t>
            </a:r>
            <a:endParaRPr lang="zh-HK" altLang="en-US" sz="2000" dirty="0">
              <a:solidFill>
                <a:schemeClr val="accent1"/>
              </a:solidFill>
              <a:latin typeface="Agenda" panose="02000603040000020004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59202EB-C475-3A85-8AF4-EB65E793BB08}"/>
              </a:ext>
            </a:extLst>
          </p:cNvPr>
          <p:cNvSpPr txBox="1"/>
          <p:nvPr/>
        </p:nvSpPr>
        <p:spPr>
          <a:xfrm>
            <a:off x="6616549" y="2153479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HK" sz="1800" dirty="0">
                <a:solidFill>
                  <a:srgbClr val="22A29C"/>
                </a:solidFill>
                <a:effectLst/>
                <a:latin typeface="Agenda" panose="02000603040000020004" pitchFamily="2" charset="0"/>
                <a:ea typeface="新細明體" panose="02020500000000000000" pitchFamily="18" charset="-120"/>
              </a:rPr>
              <a:t>Distinguished</a:t>
            </a:r>
            <a:endParaRPr lang="zh-HK" altLang="en-US" sz="2000" dirty="0">
              <a:solidFill>
                <a:srgbClr val="22A29C"/>
              </a:solidFill>
              <a:latin typeface="Agenda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4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8556" y="980831"/>
            <a:ext cx="8015288" cy="1327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1800" b="1" dirty="0">
                <a:latin typeface="Agenda" panose="02000603040000020004" pitchFamily="2" charset="0"/>
                <a:ea typeface="標楷體" pitchFamily="65" charset="-120"/>
              </a:rPr>
              <a:t>Choose an aspect from one/each of the Teachers’ Professional Standards, explain how the relevant professional role has been fulfilled with the help of specific examples/experiences, and identify future professional development needs and direction through deep reflection.</a:t>
            </a:r>
            <a:endParaRPr lang="zh-HK" altLang="en-US" sz="1800" b="1" dirty="0">
              <a:latin typeface="Agenda" panose="02000603040000020004" pitchFamily="2" charset="0"/>
              <a:ea typeface="標楷體" pitchFamily="65" charset="-12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464" y="2060284"/>
            <a:ext cx="758993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zh-HK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Example:     Standard </a:t>
            </a:r>
            <a:r>
              <a:rPr kumimoji="0" lang="en-GB" altLang="zh-HK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kumimoji="0" lang="en-GB" altLang="zh-HK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kumimoji="0" lang="en-GB" altLang="zh-HK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Inspirational </a:t>
            </a:r>
            <a:r>
              <a:rPr kumimoji="0" lang="en-GB" altLang="zh-HK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Co-Constructors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HK" sz="1600" b="0" i="0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Related aspect: 2.3 </a:t>
            </a:r>
            <a:r>
              <a:rPr kumimoji="0" lang="en-US" altLang="zh-HK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	</a:t>
            </a:r>
            <a:r>
              <a:rPr kumimoji="0" lang="en-US" altLang="zh-HK" sz="16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Design </a:t>
            </a:r>
            <a:r>
              <a:rPr kumimoji="0" lang="en-US" altLang="zh-HK" sz="16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and implement instructional strategies appropriate to </a:t>
            </a:r>
            <a:r>
              <a:rPr kumimoji="0" lang="en-US" altLang="zh-HK" sz="16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	</a:t>
            </a:r>
            <a:r>
              <a:rPr kumimoji="0" lang="en-US" altLang="zh-HK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		</a:t>
            </a:r>
            <a:r>
              <a:rPr kumimoji="0" lang="en-US" altLang="zh-HK" sz="16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students</a:t>
            </a:r>
            <a:r>
              <a:rPr kumimoji="0" lang="en-US" altLang="zh-HK" sz="16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’ needs and abilities to </a:t>
            </a:r>
            <a:r>
              <a:rPr kumimoji="0" lang="en-US" altLang="zh-HK" sz="1600" b="0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maximise</a:t>
            </a:r>
            <a:r>
              <a:rPr kumimoji="0" lang="en-US" altLang="zh-HK" sz="16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 learning effectiveness in </a:t>
            </a:r>
            <a:r>
              <a:rPr kumimoji="0" lang="en-US" altLang="zh-HK" sz="16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		</a:t>
            </a:r>
            <a:r>
              <a:rPr kumimoji="0" lang="en-US" altLang="zh-HK" sz="16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the </a:t>
            </a:r>
            <a:r>
              <a:rPr kumimoji="0" lang="en-US" altLang="zh-HK" sz="16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era of knowledge and </a:t>
            </a:r>
            <a:r>
              <a:rPr kumimoji="0" lang="en-US" altLang="zh-HK" sz="1600" b="0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digitalisation</a:t>
            </a:r>
            <a:r>
              <a:rPr kumimoji="0" lang="en-US" altLang="zh-HK" sz="1600" b="0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rPr>
              <a:t>.</a:t>
            </a:r>
            <a:endParaRPr kumimoji="0" lang="zh-HK" altLang="en-US" sz="2800" b="0" i="0" u="sng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genda" panose="02000603040000020004" pitchFamily="2" charset="0"/>
              <a:ea typeface="標楷體" pitchFamily="65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38811" y="3200464"/>
            <a:ext cx="2728800" cy="3468896"/>
            <a:chOff x="539551" y="3861568"/>
            <a:chExt cx="2728800" cy="2047098"/>
          </a:xfrm>
        </p:grpSpPr>
        <p:pic>
          <p:nvPicPr>
            <p:cNvPr id="2051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3882984"/>
              <a:ext cx="2728800" cy="233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1303800" y="3861568"/>
              <a:ext cx="1334788" cy="43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altLang="zh-HK" sz="2200" dirty="0">
                  <a:latin typeface="Agenda" panose="02000603040000020004" pitchFamily="2" charset="0"/>
                  <a:ea typeface="標楷體" pitchFamily="65" charset="-120"/>
                </a:rPr>
                <a:t>Threshold</a:t>
              </a:r>
              <a:endParaRPr lang="zh-TW" altLang="en-US" sz="2200" dirty="0"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001" y="4116225"/>
              <a:ext cx="2718000" cy="17924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23" name="群組 22"/>
          <p:cNvGrpSpPr/>
          <p:nvPr/>
        </p:nvGrpSpPr>
        <p:grpSpPr>
          <a:xfrm>
            <a:off x="6043079" y="3221880"/>
            <a:ext cx="2736000" cy="3440015"/>
            <a:chOff x="542992" y="3861568"/>
            <a:chExt cx="2736000" cy="2049180"/>
          </a:xfrm>
        </p:grpSpPr>
        <p:pic>
          <p:nvPicPr>
            <p:cNvPr id="24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92" y="3882984"/>
              <a:ext cx="2736000" cy="388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1103007" y="3861568"/>
              <a:ext cx="1736373" cy="43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altLang="zh-HK" sz="2200" dirty="0">
                  <a:latin typeface="Agenda" panose="02000603040000020004" pitchFamily="2" charset="0"/>
                  <a:ea typeface="標楷體" pitchFamily="65" charset="-120"/>
                </a:rPr>
                <a:t>Distinguished</a:t>
              </a:r>
              <a:endParaRPr lang="zh-HK" altLang="en-US" sz="2200" dirty="0">
                <a:latin typeface="Agenda" panose="02000603040000020004" pitchFamily="2" charset="0"/>
                <a:ea typeface="標楷體" pitchFamily="65" charset="-120"/>
              </a:endParaRPr>
            </a:p>
          </p:txBody>
        </p:sp>
        <p:pic>
          <p:nvPicPr>
            <p:cNvPr id="26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428" y="4105867"/>
              <a:ext cx="2718000" cy="1804881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群組 28"/>
          <p:cNvGrpSpPr/>
          <p:nvPr/>
        </p:nvGrpSpPr>
        <p:grpSpPr>
          <a:xfrm>
            <a:off x="3219670" y="3221880"/>
            <a:ext cx="5548845" cy="3447480"/>
            <a:chOff x="-3636912" y="2924944"/>
            <a:chExt cx="5548845" cy="2049181"/>
          </a:xfrm>
        </p:grpSpPr>
        <p:pic>
          <p:nvPicPr>
            <p:cNvPr id="30" name="Picture 3" descr="D:\Fos\@Projects\@2022_works\2022_T-Standard+\PPT modify\stuff\03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36912" y="2946360"/>
              <a:ext cx="2739753" cy="222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-2954417" y="2924944"/>
              <a:ext cx="1498295" cy="43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en-GB" altLang="zh-HK" sz="2200" dirty="0">
                  <a:latin typeface="Agenda" panose="02000603040000020004" pitchFamily="2" charset="0"/>
                  <a:ea typeface="標楷體" pitchFamily="65" charset="-120"/>
                </a:rPr>
                <a:t>Competent</a:t>
              </a:r>
              <a:endParaRPr lang="zh-HK" altLang="en-US" sz="2200" dirty="0">
                <a:latin typeface="Agenda" panose="02000603040000020004" pitchFamily="2" charset="0"/>
                <a:ea typeface="標楷體" pitchFamily="65" charset="-120"/>
              </a:endParaRPr>
            </a:p>
          </p:txBody>
        </p:sp>
        <p:pic>
          <p:nvPicPr>
            <p:cNvPr id="32" name="Pictur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626115" y="3168714"/>
              <a:ext cx="2718000" cy="1805411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-781856" y="3790981"/>
              <a:ext cx="2693789" cy="1064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altLang="zh-TW" sz="1300" dirty="0">
                  <a:solidFill>
                    <a:srgbClr val="0000FF"/>
                  </a:solidFill>
                  <a:latin typeface="Agenda" panose="02000603040000020004" pitchFamily="2" charset="0"/>
                  <a:ea typeface="標楷體" pitchFamily="65" charset="-120"/>
                </a:rPr>
                <a:t>I have incorporated cross-curricular activities into the design of a language education curriculum to allow students to showcase their learning through visual arts, dance and drama, as well as developing positive values through group activities.</a:t>
              </a:r>
              <a:endParaRPr lang="zh-TW" altLang="en-US" sz="1300" dirty="0">
                <a:solidFill>
                  <a:srgbClr val="0000FF"/>
                </a:solidFill>
                <a:latin typeface="Agenda" panose="02000603040000020004" pitchFamily="2" charset="0"/>
                <a:ea typeface="標楷體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1"/>
          <p:cNvSpPr/>
          <p:nvPr/>
        </p:nvSpPr>
        <p:spPr>
          <a:xfrm>
            <a:off x="-108520" y="23927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TW" sz="4000" b="1" dirty="0">
                <a:solidFill>
                  <a:srgbClr val="067057"/>
                </a:solidFill>
                <a:latin typeface="Agenda" panose="02000603040000020004" pitchFamily="2" charset="0"/>
                <a:ea typeface="MFinance HK Bold" pitchFamily="2" charset="-120"/>
                <a:cs typeface="Times New Roman" panose="02020603050405020304" pitchFamily="18" charset="0"/>
              </a:rPr>
              <a:t>Activity</a:t>
            </a:r>
            <a:endParaRPr lang="zh-TW" altLang="en-US" sz="4000" b="1" dirty="0">
              <a:solidFill>
                <a:srgbClr val="067057"/>
              </a:solidFill>
              <a:latin typeface="Agenda" panose="02000603040000020004" pitchFamily="2" charset="0"/>
              <a:ea typeface="MFinance HK Bold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80535" y="3624526"/>
            <a:ext cx="268798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300" dirty="0">
                <a:latin typeface="Agenda" panose="02000603040000020004" pitchFamily="2" charset="0"/>
                <a:ea typeface="標楷體" pitchFamily="65" charset="-120"/>
              </a:rPr>
              <a:t>I have a strong grasp of pedagogical and assessment approaches and I initiate research for the enrichment of overall teaching quality within and outside school.</a:t>
            </a:r>
            <a:endParaRPr lang="zh-TW" altLang="en-US" sz="1300" dirty="0">
              <a:latin typeface="Agenda" panose="02000603040000020004" pitchFamily="2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781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Fos\@Projects\@2022_works\2022_T-Standard+\PPT modify\stuff\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38" y="2198281"/>
            <a:ext cx="2923532" cy="67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107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marco-2</Template>
  <TotalTime>22854</TotalTime>
  <Words>291</Words>
  <Application>Microsoft Office PowerPoint</Application>
  <PresentationFormat>如螢幕大小 (4:3)</PresentationFormat>
  <Paragraphs>33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Times New Roman</vt:lpstr>
      <vt:lpstr>Agenda</vt:lpstr>
      <vt:lpstr>MFinance HK Bold</vt:lpstr>
      <vt:lpstr>Calibri Light</vt:lpstr>
      <vt:lpstr>新細明體</vt:lpstr>
      <vt:lpstr>Calibri</vt:lpstr>
      <vt:lpstr>標楷體</vt:lpstr>
      <vt:lpstr>Wingdings 2</vt:lpstr>
      <vt:lpstr>HDOfficeLightV0</vt:lpstr>
      <vt:lpstr>1_HDOfficeLightV0</vt:lpstr>
      <vt:lpstr>2_HDOfficeLightV0</vt:lpstr>
      <vt:lpstr>PowerPoint 簡報</vt:lpstr>
      <vt:lpstr>PowerPoint 簡報</vt:lpstr>
      <vt:lpstr>T-standard+ “Stage Descriptors”</vt:lpstr>
      <vt:lpstr>PowerPoint 簡報</vt:lpstr>
      <vt:lpstr>PowerPoint 簡報</vt:lpstr>
    </vt:vector>
  </TitlesOfParts>
  <Company>Pui Kiu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Man Sheung</dc:creator>
  <cp:lastModifiedBy>SLPD2</cp:lastModifiedBy>
  <cp:revision>1041</cp:revision>
  <cp:lastPrinted>2021-05-20T02:50:43Z</cp:lastPrinted>
  <dcterms:created xsi:type="dcterms:W3CDTF">2016-02-05T06:19:28Z</dcterms:created>
  <dcterms:modified xsi:type="dcterms:W3CDTF">2022-11-03T07:17:56Z</dcterms:modified>
</cp:coreProperties>
</file>