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4" r:id="rId1"/>
  </p:sldMasterIdLst>
  <p:notesMasterIdLst>
    <p:notesMasterId r:id="rId16"/>
  </p:notesMasterIdLst>
  <p:sldIdLst>
    <p:sldId id="256" r:id="rId2"/>
    <p:sldId id="259" r:id="rId3"/>
    <p:sldId id="273" r:id="rId4"/>
    <p:sldId id="285" r:id="rId5"/>
    <p:sldId id="272" r:id="rId6"/>
    <p:sldId id="275" r:id="rId7"/>
    <p:sldId id="281" r:id="rId8"/>
    <p:sldId id="260" r:id="rId9"/>
    <p:sldId id="282" r:id="rId10"/>
    <p:sldId id="266" r:id="rId11"/>
    <p:sldId id="288" r:id="rId12"/>
    <p:sldId id="280" r:id="rId13"/>
    <p:sldId id="290" r:id="rId14"/>
    <p:sldId id="278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E072"/>
    <a:srgbClr val="2EF2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75" autoAdjust="0"/>
    <p:restoredTop sz="77532" autoAdjust="0"/>
  </p:normalViewPr>
  <p:slideViewPr>
    <p:cSldViewPr snapToGrid="0">
      <p:cViewPr varScale="1">
        <p:scale>
          <a:sx n="84" d="100"/>
          <a:sy n="84" d="100"/>
        </p:scale>
        <p:origin x="217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2" d="100"/>
        <a:sy n="132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customXml" Target="../customXml/item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30FCF7-3F1C-49ED-ADD8-CEB472629FDD}" type="datetimeFigureOut">
              <a:rPr lang="zh-HK" altLang="en-US" smtClean="0"/>
              <a:t>7/1/2026</a:t>
            </a:fld>
            <a:endParaRPr lang="zh-HK" altLang="en-US" dirty="0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HK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663E45-6D40-492B-97EF-F3B27C078FB5}" type="slidenum">
              <a:rPr lang="zh-HK" altLang="en-US" smtClean="0"/>
              <a:t>‹#›</a:t>
            </a:fld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15010818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663E45-6D40-492B-97EF-F3B27C078FB5}" type="slidenum">
              <a:rPr lang="zh-HK" altLang="en-US" smtClean="0"/>
              <a:t>1</a:t>
            </a:fld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27497379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663E45-6D40-492B-97EF-F3B27C078FB5}" type="slidenum">
              <a:rPr lang="zh-HK" altLang="en-US" smtClean="0"/>
              <a:t>11</a:t>
            </a:fld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2557036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HK" altLang="zh-H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很多吸烟人士都知道吸烟的害</a:t>
            </a:r>
            <a:r>
              <a:rPr lang="zh-TW" altLang="zh-H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处</a:t>
            </a:r>
            <a:r>
              <a:rPr lang="zh-HK" altLang="zh-H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，他</a:t>
            </a:r>
            <a:r>
              <a:rPr lang="zh-TW" altLang="zh-H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们</a:t>
            </a:r>
            <a:r>
              <a:rPr lang="zh-HK" altLang="zh-H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曾经尝</a:t>
            </a:r>
            <a:r>
              <a:rPr lang="zh-TW" altLang="zh-H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试</a:t>
            </a:r>
            <a:r>
              <a:rPr lang="zh-HK" altLang="zh-H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戒烟，有些人成功戒烟，但仍有不少人都半途而废</a:t>
            </a:r>
            <a:r>
              <a:rPr lang="zh-TW" altLang="zh-H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。</a:t>
            </a:r>
            <a:endParaRPr lang="en-US" altLang="zh-TW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altLang="zh-TW" sz="1200" strike="sng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HK" altLang="zh-H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你认</a:t>
            </a:r>
            <a:r>
              <a:rPr lang="zh-TW" altLang="zh-H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为</a:t>
            </a:r>
            <a:r>
              <a:rPr lang="zh-HK" altLang="zh-H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有什么方法可以帮</a:t>
            </a:r>
            <a:r>
              <a:rPr lang="zh-TW" altLang="zh-H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助</a:t>
            </a:r>
            <a:r>
              <a:rPr lang="zh-HK" altLang="zh-H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他们成功戒烟</a:t>
            </a:r>
            <a:r>
              <a:rPr lang="zh-TW" altLang="zh-H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？</a:t>
            </a:r>
            <a:endParaRPr lang="en-US" altLang="zh-TW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altLang="zh-HK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H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zh-HK" altLang="zh-H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上瘾、没有恒心、习惯难改、工作环</a:t>
            </a:r>
            <a:r>
              <a:rPr lang="zh-TW" altLang="zh-H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境</a:t>
            </a:r>
            <a:r>
              <a:rPr lang="en-US" altLang="zh-H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</a:t>
            </a:r>
            <a:r>
              <a:rPr lang="zh-HK" altLang="zh-H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生</a:t>
            </a:r>
            <a:r>
              <a:rPr lang="zh-TW" altLang="zh-H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活</a:t>
            </a:r>
            <a:r>
              <a:rPr lang="zh-HK" altLang="zh-H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影响等；帮助戒烟方法包</a:t>
            </a:r>
            <a:r>
              <a:rPr lang="zh-TW" altLang="zh-H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括</a:t>
            </a:r>
            <a:r>
              <a:rPr lang="zh-HK" altLang="zh-H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家</a:t>
            </a:r>
            <a:r>
              <a:rPr lang="zh-TW" altLang="zh-H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人</a:t>
            </a:r>
            <a:r>
              <a:rPr lang="zh-HK" altLang="zh-H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鼓</a:t>
            </a:r>
            <a:r>
              <a:rPr lang="zh-TW" altLang="zh-H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励</a:t>
            </a:r>
            <a:r>
              <a:rPr lang="zh-HK" altLang="zh-H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及支持，自</a:t>
            </a:r>
            <a:r>
              <a:rPr lang="zh-TW" altLang="zh-H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律、</a:t>
            </a:r>
            <a:r>
              <a:rPr lang="zh-HK" altLang="zh-H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避</a:t>
            </a:r>
            <a:r>
              <a:rPr lang="zh-TW" altLang="zh-H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开</a:t>
            </a:r>
            <a:r>
              <a:rPr lang="zh-HK" altLang="zh-H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吸烟环</a:t>
            </a:r>
            <a:r>
              <a:rPr lang="zh-TW" altLang="zh-H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境</a:t>
            </a:r>
            <a:r>
              <a:rPr lang="zh-HK" altLang="zh-H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、坚毅、关心等</a:t>
            </a:r>
            <a:r>
              <a:rPr lang="en-US" altLang="zh-H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endParaRPr lang="zh-HK" altLang="en-US" dirty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663E45-6D40-492B-97EF-F3B27C078FB5}" type="slidenum">
              <a:rPr lang="zh-HK" altLang="en-US" smtClean="0"/>
              <a:t>12</a:t>
            </a:fld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23454905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663E45-6D40-492B-97EF-F3B27C078FB5}" type="slidenum">
              <a:rPr lang="zh-HK" altLang="en-US" smtClean="0"/>
              <a:t>14</a:t>
            </a:fld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11306244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663E45-6D40-492B-97EF-F3B27C078FB5}" type="slidenum">
              <a:rPr lang="zh-HK" altLang="en-US" smtClean="0"/>
              <a:t>2</a:t>
            </a:fld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26846639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HK" altLang="zh-H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引导学生观察及讨</a:t>
            </a:r>
            <a:r>
              <a:rPr lang="zh-TW" altLang="zh-H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论</a:t>
            </a:r>
            <a:r>
              <a:rPr lang="zh-HK" altLang="zh-H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吸烟对健</a:t>
            </a:r>
            <a:r>
              <a:rPr lang="zh-TW" altLang="zh-H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康</a:t>
            </a:r>
            <a:r>
              <a:rPr lang="zh-HK" altLang="zh-H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的影响。</a:t>
            </a:r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663E45-6D40-492B-97EF-F3B27C078FB5}" type="slidenum">
              <a:rPr lang="zh-HK" altLang="en-US" smtClean="0"/>
              <a:t>3</a:t>
            </a:fld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27495785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663E45-6D40-492B-97EF-F3B27C078FB5}" type="slidenum">
              <a:rPr lang="zh-HK" altLang="en-US" smtClean="0"/>
              <a:t>4</a:t>
            </a:fld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35918493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HK" altLang="zh-H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教</a:t>
            </a:r>
            <a:r>
              <a:rPr lang="zh-TW" altLang="zh-H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师</a:t>
            </a:r>
            <a:r>
              <a:rPr lang="zh-HK" altLang="zh-H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展</a:t>
            </a:r>
            <a:r>
              <a:rPr lang="zh-TW" altLang="zh-H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示</a:t>
            </a:r>
            <a:r>
              <a:rPr lang="zh-HK" altLang="zh-H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有</a:t>
            </a:r>
            <a:r>
              <a:rPr lang="zh-TW" altLang="zh-H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关</a:t>
            </a:r>
            <a:r>
              <a:rPr lang="zh-HK" altLang="zh-H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禁烟标志及烟草产品包装的健康忠告图片，透</a:t>
            </a:r>
            <a:r>
              <a:rPr lang="zh-TW" altLang="zh-H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过</a:t>
            </a:r>
            <a:r>
              <a:rPr lang="zh-HK" altLang="zh-H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提问带出烟草对人体健康的危害。</a:t>
            </a:r>
            <a:endParaRPr lang="zh-TW" altLang="zh-HK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altLang="zh-HK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HK" altLang="zh-H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提问举隅：</a:t>
            </a:r>
            <a:endParaRPr lang="zh-TW" altLang="zh-HK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zh-HK" altLang="zh-H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你</a:t>
            </a:r>
            <a:r>
              <a:rPr lang="zh-TW" altLang="zh-H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们</a:t>
            </a:r>
            <a:r>
              <a:rPr lang="zh-HK" altLang="zh-H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见过这些标志吗？标志表</a:t>
            </a:r>
            <a:r>
              <a:rPr lang="zh-TW" altLang="zh-H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示</a:t>
            </a:r>
            <a:r>
              <a:rPr lang="zh-HK" altLang="zh-H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什</a:t>
            </a:r>
            <a:r>
              <a:rPr lang="zh-TW" altLang="zh-H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么</a:t>
            </a:r>
            <a:r>
              <a:rPr lang="zh-HK" altLang="zh-H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意</a:t>
            </a:r>
            <a:r>
              <a:rPr lang="zh-TW" altLang="zh-H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思</a:t>
            </a:r>
            <a:r>
              <a:rPr lang="zh-HK" altLang="zh-H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？</a:t>
            </a:r>
            <a:endParaRPr lang="zh-TW" altLang="zh-HK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zh-HK" altLang="zh-H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你有没</a:t>
            </a:r>
            <a:r>
              <a:rPr lang="zh-TW" altLang="zh-H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有</a:t>
            </a:r>
            <a:r>
              <a:rPr lang="zh-HK" altLang="zh-H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在公众地方</a:t>
            </a:r>
            <a:r>
              <a:rPr lang="zh-TW" altLang="zh-H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见</a:t>
            </a:r>
            <a:r>
              <a:rPr lang="zh-HK" altLang="zh-H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过有人吸烟？在哪</a:t>
            </a:r>
            <a:r>
              <a:rPr lang="zh-TW" altLang="zh-H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里</a:t>
            </a:r>
            <a:r>
              <a:rPr lang="zh-HK" altLang="zh-H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见过？</a:t>
            </a:r>
            <a:endParaRPr lang="zh-TW" altLang="zh-HK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HK" altLang="zh-H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当时你</a:t>
            </a:r>
            <a:r>
              <a:rPr lang="en-US" altLang="zh-H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zh-HK" altLang="zh-H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和身边的人</a:t>
            </a:r>
            <a:r>
              <a:rPr lang="en-US" altLang="zh-H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r>
              <a:rPr lang="zh-HK" altLang="zh-H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感</a:t>
            </a:r>
            <a:r>
              <a:rPr lang="zh-TW" altLang="zh-H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受</a:t>
            </a:r>
            <a:r>
              <a:rPr lang="zh-HK" altLang="zh-H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如何</a:t>
            </a:r>
            <a:r>
              <a:rPr lang="zh-TW" altLang="zh-H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？</a:t>
            </a:r>
            <a:r>
              <a:rPr lang="zh-HK" altLang="zh-H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为什</a:t>
            </a:r>
            <a:r>
              <a:rPr lang="zh-TW" altLang="zh-H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么</a:t>
            </a:r>
            <a:r>
              <a:rPr lang="zh-HK" altLang="zh-H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？</a:t>
            </a:r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663E45-6D40-492B-97EF-F3B27C078FB5}" type="slidenum">
              <a:rPr lang="zh-HK" altLang="en-US" smtClean="0"/>
              <a:t>5</a:t>
            </a:fld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15765182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HK" altLang="zh-H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教</a:t>
            </a:r>
            <a:r>
              <a:rPr lang="zh-TW" altLang="zh-H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师</a:t>
            </a:r>
            <a:r>
              <a:rPr lang="zh-TW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与</a:t>
            </a:r>
            <a:r>
              <a:rPr lang="zh-HK" altLang="zh-H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学生进</a:t>
            </a:r>
            <a:r>
              <a:rPr lang="zh-TW" altLang="zh-H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行</a:t>
            </a:r>
            <a:r>
              <a:rPr lang="zh-HK" altLang="zh-H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讨</a:t>
            </a:r>
            <a:r>
              <a:rPr lang="zh-TW" altLang="zh-H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论</a:t>
            </a:r>
            <a:r>
              <a:rPr lang="zh-HK" altLang="zh-H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。</a:t>
            </a:r>
            <a:endParaRPr lang="en-US" altLang="zh-HK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altLang="zh-TW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TW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烟商为了为满足青年人好奇和贪新鲜的心态，制造不同口味的电子烟，如水果、汽水、朱古力等，令青年人误信电子烟较传统香烟更健康及时尚，以吸引他们吸食。</a:t>
            </a:r>
          </a:p>
          <a:p>
            <a:endParaRPr lang="zh-TW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TW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电子烟制造商经常以多种味道，并配以「不会上瘾」、「帮助戒烟」、「已获认证」及「环保」等字眼误导消费者有关电子烟的安全性，吸引青少年使用。</a:t>
            </a:r>
          </a:p>
          <a:p>
            <a:endParaRPr lang="zh-TW" altLang="zh-HK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663E45-6D40-492B-97EF-F3B27C078FB5}" type="slidenum">
              <a:rPr lang="zh-HK" altLang="en-US" smtClean="0"/>
              <a:t>6</a:t>
            </a:fld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26703206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播放反吸烟宣传片</a:t>
            </a:r>
            <a:r>
              <a:rPr lang="en-US" altLang="zh-TW" dirty="0"/>
              <a:t>《</a:t>
            </a:r>
            <a:r>
              <a:rPr lang="zh-TW" altLang="en-US" dirty="0"/>
              <a:t>变种篇</a:t>
            </a:r>
            <a:r>
              <a:rPr lang="en-US" altLang="zh-TW" dirty="0"/>
              <a:t>》</a:t>
            </a:r>
          </a:p>
          <a:p>
            <a:r>
              <a:rPr lang="zh-TW" altLang="en-US" dirty="0"/>
              <a:t>教师带领学生就影片内容作讨论，厘清电子烟只是传统香烟的变种，同样会损害身体健康。</a:t>
            </a:r>
          </a:p>
          <a:p>
            <a:endParaRPr lang="zh-TW" altLang="en-US" dirty="0"/>
          </a:p>
          <a:p>
            <a:r>
              <a:rPr lang="zh-TW" altLang="en-US" dirty="0"/>
              <a:t>提问举隅：</a:t>
            </a:r>
          </a:p>
          <a:p>
            <a:r>
              <a:rPr lang="zh-TW" altLang="en-US" dirty="0"/>
              <a:t>你认为烟草产品包装的健康忠告图片是否同样适用于电子烟？为什么？</a:t>
            </a:r>
            <a:endParaRPr lang="en-US" altLang="zh-TW" dirty="0"/>
          </a:p>
          <a:p>
            <a:endParaRPr lang="en-US" altLang="zh-TW" dirty="0"/>
          </a:p>
          <a:p>
            <a:r>
              <a:rPr lang="zh-TW" altLang="en-US" dirty="0"/>
              <a:t>教师亦可进一步与学生观看卫生署有关短片  </a:t>
            </a:r>
            <a:r>
              <a:rPr lang="en-US" altLang="zh-TW" dirty="0"/>
              <a:t>www.isd.gov.hk/chi/tvapi/19_md318.html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663E45-6D40-492B-97EF-F3B27C078FB5}" type="slidenum">
              <a:rPr lang="zh-HK" altLang="en-US" smtClean="0"/>
              <a:t>7</a:t>
            </a:fld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3046532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HK" altLang="zh-H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让学</a:t>
            </a:r>
            <a:r>
              <a:rPr lang="zh-TW" altLang="zh-H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生</a:t>
            </a:r>
            <a:r>
              <a:rPr lang="zh-HK" altLang="zh-H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明白电子烟只是传统香烟的变种，并提高对这些产</a:t>
            </a:r>
            <a:r>
              <a:rPr lang="zh-TW" altLang="zh-H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品</a:t>
            </a:r>
            <a:r>
              <a:rPr lang="zh-HK" altLang="zh-H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的警觉。</a:t>
            </a:r>
            <a:endParaRPr lang="zh-TW" altLang="zh-HK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663E45-6D40-492B-97EF-F3B27C078FB5}" type="slidenum">
              <a:rPr lang="zh-HK" altLang="en-US" smtClean="0"/>
              <a:t>8</a:t>
            </a:fld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32075447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663E45-6D40-492B-97EF-F3B27C078FB5}" type="slidenum">
              <a:rPr lang="zh-HK" altLang="en-US" smtClean="0"/>
              <a:t>10</a:t>
            </a:fld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19486620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1E94B-7922-4DAF-87C5-8584BCEF4E33}" type="datetimeFigureOut">
              <a:rPr lang="zh-HK" altLang="en-US" smtClean="0"/>
              <a:t>7/1/2026</a:t>
            </a:fld>
            <a:endParaRPr lang="zh-HK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EC9D8-8C6D-41D0-9B8A-A552FA11225E}" type="slidenum">
              <a:rPr lang="zh-HK" altLang="en-US" smtClean="0"/>
              <a:t>‹#›</a:t>
            </a:fld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26356405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dirty="0"/>
              <a:t>按一下图示以新增图片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1E94B-7922-4DAF-87C5-8584BCEF4E33}" type="datetimeFigureOut">
              <a:rPr lang="zh-HK" altLang="en-US" smtClean="0"/>
              <a:t>7/1/2026</a:t>
            </a:fld>
            <a:endParaRPr lang="zh-HK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EC9D8-8C6D-41D0-9B8A-A552FA11225E}" type="slidenum">
              <a:rPr lang="zh-HK" altLang="en-US" smtClean="0"/>
              <a:t>‹#›</a:t>
            </a:fld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4160610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1E94B-7922-4DAF-87C5-8584BCEF4E33}" type="datetimeFigureOut">
              <a:rPr lang="zh-HK" altLang="en-US" smtClean="0"/>
              <a:t>7/1/2026</a:t>
            </a:fld>
            <a:endParaRPr lang="zh-HK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EC9D8-8C6D-41D0-9B8A-A552FA11225E}" type="slidenum">
              <a:rPr lang="zh-HK" altLang="en-US" smtClean="0"/>
              <a:t>‹#›</a:t>
            </a:fld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14003657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zh-TW" altLang="en-US"/>
              <a:t>編輯母片文字樣式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1E94B-7922-4DAF-87C5-8584BCEF4E33}" type="datetimeFigureOut">
              <a:rPr lang="zh-HK" altLang="en-US" smtClean="0"/>
              <a:t>7/1/2026</a:t>
            </a:fld>
            <a:endParaRPr lang="zh-HK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EC9D8-8C6D-41D0-9B8A-A552FA11225E}" type="slidenum">
              <a:rPr lang="zh-HK" altLang="en-US" smtClean="0"/>
              <a:t>‹#›</a:t>
            </a:fld>
            <a:endParaRPr lang="zh-HK" alt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370560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1E94B-7922-4DAF-87C5-8584BCEF4E33}" type="datetimeFigureOut">
              <a:rPr lang="zh-HK" altLang="en-US" smtClean="0"/>
              <a:t>7/1/2026</a:t>
            </a:fld>
            <a:endParaRPr lang="zh-HK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EC9D8-8C6D-41D0-9B8A-A552FA11225E}" type="slidenum">
              <a:rPr lang="zh-HK" altLang="en-US" smtClean="0"/>
              <a:t>‹#›</a:t>
            </a:fld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28898065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1E94B-7922-4DAF-87C5-8584BCEF4E33}" type="datetimeFigureOut">
              <a:rPr lang="zh-HK" altLang="en-US" smtClean="0"/>
              <a:t>7/1/2026</a:t>
            </a:fld>
            <a:endParaRPr lang="zh-HK" alt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EC9D8-8C6D-41D0-9B8A-A552FA11225E}" type="slidenum">
              <a:rPr lang="zh-HK" altLang="en-US" smtClean="0"/>
              <a:t>‹#›</a:t>
            </a:fld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37349306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圖片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dirty="0"/>
              <a:t>按一下图示以新增图片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dirty="0"/>
              <a:t>按一下图示以新增图片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dirty="0"/>
              <a:t>按一下图示以新增图片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1E94B-7922-4DAF-87C5-8584BCEF4E33}" type="datetimeFigureOut">
              <a:rPr lang="zh-HK" altLang="en-US" smtClean="0"/>
              <a:t>7/1/2026</a:t>
            </a:fld>
            <a:endParaRPr lang="zh-HK" alt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EC9D8-8C6D-41D0-9B8A-A552FA11225E}" type="slidenum">
              <a:rPr lang="zh-HK" altLang="en-US" smtClean="0"/>
              <a:t>‹#›</a:t>
            </a:fld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21529777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1E94B-7922-4DAF-87C5-8584BCEF4E33}" type="datetimeFigureOut">
              <a:rPr lang="zh-HK" altLang="en-US" smtClean="0"/>
              <a:t>7/1/2026</a:t>
            </a:fld>
            <a:endParaRPr lang="zh-HK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EC9D8-8C6D-41D0-9B8A-A552FA11225E}" type="slidenum">
              <a:rPr lang="zh-HK" altLang="en-US" smtClean="0"/>
              <a:t>‹#›</a:t>
            </a:fld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21410708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1E94B-7922-4DAF-87C5-8584BCEF4E33}" type="datetimeFigureOut">
              <a:rPr lang="zh-HK" altLang="en-US" smtClean="0"/>
              <a:t>7/1/2026</a:t>
            </a:fld>
            <a:endParaRPr lang="zh-HK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EC9D8-8C6D-41D0-9B8A-A552FA11225E}" type="slidenum">
              <a:rPr lang="zh-HK" altLang="en-US" smtClean="0"/>
              <a:t>‹#›</a:t>
            </a:fld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38412483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1E94B-7922-4DAF-87C5-8584BCEF4E33}" type="datetimeFigureOut">
              <a:rPr lang="zh-HK" altLang="en-US" smtClean="0"/>
              <a:t>7/1/2026</a:t>
            </a:fld>
            <a:endParaRPr lang="zh-HK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EC9D8-8C6D-41D0-9B8A-A552FA11225E}" type="slidenum">
              <a:rPr lang="zh-HK" altLang="en-US" smtClean="0"/>
              <a:t>‹#›</a:t>
            </a:fld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29604333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1E94B-7922-4DAF-87C5-8584BCEF4E33}" type="datetimeFigureOut">
              <a:rPr lang="zh-HK" altLang="en-US" smtClean="0"/>
              <a:t>7/1/2026</a:t>
            </a:fld>
            <a:endParaRPr lang="zh-HK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EC9D8-8C6D-41D0-9B8A-A552FA11225E}" type="slidenum">
              <a:rPr lang="zh-HK" altLang="en-US" smtClean="0"/>
              <a:t>‹#›</a:t>
            </a:fld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27234959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1E94B-7922-4DAF-87C5-8584BCEF4E33}" type="datetimeFigureOut">
              <a:rPr lang="zh-HK" altLang="en-US" smtClean="0"/>
              <a:t>7/1/2026</a:t>
            </a:fld>
            <a:endParaRPr lang="zh-HK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EC9D8-8C6D-41D0-9B8A-A552FA11225E}" type="slidenum">
              <a:rPr lang="zh-HK" altLang="en-US" smtClean="0"/>
              <a:t>‹#›</a:t>
            </a:fld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24959793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1E94B-7922-4DAF-87C5-8584BCEF4E33}" type="datetimeFigureOut">
              <a:rPr lang="zh-HK" altLang="en-US" smtClean="0"/>
              <a:t>7/1/2026</a:t>
            </a:fld>
            <a:endParaRPr lang="zh-HK" alt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EC9D8-8C6D-41D0-9B8A-A552FA11225E}" type="slidenum">
              <a:rPr lang="zh-HK" altLang="en-US" smtClean="0"/>
              <a:t>‹#›</a:t>
            </a:fld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30776931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1E94B-7922-4DAF-87C5-8584BCEF4E33}" type="datetimeFigureOut">
              <a:rPr lang="zh-HK" altLang="en-US" smtClean="0"/>
              <a:t>7/1/2026</a:t>
            </a:fld>
            <a:endParaRPr lang="zh-HK" alt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EC9D8-8C6D-41D0-9B8A-A552FA11225E}" type="slidenum">
              <a:rPr lang="zh-HK" altLang="en-US" smtClean="0"/>
              <a:t>‹#›</a:t>
            </a:fld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15637491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1E94B-7922-4DAF-87C5-8584BCEF4E33}" type="datetimeFigureOut">
              <a:rPr lang="zh-HK" altLang="en-US" smtClean="0"/>
              <a:t>7/1/2026</a:t>
            </a:fld>
            <a:endParaRPr lang="zh-HK" alt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EC9D8-8C6D-41D0-9B8A-A552FA11225E}" type="slidenum">
              <a:rPr lang="zh-HK" altLang="en-US" smtClean="0"/>
              <a:t>‹#›</a:t>
            </a:fld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41587205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1E94B-7922-4DAF-87C5-8584BCEF4E33}" type="datetimeFigureOut">
              <a:rPr lang="zh-HK" altLang="en-US" smtClean="0"/>
              <a:t>7/1/2026</a:t>
            </a:fld>
            <a:endParaRPr lang="zh-HK" alt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EC9D8-8C6D-41D0-9B8A-A552FA11225E}" type="slidenum">
              <a:rPr lang="zh-HK" altLang="en-US" smtClean="0"/>
              <a:t>‹#›</a:t>
            </a:fld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4244017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dirty="0"/>
              <a:t>按一下图示以新增图片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1E94B-7922-4DAF-87C5-8584BCEF4E33}" type="datetimeFigureOut">
              <a:rPr lang="zh-HK" altLang="en-US" smtClean="0"/>
              <a:t>7/1/2026</a:t>
            </a:fld>
            <a:endParaRPr lang="zh-HK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EC9D8-8C6D-41D0-9B8A-A552FA11225E}" type="slidenum">
              <a:rPr lang="zh-HK" altLang="en-US" smtClean="0"/>
              <a:t>‹#›</a:t>
            </a:fld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37266230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1DF1E94B-7922-4DAF-87C5-8584BCEF4E33}" type="datetimeFigureOut">
              <a:rPr lang="zh-HK" altLang="en-US" smtClean="0"/>
              <a:t>7/1/2026</a:t>
            </a:fld>
            <a:endParaRPr lang="zh-HK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AEC9D8-8C6D-41D0-9B8A-A552FA11225E}" type="slidenum">
              <a:rPr lang="zh-HK" altLang="en-US" smtClean="0"/>
              <a:t>‹#›</a:t>
            </a:fld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33034558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05" r:id="rId1"/>
    <p:sldLayoutId id="2147483906" r:id="rId2"/>
    <p:sldLayoutId id="2147483907" r:id="rId3"/>
    <p:sldLayoutId id="2147483908" r:id="rId4"/>
    <p:sldLayoutId id="2147483909" r:id="rId5"/>
    <p:sldLayoutId id="2147483910" r:id="rId6"/>
    <p:sldLayoutId id="2147483911" r:id="rId7"/>
    <p:sldLayoutId id="2147483912" r:id="rId8"/>
    <p:sldLayoutId id="2147483913" r:id="rId9"/>
    <p:sldLayoutId id="2147483914" r:id="rId10"/>
    <p:sldLayoutId id="2147483915" r:id="rId11"/>
    <p:sldLayoutId id="2147483916" r:id="rId12"/>
    <p:sldLayoutId id="2147483917" r:id="rId13"/>
    <p:sldLayoutId id="2147483918" r:id="rId14"/>
    <p:sldLayoutId id="2147483919" r:id="rId15"/>
    <p:sldLayoutId id="2147483920" r:id="rId16"/>
    <p:sldLayoutId id="2147483921" r:id="rId17"/>
  </p:sldLayoutIdLst>
  <p:txStyles>
    <p:titleStyle>
      <a:lvl1pPr algn="l" defTabSz="457207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6" indent="-342906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62" indent="-285755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20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2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3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hyperlink" Target="http://www.smokefree.hk/UserFiles/video/API/html/videoplay_api33_tc.html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gif"/><Relationship Id="rId3" Type="http://schemas.openxmlformats.org/officeDocument/2006/relationships/image" Target="../media/image4.gif"/><Relationship Id="rId7" Type="http://schemas.openxmlformats.org/officeDocument/2006/relationships/image" Target="../media/image8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gif"/><Relationship Id="rId5" Type="http://schemas.openxmlformats.org/officeDocument/2006/relationships/image" Target="../media/image6.gif"/><Relationship Id="rId4" Type="http://schemas.openxmlformats.org/officeDocument/2006/relationships/image" Target="../media/image5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hyperlink" Target="http://www.smokefree.hk/UserFiles/video/API/html/videoplay_api38_tc.html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8733" cy="6858000"/>
          </a:xfrm>
          <a:prstGeom prst="rect">
            <a:avLst/>
          </a:prstGeom>
        </p:spPr>
      </p:pic>
      <p:sp>
        <p:nvSpPr>
          <p:cNvPr id="75" name="矩形 74"/>
          <p:cNvSpPr/>
          <p:nvPr/>
        </p:nvSpPr>
        <p:spPr>
          <a:xfrm>
            <a:off x="4063998" y="2613392"/>
            <a:ext cx="4960257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Bef>
                <a:spcPts val="2400"/>
              </a:spcBef>
            </a:pPr>
            <a:r>
              <a:rPr lang="zh-TW" altLang="zh-HK" sz="4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生活事件事例</a:t>
            </a:r>
            <a:endParaRPr lang="en-US" altLang="zh-TW" sz="40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新細明體" panose="02020500000000000000" pitchFamily="18" charset="-120"/>
            </a:endParaRPr>
          </a:p>
          <a:p>
            <a:pPr algn="r">
              <a:spcBef>
                <a:spcPts val="2400"/>
              </a:spcBef>
            </a:pPr>
            <a:r>
              <a:rPr lang="zh-TW" altLang="en-US" sz="4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「电子烟危害健康</a:t>
            </a:r>
            <a:r>
              <a:rPr lang="zh-HK" altLang="en-US" sz="4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」</a:t>
            </a:r>
            <a:endParaRPr lang="zh-HK" altLang="en-US" sz="40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8" name="矩形 77"/>
          <p:cNvSpPr/>
          <p:nvPr/>
        </p:nvSpPr>
        <p:spPr>
          <a:xfrm>
            <a:off x="4405744" y="4251032"/>
            <a:ext cx="444433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TW" altLang="en-US" sz="2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Arial" panose="020B0604020202020204" pitchFamily="34" charset="0"/>
              </a:rPr>
              <a:t>价值观教育</a:t>
            </a:r>
          </a:p>
          <a:p>
            <a:pPr algn="r"/>
            <a:r>
              <a:rPr lang="zh-TW" altLang="en-US" sz="2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Arial" panose="020B0604020202020204" pitchFamily="34" charset="0"/>
              </a:rPr>
              <a:t>初小至高小</a:t>
            </a:r>
          </a:p>
          <a:p>
            <a:pPr algn="r"/>
            <a:r>
              <a:rPr lang="zh-TW" altLang="en-US" sz="2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Arial" panose="020B0604020202020204" pitchFamily="34" charset="0"/>
              </a:rPr>
              <a:t>教育局 </a:t>
            </a:r>
            <a:endParaRPr lang="en-US" altLang="zh-TW" sz="20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sym typeface="Arial" panose="020B0604020202020204" pitchFamily="34" charset="0"/>
            </a:endParaRPr>
          </a:p>
          <a:p>
            <a:pPr algn="r"/>
            <a:r>
              <a:rPr lang="zh-TW" altLang="en-US" sz="2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Arial" panose="020B0604020202020204" pitchFamily="34" charset="0"/>
              </a:rPr>
              <a:t>德育、公民及国民教育组制作</a:t>
            </a:r>
            <a:endParaRPr lang="en-US" altLang="zh-TW" sz="20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sym typeface="Arial" panose="020B0604020202020204" pitchFamily="34" charset="0"/>
            </a:endParaRPr>
          </a:p>
          <a:p>
            <a:pPr algn="r"/>
            <a:r>
              <a:rPr lang="en-US" altLang="zh-TW" sz="2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Arial" panose="020B0604020202020204" pitchFamily="34" charset="0"/>
              </a:rPr>
              <a:t>2020</a:t>
            </a:r>
            <a:r>
              <a:rPr lang="zh-TW" altLang="en-US" sz="2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Arial" panose="020B0604020202020204" pitchFamily="34" charset="0"/>
              </a:rPr>
              <a:t>年</a:t>
            </a:r>
            <a:r>
              <a:rPr lang="en-US" altLang="zh-TW" sz="2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Arial" panose="020B0604020202020204" pitchFamily="34" charset="0"/>
              </a:rPr>
              <a:t>10</a:t>
            </a:r>
            <a:r>
              <a:rPr lang="zh-TW" altLang="en-US" sz="2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Arial" panose="020B0604020202020204" pitchFamily="34" charset="0"/>
              </a:rPr>
              <a:t>月</a:t>
            </a:r>
            <a:endParaRPr lang="en-US" altLang="zh-TW" sz="20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sym typeface="Arial" panose="020B0604020202020204" pitchFamily="34" charset="0"/>
            </a:endParaRPr>
          </a:p>
          <a:p>
            <a:pPr algn="r"/>
            <a:r>
              <a:rPr lang="zh-TW" altLang="en-US" sz="2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Arial" panose="020B0604020202020204" pitchFamily="34" charset="0"/>
              </a:rPr>
              <a:t>（最后更新日期：</a:t>
            </a:r>
            <a:r>
              <a:rPr lang="en-US" altLang="zh-TW" sz="2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Arial" panose="020B0604020202020204" pitchFamily="34" charset="0"/>
              </a:rPr>
              <a:t>2024</a:t>
            </a:r>
            <a:r>
              <a:rPr lang="zh-TW" altLang="en-US" sz="2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Arial" panose="020B0604020202020204" pitchFamily="34" charset="0"/>
              </a:rPr>
              <a:t>年</a:t>
            </a:r>
            <a:r>
              <a:rPr lang="en-US" altLang="zh-TW" sz="2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Arial" panose="020B0604020202020204" pitchFamily="34" charset="0"/>
              </a:rPr>
              <a:t>3</a:t>
            </a:r>
            <a:r>
              <a:rPr lang="zh-TW" altLang="en-US" sz="2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Arial" panose="020B0604020202020204" pitchFamily="34" charset="0"/>
              </a:rPr>
              <a:t>月）</a:t>
            </a:r>
            <a:endParaRPr lang="en-US" altLang="zh-TW" sz="20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sym typeface="Arial" panose="020B0604020202020204" pitchFamily="34" charset="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107504" y="6515103"/>
            <a:ext cx="18355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sz="1200" dirty="0" err="1"/>
              <a:t>Image:freepik.com</a:t>
            </a:r>
            <a:endParaRPr lang="zh-HK" altLang="en-US" sz="1200" dirty="0"/>
          </a:p>
        </p:txBody>
      </p:sp>
    </p:spTree>
    <p:extLst>
      <p:ext uri="{BB962C8B-B14F-4D97-AF65-F5344CB8AC3E}">
        <p14:creationId xmlns:p14="http://schemas.microsoft.com/office/powerpoint/2010/main" val="41777229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53975" y="712268"/>
            <a:ext cx="8481118" cy="37101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4000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吸烟的祸害</a:t>
            </a:r>
            <a:endParaRPr lang="zh-TW" altLang="zh-HK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电子烟、加热烟和任何烟类产品一样含有</a:t>
            </a:r>
            <a:r>
              <a:rPr lang="zh-TW" altLang="en-US" sz="24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严重危害健康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的物质，吸食后不单只令人上瘾，更可引致呼吸道和心血管疾病，例如咳嗽、支气管炎、肺癌、中风、心脏病等，甚至死亡。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儿童一旦接触尼古丁，更会影响脑部发育。怀孕妇女吸食烟害物品，更会影响胎儿，导致发育不健全、畸胎和智力受损等问题。</a:t>
            </a:r>
          </a:p>
          <a:p>
            <a:pPr marL="0" indent="0">
              <a:buNone/>
            </a:pPr>
            <a:endParaRPr lang="zh-TW" altLang="zh-HK" sz="3200" dirty="0">
              <a:solidFill>
                <a:srgbClr val="92D050"/>
              </a:solidFill>
              <a:latin typeface="+mn-ea"/>
              <a:ea typeface="+mn-ea"/>
            </a:endParaRPr>
          </a:p>
          <a:p>
            <a:endParaRPr lang="zh-HK" altLang="en-US" sz="3200" dirty="0">
              <a:solidFill>
                <a:srgbClr val="92D050"/>
              </a:solidFill>
              <a:latin typeface="+mn-ea"/>
              <a:ea typeface="+mn-ea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7433" y="4655302"/>
            <a:ext cx="4670170" cy="2202698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953490" y="4189615"/>
            <a:ext cx="1478815" cy="2668385"/>
          </a:xfrm>
          <a:prstGeom prst="rect">
            <a:avLst/>
          </a:prstGeom>
        </p:spPr>
      </p:pic>
      <p:sp>
        <p:nvSpPr>
          <p:cNvPr id="6" name="文字方塊 5"/>
          <p:cNvSpPr txBox="1"/>
          <p:nvPr/>
        </p:nvSpPr>
        <p:spPr>
          <a:xfrm>
            <a:off x="107504" y="6515103"/>
            <a:ext cx="18355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sz="1200" dirty="0" err="1"/>
              <a:t>Image:freepik.com</a:t>
            </a:r>
            <a:endParaRPr lang="zh-HK" altLang="en-US" sz="1200" dirty="0"/>
          </a:p>
        </p:txBody>
      </p:sp>
    </p:spTree>
    <p:extLst>
      <p:ext uri="{BB962C8B-B14F-4D97-AF65-F5344CB8AC3E}">
        <p14:creationId xmlns:p14="http://schemas.microsoft.com/office/powerpoint/2010/main" val="31202603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E50D010-9183-4C25-AE07-C4C0FEDF89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</a:pPr>
            <a:r>
              <a:rPr lang="zh-TW" altLang="en-US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延展活动</a:t>
            </a:r>
            <a:r>
              <a:rPr lang="en-US" altLang="zh-TW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: </a:t>
            </a:r>
            <a:r>
              <a:rPr lang="zh-TW" altLang="en-US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烟民爷爷</a:t>
            </a:r>
            <a:endParaRPr lang="zh-HK" altLang="en-US" dirty="0">
              <a:latin typeface="微軟正黑體 Light" panose="020B0304030504040204" pitchFamily="34" charset="-120"/>
              <a:ea typeface="微軟正黑體 Light" panose="020B0304030504040204" pitchFamily="34" charset="-120"/>
            </a:endParaRP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BD6138AF-9007-44ED-9E79-6F40F6341F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122885" y="2231961"/>
            <a:ext cx="5048100" cy="4099365"/>
          </a:xfrm>
        </p:spPr>
        <p:txBody>
          <a:bodyPr>
            <a:noAutofit/>
          </a:bodyPr>
          <a:lstStyle/>
          <a:p>
            <a:pPr algn="just">
              <a:spcAft>
                <a:spcPts val="600"/>
              </a:spcAft>
            </a:pPr>
            <a:r>
              <a:rPr lang="zh-TW" altLang="en-US" sz="3200" u="sng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小明</a:t>
            </a:r>
            <a:r>
              <a:rPr lang="zh-TW" altLang="en-US" sz="3200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的爷爷今年</a:t>
            </a:r>
            <a:r>
              <a:rPr lang="en-US" altLang="zh-TW" sz="3200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75</a:t>
            </a:r>
            <a:r>
              <a:rPr lang="zh-TW" altLang="en-US" sz="3200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岁，他是一位烟龄</a:t>
            </a:r>
            <a:r>
              <a:rPr lang="en-US" altLang="zh-TW" sz="3200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60</a:t>
            </a:r>
            <a:r>
              <a:rPr lang="zh-TW" altLang="en-US" sz="3200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年的烟民。</a:t>
            </a:r>
            <a:endParaRPr lang="en-US" altLang="zh-TW" sz="3200" dirty="0">
              <a:latin typeface="微軟正黑體 Light" panose="020B0304030504040204" pitchFamily="34" charset="-120"/>
              <a:ea typeface="微軟正黑體 Light" panose="020B0304030504040204" pitchFamily="34" charset="-120"/>
            </a:endParaRPr>
          </a:p>
          <a:p>
            <a:pPr algn="just" hangingPunct="0">
              <a:spcAft>
                <a:spcPts val="600"/>
              </a:spcAft>
            </a:pPr>
            <a:r>
              <a:rPr lang="zh-TW" altLang="en-US" sz="3200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爷爷经常生病，爸爸说爷爷患了肺病，</a:t>
            </a:r>
            <a:r>
              <a:rPr lang="zh-TW" altLang="en-US" sz="3200" u="sng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小明</a:t>
            </a:r>
            <a:r>
              <a:rPr lang="zh-TW" altLang="en-US" sz="3200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很担心。</a:t>
            </a:r>
            <a:endParaRPr lang="en-US" altLang="zh-TW" sz="3200" dirty="0">
              <a:latin typeface="微軟正黑體 Light" panose="020B0304030504040204" pitchFamily="34" charset="-120"/>
              <a:ea typeface="微軟正黑體 Light" panose="020B0304030504040204" pitchFamily="34" charset="-120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126" y="2599002"/>
            <a:ext cx="1767993" cy="1682642"/>
          </a:xfrm>
          <a:prstGeom prst="rect">
            <a:avLst/>
          </a:prstGeom>
        </p:spPr>
      </p:pic>
      <p:sp>
        <p:nvSpPr>
          <p:cNvPr id="10" name="文字方塊 9"/>
          <p:cNvSpPr txBox="1"/>
          <p:nvPr/>
        </p:nvSpPr>
        <p:spPr>
          <a:xfrm>
            <a:off x="212513" y="6449384"/>
            <a:ext cx="18355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sz="1200" dirty="0" err="1"/>
              <a:t>Image:freepik.com</a:t>
            </a:r>
            <a:endParaRPr lang="zh-HK" altLang="en-US" sz="1200" dirty="0"/>
          </a:p>
        </p:txBody>
      </p:sp>
    </p:spTree>
    <p:extLst>
      <p:ext uri="{BB962C8B-B14F-4D97-AF65-F5344CB8AC3E}">
        <p14:creationId xmlns:p14="http://schemas.microsoft.com/office/powerpoint/2010/main" val="23347311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0454" y="0"/>
            <a:ext cx="6523092" cy="685800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49630" y="151437"/>
            <a:ext cx="7055380" cy="1400530"/>
          </a:xfrm>
        </p:spPr>
        <p:txBody>
          <a:bodyPr/>
          <a:lstStyle/>
          <a:p>
            <a:pPr algn="ctr"/>
            <a:r>
              <a:rPr lang="zh-TW" altLang="en-US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短片</a:t>
            </a:r>
          </a:p>
        </p:txBody>
      </p:sp>
      <p:pic>
        <p:nvPicPr>
          <p:cNvPr id="4" name="內容版面配置區 3">
            <a:hlinkClick r:id="rId4"/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5"/>
          <a:srcRect t="6919" r="80100" b="47143"/>
          <a:stretch/>
        </p:blipFill>
        <p:spPr>
          <a:xfrm>
            <a:off x="1908125" y="1703403"/>
            <a:ext cx="4161205" cy="3087737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107504" y="6515103"/>
            <a:ext cx="18355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sz="1200" dirty="0" err="1"/>
              <a:t>Image:freepik.com</a:t>
            </a:r>
            <a:endParaRPr lang="zh-HK" altLang="en-US" sz="1200" dirty="0"/>
          </a:p>
        </p:txBody>
      </p:sp>
    </p:spTree>
    <p:extLst>
      <p:ext uri="{BB962C8B-B14F-4D97-AF65-F5344CB8AC3E}">
        <p14:creationId xmlns:p14="http://schemas.microsoft.com/office/powerpoint/2010/main" val="6623795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1935900-A946-40AC-B503-8D8FBC8EC3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904" y="945808"/>
            <a:ext cx="7055380" cy="1400530"/>
          </a:xfrm>
        </p:spPr>
        <p:txBody>
          <a:bodyPr/>
          <a:lstStyle/>
          <a:p>
            <a:pPr algn="just"/>
            <a:r>
              <a:rPr lang="zh-TW" altLang="en-US" sz="3600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假如你是</a:t>
            </a:r>
            <a:r>
              <a:rPr lang="zh-TW" altLang="en-US" sz="3600" u="sng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小明</a:t>
            </a:r>
            <a:r>
              <a:rPr lang="zh-TW" altLang="en-US" sz="3600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，试用以下其中一个方法，劝爷爷戒烟</a:t>
            </a:r>
            <a:endParaRPr lang="zh-HK" altLang="en-US" sz="3600" dirty="0">
              <a:latin typeface="微軟正黑體 Light" panose="020B0304030504040204" pitchFamily="34" charset="-120"/>
              <a:ea typeface="微軟正黑體 Light" panose="020B0304030504040204" pitchFamily="34" charset="-12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CEDA068-FBBC-421C-ADD3-E569C14E0C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4630" y="2756308"/>
            <a:ext cx="6711654" cy="4195481"/>
          </a:xfrm>
        </p:spPr>
        <p:txBody>
          <a:bodyPr>
            <a:normAutofit/>
          </a:bodyPr>
          <a:lstStyle/>
          <a:p>
            <a:pPr marL="457200" indent="-457200">
              <a:buAutoNum type="arabicParenBoth"/>
            </a:pPr>
            <a:r>
              <a:rPr lang="zh-TW" altLang="en-US" sz="3200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写信</a:t>
            </a:r>
            <a:endParaRPr lang="en-US" altLang="zh-TW" sz="3200" dirty="0">
              <a:latin typeface="微軟正黑體 Light" panose="020B0304030504040204" pitchFamily="34" charset="-120"/>
              <a:ea typeface="微軟正黑體 Light" panose="020B0304030504040204" pitchFamily="34" charset="-120"/>
            </a:endParaRPr>
          </a:p>
          <a:p>
            <a:pPr marL="457200" indent="-457200">
              <a:buAutoNum type="arabicParenBoth"/>
            </a:pPr>
            <a:r>
              <a:rPr lang="zh-TW" altLang="en-US" sz="3200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拍片</a:t>
            </a:r>
            <a:endParaRPr lang="en-US" altLang="zh-TW" sz="3200" dirty="0">
              <a:latin typeface="微軟正黑體 Light" panose="020B0304030504040204" pitchFamily="34" charset="-120"/>
              <a:ea typeface="微軟正黑體 Light" panose="020B0304030504040204" pitchFamily="34" charset="-120"/>
            </a:endParaRPr>
          </a:p>
          <a:p>
            <a:pPr marL="457200" indent="-457200">
              <a:buAutoNum type="arabicParenBoth"/>
            </a:pPr>
            <a:r>
              <a:rPr lang="zh-TW" altLang="en-US" sz="3200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画漫画</a:t>
            </a:r>
            <a:endParaRPr lang="en-US" altLang="zh-TW" sz="3200" dirty="0">
              <a:latin typeface="微軟正黑體 Light" panose="020B0304030504040204" pitchFamily="34" charset="-120"/>
              <a:ea typeface="微軟正黑體 Light" panose="020B0304030504040204" pitchFamily="34" charset="-120"/>
            </a:endParaRPr>
          </a:p>
          <a:p>
            <a:pPr marL="457200" indent="-457200">
              <a:buAutoNum type="arabicParenBoth"/>
            </a:pPr>
            <a:endParaRPr lang="en-US" altLang="zh-HK" sz="1600" dirty="0"/>
          </a:p>
        </p:txBody>
      </p:sp>
      <p:sp>
        <p:nvSpPr>
          <p:cNvPr id="8" name="AutoShape 8" descr="Supply page message list brown Free Phot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50" t="1181" r="-43450" b="-1181"/>
          <a:stretch/>
        </p:blipFill>
        <p:spPr>
          <a:xfrm>
            <a:off x="5632934" y="3075289"/>
            <a:ext cx="4446700" cy="2962099"/>
          </a:xfrm>
          <a:prstGeom prst="rect">
            <a:avLst/>
          </a:prstGeom>
        </p:spPr>
      </p:pic>
      <p:sp>
        <p:nvSpPr>
          <p:cNvPr id="6" name="文字方塊 4"/>
          <p:cNvSpPr txBox="1"/>
          <p:nvPr/>
        </p:nvSpPr>
        <p:spPr>
          <a:xfrm>
            <a:off x="107504" y="6515103"/>
            <a:ext cx="18355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sz="1200" dirty="0" err="1"/>
              <a:t>Image:freepik.com</a:t>
            </a:r>
            <a:endParaRPr lang="zh-HK" altLang="en-US" sz="1200" dirty="0"/>
          </a:p>
        </p:txBody>
      </p:sp>
    </p:spTree>
    <p:extLst>
      <p:ext uri="{BB962C8B-B14F-4D97-AF65-F5344CB8AC3E}">
        <p14:creationId xmlns:p14="http://schemas.microsoft.com/office/powerpoint/2010/main" val="34183115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97317" y="108064"/>
            <a:ext cx="8540284" cy="4281056"/>
          </a:xfrm>
        </p:spPr>
        <p:txBody>
          <a:bodyPr>
            <a:normAutofit fontScale="92500" lnSpcReduction="20000"/>
          </a:bodyPr>
          <a:lstStyle/>
          <a:p>
            <a:pPr marL="0" indent="0">
              <a:spcBef>
                <a:spcPts val="2400"/>
              </a:spcBef>
              <a:buNone/>
            </a:pPr>
            <a:r>
              <a:rPr lang="zh-TW" altLang="en-US" sz="5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总</a:t>
            </a:r>
            <a:r>
              <a:rPr lang="zh-TW" altLang="zh-HK" sz="5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结</a:t>
            </a:r>
            <a:endParaRPr lang="zh-TW" altLang="zh-HK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Bef>
                <a:spcPts val="2400"/>
              </a:spcBef>
            </a:pP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吸烟危害健康</a:t>
            </a:r>
            <a:endParaRPr lang="en-US" altLang="zh-TW" sz="2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Bef>
                <a:spcPts val="2400"/>
              </a:spcBef>
            </a:pP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电子烟与传统香烟一样会对自己和其他人造成健康危害，而且一旦染上烟瘾，便难以戒除。</a:t>
            </a:r>
            <a:endParaRPr lang="en-US" altLang="zh-TW" sz="2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Bef>
                <a:spcPts val="2400"/>
              </a:spcBef>
            </a:pP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我们要爱惜身体，不要尝试吸第一口烟。</a:t>
            </a:r>
            <a:endParaRPr lang="en-US" altLang="zh-TW" sz="2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Bef>
                <a:spcPts val="2400"/>
              </a:spcBef>
            </a:pP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我们亦应关心身边吸烟人士的健康，鼓励他们及早戒除吸烟的不良习惯。要成功戒烟，必须要下定决心，再加上家人及亲友的支持和鼓励，便会事半功倍。</a:t>
            </a:r>
          </a:p>
          <a:p>
            <a:pPr marL="0" indent="0">
              <a:buNone/>
            </a:pPr>
            <a:endParaRPr lang="zh-TW" altLang="zh-HK" sz="3200" dirty="0">
              <a:solidFill>
                <a:srgbClr val="92D050"/>
              </a:solidFill>
              <a:latin typeface="+mn-ea"/>
              <a:ea typeface="+mn-ea"/>
            </a:endParaRPr>
          </a:p>
          <a:p>
            <a:endParaRPr lang="zh-HK" altLang="en-US" sz="3200" dirty="0">
              <a:solidFill>
                <a:srgbClr val="92D050"/>
              </a:solidFill>
              <a:latin typeface="+mn-ea"/>
              <a:ea typeface="+mn-ea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715000" y="3913275"/>
            <a:ext cx="1795084" cy="2813108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874000" y="4159651"/>
            <a:ext cx="1790700" cy="1233000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3116" y="4276334"/>
            <a:ext cx="2411484" cy="2086989"/>
          </a:xfrm>
          <a:prstGeom prst="rect">
            <a:avLst/>
          </a:prstGeom>
        </p:spPr>
      </p:pic>
      <p:sp>
        <p:nvSpPr>
          <p:cNvPr id="7" name="文字方塊 6"/>
          <p:cNvSpPr txBox="1"/>
          <p:nvPr/>
        </p:nvSpPr>
        <p:spPr>
          <a:xfrm>
            <a:off x="212513" y="6449384"/>
            <a:ext cx="18355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sz="1200" dirty="0" err="1"/>
              <a:t>Image:freepik.com</a:t>
            </a:r>
            <a:endParaRPr lang="zh-HK" altLang="en-US" sz="1200" dirty="0"/>
          </a:p>
        </p:txBody>
      </p:sp>
    </p:spTree>
    <p:extLst>
      <p:ext uri="{BB962C8B-B14F-4D97-AF65-F5344CB8AC3E}">
        <p14:creationId xmlns:p14="http://schemas.microsoft.com/office/powerpoint/2010/main" val="3274021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6" dur="4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8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8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8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800" fill="hold">
                                          <p:stCondLst>
                                            <p:cond delay="3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758" y="376182"/>
            <a:ext cx="8582071" cy="6481818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-23570" y="572051"/>
            <a:ext cx="9404723" cy="694595"/>
          </a:xfrm>
        </p:spPr>
        <p:txBody>
          <a:bodyPr/>
          <a:lstStyle/>
          <a:p>
            <a:pPr algn="ctr"/>
            <a:r>
              <a:rPr lang="zh-TW" altLang="zh-HK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学习重点</a:t>
            </a:r>
            <a:endParaRPr lang="zh-HK" altLang="en-US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96338" y="1314092"/>
            <a:ext cx="7964905" cy="475247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zh-TW" altLang="en-US" sz="1900" b="1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内容概要：</a:t>
            </a:r>
          </a:p>
          <a:p>
            <a:pPr marL="0" indent="0">
              <a:buNone/>
            </a:pPr>
            <a:r>
              <a:rPr lang="zh-TW" altLang="en-US" sz="1900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通过短片讨论，探讨电子烟对健康的祸害，并鼓励学生尝试帮助吸烟人士戒烟。</a:t>
            </a:r>
            <a:endParaRPr lang="en-US" altLang="zh-TW" sz="1900" kern="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spcBef>
                <a:spcPts val="600"/>
              </a:spcBef>
              <a:buNone/>
            </a:pPr>
            <a:endParaRPr lang="en-US" altLang="zh-TW" sz="1900" kern="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zh-HK" sz="1900" b="1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学习目标：</a:t>
            </a:r>
            <a:endParaRPr lang="zh-TW" altLang="zh-HK" sz="1900" kern="1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spcBef>
                <a:spcPts val="1200"/>
              </a:spcBef>
              <a:buNone/>
            </a:pPr>
            <a:r>
              <a:rPr lang="en-US" altLang="zh-TW" sz="1900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1.	</a:t>
            </a:r>
            <a:r>
              <a:rPr lang="zh-TW" altLang="en-US" sz="1900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帮助学生认识烟</a:t>
            </a:r>
            <a:r>
              <a:rPr lang="en-US" altLang="zh-TW" sz="1900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 </a:t>
            </a:r>
            <a:r>
              <a:rPr lang="zh-TW" altLang="en-US" sz="1900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包括电子烟</a:t>
            </a:r>
            <a:r>
              <a:rPr lang="en-US" altLang="zh-TW" sz="1900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1900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的祸害</a:t>
            </a:r>
          </a:p>
          <a:p>
            <a:pPr marL="541338" indent="-541338" algn="just">
              <a:spcBef>
                <a:spcPts val="1200"/>
              </a:spcBef>
              <a:buNone/>
            </a:pPr>
            <a:r>
              <a:rPr lang="en-US" altLang="zh-TW" sz="1900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2.	</a:t>
            </a:r>
            <a:r>
              <a:rPr lang="zh-TW" altLang="en-US" sz="1900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提高学生对新型吸烟产品（包括电子烟及加热非燃烧烟草产品等）的警觉性</a:t>
            </a:r>
          </a:p>
          <a:p>
            <a:pPr marL="541338" indent="-541338" algn="just">
              <a:spcBef>
                <a:spcPts val="1200"/>
              </a:spcBef>
              <a:buNone/>
            </a:pPr>
            <a:r>
              <a:rPr lang="en-US" altLang="zh-TW" sz="1900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3.	</a:t>
            </a:r>
            <a:r>
              <a:rPr lang="zh-TW" altLang="en-US" sz="1900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培养学生建立健康生活模式，关心自己和他人健康，拒绝吸烟</a:t>
            </a:r>
          </a:p>
          <a:p>
            <a:pPr marL="514350" indent="-514350" algn="just">
              <a:spcBef>
                <a:spcPts val="600"/>
              </a:spcBef>
              <a:buAutoNum type="arabicPeriod"/>
            </a:pPr>
            <a:endParaRPr lang="zh-TW" altLang="zh-HK" sz="1900" kern="1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zh-HK" sz="19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价值观和态度</a:t>
            </a:r>
            <a:r>
              <a:rPr lang="en-US" altLang="zh-TW" sz="19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 </a:t>
            </a:r>
            <a:r>
              <a:rPr lang="en-US" altLang="zh-HK" sz="19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:</a:t>
            </a:r>
          </a:p>
          <a:p>
            <a:pPr marL="0" indent="0">
              <a:buNone/>
            </a:pPr>
            <a:r>
              <a:rPr lang="en-US" altLang="zh-TW" sz="1900" dirty="0"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	</a:t>
            </a:r>
            <a:r>
              <a:rPr lang="zh-TW" altLang="en-US" sz="1900" dirty="0"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爱惜自己、自律、关怀、健康生活</a:t>
            </a:r>
            <a:endParaRPr lang="zh-HK" altLang="en-US" sz="19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107504" y="6515103"/>
            <a:ext cx="18355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sz="1200" dirty="0" err="1"/>
              <a:t>Image:freepik.com</a:t>
            </a:r>
            <a:endParaRPr lang="zh-HK" altLang="en-US" sz="1200" dirty="0"/>
          </a:p>
        </p:txBody>
      </p:sp>
    </p:spTree>
    <p:extLst>
      <p:ext uri="{BB962C8B-B14F-4D97-AF65-F5344CB8AC3E}">
        <p14:creationId xmlns:p14="http://schemas.microsoft.com/office/powerpoint/2010/main" val="39685462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 descr="http://www.ysp.org.hk/wp-content/uploads/2010/09/p1-e1284974659651.gif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700" y="2712802"/>
            <a:ext cx="2514215" cy="173064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圖片 4" descr="http://www.ysp.org.hk/wp-content/uploads/2010/09/p2-e1284974778615.gif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5870" y="442834"/>
            <a:ext cx="2510159" cy="173974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圖片 5" descr="http://www.ysp.org.hk/wp-content/uploads/2010/09/p3-e1284974980804.gif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700" y="4890547"/>
            <a:ext cx="2514215" cy="173974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圖片 6" descr="http://www.ysp.org.hk/wp-content/uploads/2010/09/p4-e1284975094290.gif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7173" y="2712802"/>
            <a:ext cx="2508856" cy="1730648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圖片 7" descr="http://www.ysp.org.hk/wp-content/uploads/2010/09/p5-e1284975211448.gif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700" y="451688"/>
            <a:ext cx="2514215" cy="173089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圖片 8" descr="http://www.ysp.org.hk/wp-content/uploads/2010/09/p6.gif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5870" y="4890547"/>
            <a:ext cx="2508856" cy="173974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矩形 1"/>
          <p:cNvSpPr/>
          <p:nvPr/>
        </p:nvSpPr>
        <p:spPr>
          <a:xfrm>
            <a:off x="5962984" y="2099413"/>
            <a:ext cx="306739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3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（一）</a:t>
            </a:r>
            <a:endParaRPr lang="en-US" altLang="zh-TW" sz="36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HK" altLang="zh-HK" sz="3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吸烟对健</a:t>
            </a:r>
            <a:r>
              <a:rPr lang="zh-TW" altLang="zh-HK" sz="3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康</a:t>
            </a:r>
            <a:r>
              <a:rPr lang="zh-TW" altLang="en-US" sz="3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有什么</a:t>
            </a:r>
            <a:r>
              <a:rPr lang="zh-HK" altLang="zh-HK" sz="3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影响</a:t>
            </a:r>
            <a:r>
              <a:rPr lang="en-US" altLang="zh-TW" sz="3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endParaRPr lang="zh-TW" altLang="en-US" sz="36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7497985" y="6491791"/>
            <a:ext cx="18355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sz="1200" dirty="0" err="1"/>
              <a:t>Image:freepik.com</a:t>
            </a:r>
            <a:endParaRPr lang="zh-HK" altLang="en-US" sz="1200" dirty="0"/>
          </a:p>
        </p:txBody>
      </p:sp>
    </p:spTree>
    <p:extLst>
      <p:ext uri="{BB962C8B-B14F-4D97-AF65-F5344CB8AC3E}">
        <p14:creationId xmlns:p14="http://schemas.microsoft.com/office/powerpoint/2010/main" val="2458770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53975" y="712268"/>
            <a:ext cx="8481118" cy="37101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4000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吸烟的祸害</a:t>
            </a:r>
            <a:endParaRPr lang="zh-TW" altLang="zh-HK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4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烟含有</a:t>
            </a:r>
            <a:r>
              <a:rPr lang="zh-TW" altLang="en-US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严重危害健康</a:t>
            </a:r>
            <a:r>
              <a:rPr lang="zh-TW" altLang="en-US" sz="24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的物质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，吸食后不单只令人上瘾，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　更可引致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呼吸道和心血管疾病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，例如咳嗽、支气管炎、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　肺癌、中风、心脏病等，甚至死亡。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儿童一旦接触尼古丁，更会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影响脑部发育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怀孕妇女吸食烟害物品，更会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影响胎儿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，导致发育不健全、畸胎和智力受损等问题。</a:t>
            </a:r>
          </a:p>
          <a:p>
            <a:pPr marL="0" indent="0">
              <a:buNone/>
            </a:pPr>
            <a:endParaRPr lang="zh-TW" altLang="zh-HK" sz="3200" dirty="0">
              <a:solidFill>
                <a:srgbClr val="92D050"/>
              </a:solidFill>
              <a:latin typeface="+mn-ea"/>
              <a:ea typeface="+mn-ea"/>
            </a:endParaRPr>
          </a:p>
          <a:p>
            <a:endParaRPr lang="zh-HK" altLang="en-US" sz="3200" dirty="0">
              <a:solidFill>
                <a:srgbClr val="92D050"/>
              </a:solidFill>
              <a:latin typeface="+mn-ea"/>
              <a:ea typeface="+mn-ea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7433" y="4655302"/>
            <a:ext cx="4670170" cy="2202698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953490" y="4189615"/>
            <a:ext cx="1478815" cy="2668385"/>
          </a:xfrm>
          <a:prstGeom prst="rect">
            <a:avLst/>
          </a:prstGeom>
        </p:spPr>
      </p:pic>
      <p:sp>
        <p:nvSpPr>
          <p:cNvPr id="6" name="文字方塊 5"/>
          <p:cNvSpPr txBox="1"/>
          <p:nvPr/>
        </p:nvSpPr>
        <p:spPr>
          <a:xfrm>
            <a:off x="107504" y="6515103"/>
            <a:ext cx="18355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sz="1200" dirty="0" err="1"/>
              <a:t>Image:freepik.com</a:t>
            </a:r>
            <a:endParaRPr lang="zh-HK" altLang="en-US" sz="1200" dirty="0"/>
          </a:p>
        </p:txBody>
      </p:sp>
    </p:spTree>
    <p:extLst>
      <p:ext uri="{BB962C8B-B14F-4D97-AF65-F5344CB8AC3E}">
        <p14:creationId xmlns:p14="http://schemas.microsoft.com/office/powerpoint/2010/main" val="1302427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 descr="é¦æ¸¯ç¦ççåçæå°çµæ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355" y="2358770"/>
            <a:ext cx="1979448" cy="195553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圖片 4" descr="http://www.ysp.org.hk/wp-content/uploads/2010/09/under18gif-e1285035906161.gif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9361" y="1835068"/>
            <a:ext cx="5875422" cy="3270871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文字方塊 5"/>
          <p:cNvSpPr txBox="1"/>
          <p:nvPr/>
        </p:nvSpPr>
        <p:spPr>
          <a:xfrm>
            <a:off x="107504" y="6515103"/>
            <a:ext cx="18355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sz="1200" dirty="0" err="1"/>
              <a:t>Image:freepik.com</a:t>
            </a:r>
            <a:endParaRPr lang="zh-HK" altLang="en-US" sz="1200" dirty="0"/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BF4AB635-7454-4225-AFBA-0A341B82A2AB}"/>
              </a:ext>
            </a:extLst>
          </p:cNvPr>
          <p:cNvSpPr txBox="1"/>
          <p:nvPr/>
        </p:nvSpPr>
        <p:spPr>
          <a:xfrm>
            <a:off x="634483" y="410547"/>
            <a:ext cx="54677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政府提醒市民吸烟的祸害</a:t>
            </a:r>
            <a:endParaRPr lang="zh-HK" altLang="en-US" sz="3200" dirty="0"/>
          </a:p>
        </p:txBody>
      </p:sp>
    </p:spTree>
    <p:extLst>
      <p:ext uri="{BB962C8B-B14F-4D97-AF65-F5344CB8AC3E}">
        <p14:creationId xmlns:p14="http://schemas.microsoft.com/office/powerpoint/2010/main" val="2560175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4516" y="942392"/>
            <a:ext cx="7251076" cy="442937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2402259" y="1613363"/>
            <a:ext cx="430144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4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想一想</a:t>
            </a:r>
            <a:endParaRPr lang="zh-HK" altLang="en-US" sz="2400" b="1" dirty="0">
              <a:solidFill>
                <a:schemeClr val="accent1">
                  <a:lumMod val="60000"/>
                  <a:lumOff val="4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2195177" y="2363759"/>
            <a:ext cx="5834457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41338" indent="-541338">
              <a:spcBef>
                <a:spcPts val="2400"/>
              </a:spcBef>
            </a:pPr>
            <a:r>
              <a:rPr lang="en-US" altLang="zh-TW" sz="2800" dirty="0">
                <a:solidFill>
                  <a:schemeClr val="bg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1. </a:t>
            </a:r>
            <a:r>
              <a:rPr lang="zh-TW" altLang="en-US" sz="2800" dirty="0">
                <a:solidFill>
                  <a:schemeClr val="bg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电子烟与传统香烟有什么分别？对健康一样有害吗？</a:t>
            </a:r>
            <a:endParaRPr lang="en-US" altLang="zh-TW" sz="2800" dirty="0">
              <a:solidFill>
                <a:schemeClr val="bg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Bef>
                <a:spcPts val="2400"/>
              </a:spcBef>
            </a:pPr>
            <a:r>
              <a:rPr lang="en-US" altLang="zh-TW" sz="2800" dirty="0">
                <a:solidFill>
                  <a:schemeClr val="bg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2.	 </a:t>
            </a:r>
            <a:r>
              <a:rPr lang="zh-TW" altLang="en-US" sz="2800" dirty="0">
                <a:solidFill>
                  <a:schemeClr val="bg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为什么还会有人选择吸食电子烟？</a:t>
            </a:r>
            <a:endParaRPr lang="en-US" altLang="zh-TW" sz="2800" dirty="0">
              <a:solidFill>
                <a:schemeClr val="bg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42950" indent="-742950">
              <a:buAutoNum type="arabicPeriod" startAt="2"/>
            </a:pPr>
            <a:endParaRPr lang="zh-HK" altLang="en-US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327" y="4239491"/>
            <a:ext cx="1738850" cy="2618509"/>
          </a:xfrm>
          <a:prstGeom prst="rect">
            <a:avLst/>
          </a:prstGeom>
        </p:spPr>
      </p:pic>
      <p:sp>
        <p:nvSpPr>
          <p:cNvPr id="7" name="文字方塊 6"/>
          <p:cNvSpPr txBox="1"/>
          <p:nvPr/>
        </p:nvSpPr>
        <p:spPr>
          <a:xfrm>
            <a:off x="7507794" y="6472976"/>
            <a:ext cx="18355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sz="1200" dirty="0" err="1"/>
              <a:t>Image:freepik.com</a:t>
            </a:r>
            <a:endParaRPr lang="zh-HK" altLang="en-US" sz="1200" dirty="0"/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44518C7C-746B-4FF1-9200-A6466F293615}"/>
              </a:ext>
            </a:extLst>
          </p:cNvPr>
          <p:cNvSpPr txBox="1"/>
          <p:nvPr/>
        </p:nvSpPr>
        <p:spPr>
          <a:xfrm>
            <a:off x="325272" y="226018"/>
            <a:ext cx="64441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dirty="0"/>
              <a:t>（二）电子烟</a:t>
            </a:r>
            <a:endParaRPr lang="zh-HK" altLang="en-US" sz="3200" dirty="0"/>
          </a:p>
        </p:txBody>
      </p:sp>
    </p:spTree>
    <p:extLst>
      <p:ext uri="{BB962C8B-B14F-4D97-AF65-F5344CB8AC3E}">
        <p14:creationId xmlns:p14="http://schemas.microsoft.com/office/powerpoint/2010/main" val="4268736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836" y="1140951"/>
            <a:ext cx="7741229" cy="5244682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2836" y="216242"/>
            <a:ext cx="7055380" cy="1400530"/>
          </a:xfrm>
        </p:spPr>
        <p:txBody>
          <a:bodyPr/>
          <a:lstStyle/>
          <a:p>
            <a:pPr algn="ctr"/>
            <a:r>
              <a:rPr lang="zh-TW" altLang="en-US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短片</a:t>
            </a:r>
          </a:p>
        </p:txBody>
      </p:sp>
      <p:pic>
        <p:nvPicPr>
          <p:cNvPr id="4" name="內容版面配置區 3">
            <a:hlinkClick r:id="rId4"/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5"/>
          <a:srcRect l="-1" t="6530" r="80200" b="46912"/>
          <a:stretch/>
        </p:blipFill>
        <p:spPr>
          <a:xfrm>
            <a:off x="2263139" y="1449371"/>
            <a:ext cx="4326999" cy="3270242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107504" y="6515103"/>
            <a:ext cx="18355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sz="1200" dirty="0" err="1"/>
              <a:t>Image:freepik.com</a:t>
            </a:r>
            <a:endParaRPr lang="zh-HK" altLang="en-US" sz="1200" dirty="0"/>
          </a:p>
        </p:txBody>
      </p:sp>
    </p:spTree>
    <p:extLst>
      <p:ext uri="{BB962C8B-B14F-4D97-AF65-F5344CB8AC3E}">
        <p14:creationId xmlns:p14="http://schemas.microsoft.com/office/powerpoint/2010/main" val="15099722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300791" y="1191125"/>
            <a:ext cx="8241632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2400"/>
              </a:spcBef>
            </a:pPr>
            <a:r>
              <a:rPr lang="zh-TW" altLang="zh-HK" sz="2800" u="sng" dirty="0"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针对好奇及追求新鲜的年青人</a:t>
            </a:r>
          </a:p>
          <a:p>
            <a:pPr marL="342900" indent="-342900">
              <a:spcBef>
                <a:spcPts val="2400"/>
              </a:spcBef>
              <a:buFont typeface="Wingdings" panose="05000000000000000000" pitchFamily="2" charset="2"/>
              <a:buChar char=""/>
            </a:pPr>
            <a:r>
              <a:rPr lang="zh-HK" altLang="zh-HK" sz="2800" dirty="0"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包</a:t>
            </a:r>
            <a:r>
              <a:rPr lang="zh-TW" altLang="zh-HK" sz="2800" dirty="0"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装</a:t>
            </a:r>
            <a:r>
              <a:rPr lang="zh-HK" altLang="zh-HK" sz="2800" dirty="0"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新潮</a:t>
            </a:r>
            <a:r>
              <a:rPr lang="zh-TW" altLang="zh-HK" sz="2800" dirty="0"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：外形与烟草制品（如卷烟、雪茄、烟斗或水烟）相似，也有些是日常用品形状，如钢笔、</a:t>
            </a:r>
            <a:r>
              <a:rPr lang="en-US" altLang="zh-HK" sz="2800" dirty="0"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USB</a:t>
            </a:r>
            <a:r>
              <a:rPr lang="zh-TW" altLang="zh-HK" sz="2800" dirty="0"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记忆棒等。</a:t>
            </a:r>
          </a:p>
          <a:p>
            <a:pPr marL="342900" indent="-342900">
              <a:spcBef>
                <a:spcPts val="2400"/>
              </a:spcBef>
              <a:buFont typeface="Wingdings" panose="05000000000000000000" pitchFamily="2" charset="2"/>
              <a:buChar char=""/>
            </a:pPr>
            <a:r>
              <a:rPr lang="zh-HK" altLang="zh-HK" sz="2800" dirty="0"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有些电</a:t>
            </a:r>
            <a:r>
              <a:rPr lang="zh-TW" altLang="zh-HK" sz="2800" dirty="0"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子</a:t>
            </a:r>
            <a:r>
              <a:rPr lang="zh-HK" altLang="zh-HK" sz="2800" dirty="0"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烟标</a:t>
            </a:r>
            <a:r>
              <a:rPr lang="zh-TW" altLang="zh-HK" sz="2800" dirty="0"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榜</a:t>
            </a:r>
            <a:r>
              <a:rPr lang="zh-HK" altLang="zh-HK" sz="2800" dirty="0"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清新口味：例</a:t>
            </a:r>
            <a:r>
              <a:rPr lang="zh-TW" altLang="zh-HK" sz="2800" dirty="0"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如士多啤梨、提子等水果味、薄荷味</a:t>
            </a:r>
            <a:r>
              <a:rPr lang="zh-HK" altLang="zh-HK" sz="2800" dirty="0"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，朱古力味，</a:t>
            </a:r>
            <a:r>
              <a:rPr lang="zh-TW" altLang="zh-HK" sz="2800" dirty="0"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味道比传统香烟淡和甜</a:t>
            </a:r>
            <a:r>
              <a:rPr lang="zh-HK" altLang="zh-HK" sz="2800" dirty="0"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，有</a:t>
            </a:r>
            <a:r>
              <a:rPr lang="en-US" altLang="zh-HK" sz="2800" dirty="0"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8,000</a:t>
            </a:r>
            <a:r>
              <a:rPr lang="zh-TW" altLang="zh-HK" sz="2800" dirty="0"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多种不同口味</a:t>
            </a:r>
            <a:r>
              <a:rPr lang="zh-HK" altLang="zh-HK" sz="2800" dirty="0"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。</a:t>
            </a:r>
            <a:endParaRPr lang="en-US" altLang="zh-HK" sz="2800" dirty="0">
              <a:latin typeface="微軟正黑體" panose="020B0604030504040204" pitchFamily="34" charset="-120"/>
              <a:ea typeface="微軟正黑體" panose="020B0604030504040204" pitchFamily="34" charset="-120"/>
              <a:cs typeface="+mj-cs"/>
            </a:endParaRPr>
          </a:p>
          <a:p>
            <a:pPr marL="342900" indent="-342900">
              <a:spcBef>
                <a:spcPts val="2400"/>
              </a:spcBef>
              <a:buFont typeface="Wingdings" panose="05000000000000000000" pitchFamily="2" charset="2"/>
              <a:buChar char=""/>
            </a:pPr>
            <a:r>
              <a:rPr lang="zh-HK" altLang="zh-HK" sz="2800" dirty="0"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标榜健康及时尚：例如没有传</a:t>
            </a:r>
            <a:r>
              <a:rPr lang="zh-TW" altLang="zh-HK" sz="2800" dirty="0"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统</a:t>
            </a:r>
            <a:r>
              <a:rPr lang="zh-HK" altLang="zh-HK" sz="2800" dirty="0"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香烟的烟</a:t>
            </a:r>
            <a:r>
              <a:rPr lang="zh-TW" altLang="zh-HK" sz="2800" dirty="0"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熏</a:t>
            </a:r>
            <a:r>
              <a:rPr lang="zh-HK" altLang="zh-HK" sz="2800" dirty="0"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味、加入维他命、可作</a:t>
            </a:r>
            <a:r>
              <a:rPr lang="zh-TW" altLang="zh-HK" sz="2800" dirty="0"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为</a:t>
            </a:r>
            <a:r>
              <a:rPr lang="zh-HK" altLang="zh-HK" sz="2800" dirty="0"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传统香烟的代替品，甚</a:t>
            </a:r>
            <a:r>
              <a:rPr lang="zh-TW" altLang="zh-HK" sz="2800" dirty="0"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至声称</a:t>
            </a:r>
            <a:r>
              <a:rPr lang="zh-HK" altLang="zh-HK" sz="2800" dirty="0"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可以帮助戒烟。</a:t>
            </a:r>
            <a:endParaRPr lang="zh-HK" altLang="en-US" sz="2800" dirty="0">
              <a:latin typeface="微軟正黑體" panose="020B0604030504040204" pitchFamily="34" charset="-120"/>
              <a:ea typeface="微軟正黑體" panose="020B0604030504040204" pitchFamily="34" charset="-120"/>
              <a:cs typeface="+mj-cs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642563" y="316050"/>
            <a:ext cx="4493538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zh-TW" altLang="en-US" sz="42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电子烟的营销手法</a:t>
            </a:r>
            <a:endParaRPr lang="zh-HK" altLang="en-US" sz="4200" b="1" dirty="0">
              <a:latin typeface="微軟正黑體" panose="020B0604030504040204" pitchFamily="34" charset="-120"/>
              <a:ea typeface="微軟正黑體" panose="020B0604030504040204" pitchFamily="34" charset="-120"/>
              <a:cs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6780056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44848" y="776739"/>
            <a:ext cx="7991449" cy="3965511"/>
          </a:xfrm>
        </p:spPr>
        <p:txBody>
          <a:bodyPr>
            <a:normAutofit/>
          </a:bodyPr>
          <a:lstStyle/>
          <a:p>
            <a:endParaRPr lang="en-US" altLang="zh-TW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3200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你认为烟草产品包装的健康忠告图片是否同样适用于电子烟？为什么？</a:t>
            </a:r>
          </a:p>
        </p:txBody>
      </p:sp>
      <p:sp>
        <p:nvSpPr>
          <p:cNvPr id="4" name="標題 1"/>
          <p:cNvSpPr txBox="1">
            <a:spLocks/>
          </p:cNvSpPr>
          <p:nvPr/>
        </p:nvSpPr>
        <p:spPr>
          <a:xfrm>
            <a:off x="828468" y="468759"/>
            <a:ext cx="7055380" cy="61596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7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zh-TW" altLang="en-US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反思问题</a:t>
            </a:r>
          </a:p>
        </p:txBody>
      </p:sp>
      <p:pic>
        <p:nvPicPr>
          <p:cNvPr id="6" name="圖片 5" descr="http://www.ysp.org.hk/wp-content/uploads/2010/09/p2-e1284974778615.gif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787" y="4515451"/>
            <a:ext cx="2880065" cy="1862227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圖片 6" descr="http://www.ysp.org.hk/wp-content/uploads/2010/09/p1-e1284974659651.gif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4545" y="4515451"/>
            <a:ext cx="2880065" cy="187379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圖片 7" descr="http://www.ysp.org.hk/wp-content/uploads/2010/09/p3-e1284974980804.gif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665" y="4515451"/>
            <a:ext cx="2880065" cy="1862227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文字方塊 8"/>
          <p:cNvSpPr txBox="1"/>
          <p:nvPr/>
        </p:nvSpPr>
        <p:spPr>
          <a:xfrm>
            <a:off x="107504" y="6515103"/>
            <a:ext cx="18355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sz="1200" dirty="0" err="1"/>
              <a:t>Image:freepik.com</a:t>
            </a:r>
            <a:endParaRPr lang="zh-HK" altLang="en-US" sz="1200" dirty="0"/>
          </a:p>
        </p:txBody>
      </p:sp>
    </p:spTree>
    <p:extLst>
      <p:ext uri="{BB962C8B-B14F-4D97-AF65-F5344CB8AC3E}">
        <p14:creationId xmlns:p14="http://schemas.microsoft.com/office/powerpoint/2010/main" val="357721208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離子">
  <a:themeElements>
    <a:clrScheme name="離子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離子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離子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文件" ma:contentTypeID="0x010100EF829C2D0BC7F544BE1FEDE0EECD7245" ma:contentTypeVersion="14" ma:contentTypeDescription="建立新的文件。" ma:contentTypeScope="" ma:versionID="f88670f8fd13147b4462c4e355ddda3a">
  <xsd:schema xmlns:xsd="http://www.w3.org/2001/XMLSchema" xmlns:xs="http://www.w3.org/2001/XMLSchema" xmlns:p="http://schemas.microsoft.com/office/2006/metadata/properties" xmlns:ns2="de5c2c51-7906-4fac-bf5c-36dc0d54e7e0" xmlns:ns3="864ccfde-09d8-454f-ae99-5f29ab723904" targetNamespace="http://schemas.microsoft.com/office/2006/metadata/properties" ma:root="true" ma:fieldsID="d6cd5b5ba00294fc2e9c5e564dd5ce54" ns2:_="" ns3:_="">
    <xsd:import namespace="de5c2c51-7906-4fac-bf5c-36dc0d54e7e0"/>
    <xsd:import namespace="864ccfde-09d8-454f-ae99-5f29ab72390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e5c2c51-7906-4fac-bf5c-36dc0d54e7e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影像標籤" ma:readOnly="false" ma:fieldId="{5cf76f15-5ced-4ddc-b409-7134ff3c332f}" ma:taxonomyMulti="true" ma:sspId="bca0ba2c-31e5-4c89-bdb4-0b3d60f8794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1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4ccfde-09d8-454f-ae99-5f29ab723904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c06ecc14-4950-4e1f-8d51-051c22076a3a}" ma:internalName="TaxCatchAll" ma:showField="CatchAllData" ma:web="864ccfde-09d8-454f-ae99-5f29ab72390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內容類型"/>
        <xsd:element ref="dc:title" minOccurs="0" maxOccurs="1" ma:index="4" ma:displayName="標題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e5c2c51-7906-4fac-bf5c-36dc0d54e7e0">
      <Terms xmlns="http://schemas.microsoft.com/office/infopath/2007/PartnerControls"/>
    </lcf76f155ced4ddcb4097134ff3c332f>
    <TaxCatchAll xmlns="864ccfde-09d8-454f-ae99-5f29ab723904" xsi:nil="true"/>
  </documentManagement>
</p:properties>
</file>

<file path=customXml/itemProps1.xml><?xml version="1.0" encoding="utf-8"?>
<ds:datastoreItem xmlns:ds="http://schemas.openxmlformats.org/officeDocument/2006/customXml" ds:itemID="{1F77191D-BFAD-4F81-8875-2C9D6DF9E058}"/>
</file>

<file path=customXml/itemProps2.xml><?xml version="1.0" encoding="utf-8"?>
<ds:datastoreItem xmlns:ds="http://schemas.openxmlformats.org/officeDocument/2006/customXml" ds:itemID="{471003CF-EEAF-461F-9F33-C689AB54293D}"/>
</file>

<file path=customXml/itemProps3.xml><?xml version="1.0" encoding="utf-8"?>
<ds:datastoreItem xmlns:ds="http://schemas.openxmlformats.org/officeDocument/2006/customXml" ds:itemID="{E80CB140-FFA4-4FFB-A00B-DE081BCEE016}"/>
</file>

<file path=docProps/app.xml><?xml version="1.0" encoding="utf-8"?>
<Properties xmlns="http://schemas.openxmlformats.org/officeDocument/2006/extended-properties" xmlns:vt="http://schemas.openxmlformats.org/officeDocument/2006/docPropsVTypes">
  <TotalTime>320</TotalTime>
  <Words>1417</Words>
  <Application>Microsoft Office PowerPoint</Application>
  <PresentationFormat>如螢幕大小 (4:3)</PresentationFormat>
  <Paragraphs>109</Paragraphs>
  <Slides>14</Slides>
  <Notes>12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14</vt:i4>
      </vt:variant>
    </vt:vector>
  </HeadingPairs>
  <TitlesOfParts>
    <vt:vector size="23" baseType="lpstr">
      <vt:lpstr>微軟正黑體</vt:lpstr>
      <vt:lpstr>微軟正黑體 Light</vt:lpstr>
      <vt:lpstr>新細明體</vt:lpstr>
      <vt:lpstr>Arial</vt:lpstr>
      <vt:lpstr>Calibri</vt:lpstr>
      <vt:lpstr>Century Gothic</vt:lpstr>
      <vt:lpstr>Wingdings</vt:lpstr>
      <vt:lpstr>Wingdings 3</vt:lpstr>
      <vt:lpstr>離子</vt:lpstr>
      <vt:lpstr>PowerPoint 簡報</vt:lpstr>
      <vt:lpstr>学习重点</vt:lpstr>
      <vt:lpstr>PowerPoint 簡報</vt:lpstr>
      <vt:lpstr>PowerPoint 簡報</vt:lpstr>
      <vt:lpstr>PowerPoint 簡報</vt:lpstr>
      <vt:lpstr>PowerPoint 簡報</vt:lpstr>
      <vt:lpstr>短片</vt:lpstr>
      <vt:lpstr>PowerPoint 簡報</vt:lpstr>
      <vt:lpstr>PowerPoint 簡報</vt:lpstr>
      <vt:lpstr>PowerPoint 簡報</vt:lpstr>
      <vt:lpstr>延展活动: 烟民爷爷</vt:lpstr>
      <vt:lpstr>短片</vt:lpstr>
      <vt:lpstr>假如你是小明，试用以下其中一个方法，劝爷爷戒烟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CHEUNG LUI</dc:creator>
  <cp:lastModifiedBy>YAN, Wai-man</cp:lastModifiedBy>
  <cp:revision>16</cp:revision>
  <dcterms:created xsi:type="dcterms:W3CDTF">2020-09-11T17:56:53Z</dcterms:created>
  <dcterms:modified xsi:type="dcterms:W3CDTF">2026-01-07T06:33:59Z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0x010100EF829C2D0BC7F544BE1FEDE0EECD7245</vt:lpwstr>
  </property>
</Properties>
</file>