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72" r:id="rId2"/>
    <p:sldId id="418" r:id="rId3"/>
    <p:sldId id="377" r:id="rId4"/>
    <p:sldId id="401" r:id="rId5"/>
    <p:sldId id="416" r:id="rId6"/>
    <p:sldId id="417" r:id="rId7"/>
    <p:sldId id="390" r:id="rId8"/>
    <p:sldId id="384" r:id="rId9"/>
    <p:sldId id="391" r:id="rId10"/>
    <p:sldId id="385" r:id="rId11"/>
    <p:sldId id="419" r:id="rId12"/>
    <p:sldId id="394" r:id="rId13"/>
    <p:sldId id="412" r:id="rId14"/>
    <p:sldId id="386" r:id="rId15"/>
    <p:sldId id="413" r:id="rId16"/>
    <p:sldId id="396" r:id="rId17"/>
    <p:sldId id="397" r:id="rId18"/>
    <p:sldId id="398" r:id="rId19"/>
    <p:sldId id="399" r:id="rId20"/>
    <p:sldId id="403" r:id="rId2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FF"/>
    <a:srgbClr val="CC00FF"/>
    <a:srgbClr val="FF00FF"/>
    <a:srgbClr val="FF9933"/>
    <a:srgbClr val="FF66FF"/>
    <a:srgbClr val="99CC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297" autoAdjust="0"/>
    <p:restoredTop sz="67209" autoAdjust="0"/>
  </p:normalViewPr>
  <p:slideViewPr>
    <p:cSldViewPr>
      <p:cViewPr varScale="1">
        <p:scale>
          <a:sx n="73" d="100"/>
          <a:sy n="73" d="100"/>
        </p:scale>
        <p:origin x="22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3954" y="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88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81AFD94E-4982-4D25-8155-F2EE3AF57133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23" tIns="47308" rIns="94623" bIns="47308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anose="02020603050405020304" pitchFamily="18" charset="0"/>
              </a:defRPr>
            </a:lvl1pPr>
          </a:lstStyle>
          <a:p>
            <a:fld id="{7923F2A5-6785-48BB-8D5F-0A1F6F17800F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教师派发「吃出危机」工作纸，让学生反思自己的饮食习惯是否会影响健康。 （附件二）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报道指出香港儿童的饮食习惯导致肥胖问题，影响健康，教师提问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内问题</a:t>
            </a:r>
            <a:endParaRPr lang="en-US" sz="1200" dirty="0"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7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同学要培养良好的饮食习惯，有时是需要付出代价的，例如：拒绝朋辈的邀请、放弃个人的喜好等，并且要抱着坚毅、自律的态度才能做到。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2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dirty="0"/>
              <a:t>教师带领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学生反思自己饮食的习惯，并订立具体的改善目标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教师派发「做个饮食健康人」工作纸 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附件</a:t>
            </a:r>
            <a:r>
              <a:rPr kumimoji="1" lang="zh-HK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三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，学生为自己订立三项具体的改善目标，立志在生活上实践健康的饮食习惯。学生可以参考工作纸上四句标语：「三餐营养要均衡，蔬菜生果日日有，垃圾零食少入口，健康快乐常拥有。」或另拟（甲 学生参考材料四）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学生完成后，在组内与同学分享。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1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学校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/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教师向家长发出「健康饮食实践计划」家长信 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参考附件四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，表达健康饮食对学生身心发展的重要，同时鼓励家长帮助学生实践健康的饮食习惯。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计划可包括两部分：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1"/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第一部分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……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学生把一周的饮食纪录以画图或文字表达方式纪录在「健康饮食纪录表」上 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(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附件五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)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，对自己的饮食习惯增进了解。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75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5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第二部分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……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学校家长会可以举办「健康小食多滋味」亲子活动，家长自由参加：鼓励家长与子</a:t>
            </a:r>
            <a:r>
              <a:rPr kumimoji="1" lang="zh-HK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合作烹调健康食品，家长可写下制作方法及材料，拍下制作过程及制成品的照片，校方可以在校园壁报展示，让「健康饮食」的气氛洋溢校园。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8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教师指出养成良好的饮食习惯很重要，然后提问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内的问题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由提问学生的饮食习惯作引入，让学生初步检视及反省自己的饮食习惯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教师就学生的回应，将重点归纳，并指出同学注重健康要实践良好的饮食习惯，但当中会遇到不少困难，因此要学习自律，并培养良好的饮食习惯。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4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教师讲述情境：「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遇上同学叫她到快餐店吃炸薯条，但又记得妈妈和老师说过要养成健康的饮食习惯，少吃煎炸高脂肪食物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…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她内心挣扎不知道应该怎样做？」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透过生活情境，让学生体会实践健康饮食习惯可能会遇上的问题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教师派发「吃早餐的挣扎」工作纸 （附件一），然后通过提问引导学生判断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的做法及其价值取向。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9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教师讲述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的第一个做法，然后提问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内问题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r>
              <a:rPr kumimoji="1" lang="zh-HK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讨论过程中引导学生加入正确价值观作为判断基础，从而作出合情合理嘅决定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3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教师讲述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的第二个做法，然后提问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内问题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HK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讨论过程中引导学生加入正确价值观作为判断基础，从而作出合情合理嘅决定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6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教师进一步让学生从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妈妈的角度思考，想象她希望</a:t>
            </a:r>
            <a:r>
              <a:rPr kumimoji="1" lang="zh-TW" altLang="en-US" sz="1200" u="sng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美芳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怎样做，把她的心声演绎出来，然后提问</a:t>
            </a:r>
            <a:r>
              <a:rPr kumimoji="1" lang="en-US" altLang="zh-TW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内问题</a:t>
            </a:r>
            <a:endParaRPr kumimoji="1" lang="en-US" altLang="zh-TW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透过角色扮演让学生设身处地想一想妈妈的感受，从而体会父母对子女的关心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2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教师可以把话题引导到学生日常生活上，然后带领学生讨论</a:t>
            </a:r>
            <a:r>
              <a:rPr kumimoji="1"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PPT</a:t>
            </a: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内问题</a:t>
            </a:r>
            <a:endParaRPr lang="en-US" sz="1200" dirty="0">
              <a:effectLst/>
            </a:endParaRPr>
          </a:p>
          <a:p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让学生深入思考，并作出审慎判断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让学生明白日常生活要有自律精神，坚决抵抗诱惑，实践良好的饮食习惯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教师读出一篇报道，请同学细心聆听。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marL="0" indent="0">
              <a:buNone/>
            </a:pPr>
            <a:r>
              <a:rPr kumimoji="1"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 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+mn-cs"/>
              </a:rPr>
              <a:t>透过报章报道的真实个案，让学生明白建立健康饮食习惯的重要。</a:t>
            </a:r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pPr lvl="0"/>
            <a:endParaRPr kumimoji="1"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odpyramid_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181680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5297587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544166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29718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29718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763410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8056546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672186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240838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210367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1554044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9868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0139867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8009219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odpyramid_bkgr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eatsmart.gov.h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7584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6000" kern="0" dirty="0">
                <a:solidFill>
                  <a:schemeClr val="accent2"/>
                </a:solidFill>
                <a:latin typeface="華康海報體W12(P)" pitchFamily="2" charset="-120"/>
                <a:ea typeface="華康海報體W12(P)" pitchFamily="2" charset="-120"/>
                <a:cs typeface="+mj-cs"/>
              </a:rPr>
              <a:t>做个饮食健康人</a:t>
            </a:r>
            <a:endParaRPr lang="zh-TW" altLang="en-US" sz="4400" kern="0" dirty="0">
              <a:solidFill>
                <a:schemeClr val="tx2"/>
              </a:solidFill>
              <a:latin typeface="華康海報體W12(P)" pitchFamily="2" charset="-120"/>
              <a:ea typeface="華康海報體W12(P)" pitchFamily="2" charset="-120"/>
              <a:cs typeface="+mj-cs"/>
            </a:endParaRPr>
          </a:p>
        </p:txBody>
      </p:sp>
      <p:pic>
        <p:nvPicPr>
          <p:cNvPr id="3075" name="Picture 3" descr="C:\Users\candicepywong\AppData\Local\Microsoft\Windows\Temporary Internet Files\Content.IE5\ZCLB6VFH\MC90043755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290036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candicepywong\AppData\Local\Microsoft\Windows\Temporary Internet Files\Content.IE5\D2I5PENI\MP9004437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6" y="1885950"/>
            <a:ext cx="38830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4941168"/>
            <a:ext cx="3124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2"/>
                </a:solidFill>
              </a:rPr>
              <a:t>价值观教育</a:t>
            </a:r>
            <a:endParaRPr lang="en-US" altLang="zh-TW" dirty="0">
              <a:solidFill>
                <a:schemeClr val="accent2"/>
              </a:solidFill>
            </a:endParaRPr>
          </a:p>
          <a:p>
            <a:r>
              <a:rPr lang="zh-TW" altLang="en-US" dirty="0">
                <a:solidFill>
                  <a:schemeClr val="accent2"/>
                </a:solidFill>
              </a:rPr>
              <a:t>教育局 课程发展处</a:t>
            </a:r>
            <a:endParaRPr lang="en-US" altLang="zh-TW" dirty="0">
              <a:solidFill>
                <a:schemeClr val="accent2"/>
              </a:solidFill>
            </a:endParaRPr>
          </a:p>
          <a:p>
            <a:r>
              <a:rPr lang="zh-TW" altLang="en-US" dirty="0">
                <a:solidFill>
                  <a:schemeClr val="accent2"/>
                </a:solidFill>
              </a:rPr>
              <a:t>德育、公民及国民教育组</a:t>
            </a:r>
            <a:r>
              <a:rPr lang="en-US" altLang="zh-TW" dirty="0">
                <a:solidFill>
                  <a:schemeClr val="accent2"/>
                </a:solidFill>
              </a:rPr>
              <a:t>1</a:t>
            </a:r>
          </a:p>
          <a:p>
            <a:r>
              <a:rPr lang="zh-TW" altLang="en-US" dirty="0">
                <a:solidFill>
                  <a:schemeClr val="accent2"/>
                </a:solidFill>
              </a:rPr>
              <a:t>最后更新日期：</a:t>
            </a:r>
            <a:r>
              <a:rPr lang="en-US" altLang="zh-TW" dirty="0">
                <a:solidFill>
                  <a:schemeClr val="accent2"/>
                </a:solidFill>
              </a:rPr>
              <a:t>2024</a:t>
            </a:r>
            <a:r>
              <a:rPr lang="zh-TW" altLang="en-US" dirty="0">
                <a:solidFill>
                  <a:schemeClr val="accent2"/>
                </a:solidFill>
              </a:rPr>
              <a:t>年</a:t>
            </a:r>
            <a:r>
              <a:rPr lang="en-US" altLang="zh-TW" dirty="0">
                <a:solidFill>
                  <a:schemeClr val="accent2"/>
                </a:solidFill>
              </a:rPr>
              <a:t>3</a:t>
            </a:r>
            <a:r>
              <a:rPr lang="zh-TW" altLang="en-US" dirty="0">
                <a:solidFill>
                  <a:schemeClr val="accent2"/>
                </a:solidFill>
              </a:rPr>
              <a:t>月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吃出危机</a:t>
            </a: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755650" y="1196975"/>
            <a:ext cx="7704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 dirty="0">
                <a:latin typeface="Arial" panose="020B0604020202020204" pitchFamily="34" charset="0"/>
              </a:rPr>
              <a:t>老师读出</a:t>
            </a:r>
            <a:r>
              <a:rPr lang="zh-TW" altLang="zh-TW" sz="2400" b="1" dirty="0">
                <a:latin typeface="Arial" panose="020B0604020202020204" pitchFamily="34" charset="0"/>
              </a:rPr>
              <a:t>以下的报</a:t>
            </a:r>
            <a:r>
              <a:rPr lang="zh-TW" altLang="en-US" sz="2400" b="1" dirty="0">
                <a:latin typeface="Arial" panose="020B0604020202020204" pitchFamily="34" charset="0"/>
              </a:rPr>
              <a:t>道，</a:t>
            </a:r>
            <a:r>
              <a:rPr lang="zh-TW" altLang="zh-TW" sz="2400" b="1" dirty="0">
                <a:latin typeface="Arial" panose="020B0604020202020204" pitchFamily="34" charset="0"/>
              </a:rPr>
              <a:t>请同学细心</a:t>
            </a:r>
            <a:r>
              <a:rPr lang="zh-TW" altLang="en-US" sz="2400" b="1" dirty="0">
                <a:latin typeface="Arial" panose="020B0604020202020204" pitchFamily="34" charset="0"/>
              </a:rPr>
              <a:t>聆听</a:t>
            </a:r>
            <a:r>
              <a:rPr lang="zh-TW" altLang="zh-TW" sz="2400" b="1" dirty="0">
                <a:latin typeface="Arial" panose="020B0604020202020204" pitchFamily="34" charset="0"/>
              </a:rPr>
              <a:t>，然后回答问题。</a:t>
            </a:r>
            <a:endParaRPr lang="zh-TW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1116013" y="1700213"/>
            <a:ext cx="6840537" cy="2808287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eaVert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1331913" y="2133600"/>
            <a:ext cx="6165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latin typeface="Arial Unicode MS" pitchFamily="34" charset="-120"/>
                <a:ea typeface="細明體" panose="02020509000000000000" pitchFamily="49" charset="-120"/>
              </a:rPr>
              <a:t>        </a:t>
            </a: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一名体重达二百磅的十四岁痴肥男生，因为暴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饮暴食，常进食快餐、饭盒，导致体重、血压及胆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固醇水平上升，出现轻微中风，左边脸一度麻痹及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抽搐，医生建议他改变饮食及生活习惯，预防再次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dirty="0">
                <a:latin typeface="Arial Unicode MS" pitchFamily="34" charset="-120"/>
                <a:ea typeface="細明體" panose="02020509000000000000" pitchFamily="49" charset="-120"/>
              </a:rPr>
              <a:t>中风。</a:t>
            </a: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TW" sz="2000" dirty="0">
              <a:latin typeface="Arial Unicode MS" pitchFamily="34" charset="-120"/>
              <a:ea typeface="細明體" panose="02020509000000000000" pitchFamily="49" charset="-12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</a:t>
            </a:r>
            <a:endParaRPr lang="en-US" altLang="zh-TW" sz="2000" strike="sngStrike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059113" y="1700213"/>
            <a:ext cx="34417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 indent="3048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000" b="1" dirty="0">
                <a:latin typeface="Arial Unicode MS" pitchFamily="34" charset="-120"/>
                <a:ea typeface="細明體" panose="02020509000000000000" pitchFamily="49" charset="-120"/>
              </a:rPr>
              <a:t>暴饮暴食</a:t>
            </a:r>
            <a:r>
              <a:rPr lang="en-US" altLang="zh-TW" sz="2000" b="1" dirty="0">
                <a:latin typeface="Arial Unicode MS" pitchFamily="34" charset="-120"/>
                <a:ea typeface="細明體" panose="02020509000000000000" pitchFamily="49" charset="-120"/>
              </a:rPr>
              <a:t>   200</a:t>
            </a:r>
            <a:r>
              <a:rPr lang="zh-TW" altLang="en-US" sz="2000" b="1" dirty="0">
                <a:latin typeface="Arial Unicode MS" pitchFamily="34" charset="-120"/>
                <a:ea typeface="細明體" panose="02020509000000000000" pitchFamily="49" charset="-120"/>
              </a:rPr>
              <a:t>磅男生中风</a:t>
            </a:r>
            <a:endParaRPr lang="en-US" altLang="zh-TW" sz="2000" b="1" dirty="0">
              <a:latin typeface="Arial" panose="020B0604020202020204" pitchFamily="34" charset="0"/>
            </a:endParaRPr>
          </a:p>
        </p:txBody>
      </p:sp>
      <p:pic>
        <p:nvPicPr>
          <p:cNvPr id="12295" name="Picture 6" descr="C:\Users\candicepywong\AppData\Local\Microsoft\Windows\Temporary Internet Files\Content.IE5\UQML1QV4\MC90035905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14589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字方塊 8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10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827088" y="4221163"/>
            <a:ext cx="7489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你的饮食习惯与上述报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道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男生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近似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吗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你觉得自己的饮食习惯健康吗？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你会不会为了健康而改变自己的饮食习惯？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2298" name="Picture 10" descr="健康飲食_肥胖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29188"/>
            <a:ext cx="20510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1331913" y="1455738"/>
            <a:ext cx="7272337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听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过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这篇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报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道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，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同学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什么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感受？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同学觉得肥胖是问题吗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为什么？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你会不会为了健康而改变自己的饮食习惯？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如果觉得自己的饮食习惯不健康，为什么仍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继续下去？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培养良好的饮食习惯要付出什么代价？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你要抱着什么态度才能培养良好的饮食习惯？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吃出危机</a:t>
            </a:r>
          </a:p>
        </p:txBody>
      </p:sp>
      <p:pic>
        <p:nvPicPr>
          <p:cNvPr id="13316" name="Picture 1" descr="C:\Users\candicepywong\AppData\Local\Microsoft\Windows\Temporary Internet Files\Content.IE5\D2I5PENI\MC90042983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7953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candicepywong\AppData\Local\Microsoft\Windows\Temporary Internet Files\Content.IE5\5D43XBOQ\MC90042316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891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candicepywong\AppData\Local\Microsoft\Windows\Temporary Internet Files\Content.IE5\PZM601K5\MC900232180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12239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11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小结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187450" y="1412875"/>
            <a:ext cx="66484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同学要培养良好的饮食习惯，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有时是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需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要付出代价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，例如：拒绝朋辈的邀请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、放弃个人的喜好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等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，并且要抱着坚毅、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自律的态度才能做到。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1" descr="C:\Users\candicepywong\AppData\Local\Microsoft\Windows\Temporary Internet Files\Content.IE5\X1Y01WEW\MP900438446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81300"/>
            <a:ext cx="16557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candicepywong\AppData\Local\Microsoft\Windows\Temporary Internet Files\Content.IE5\5D43XBOQ\MP900438787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16338"/>
            <a:ext cx="33401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12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做个饮食健康人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258888" y="3397250"/>
          <a:ext cx="6335712" cy="2408238"/>
        </p:xfrm>
        <a:graphic>
          <a:graphicData uri="http://schemas.openxmlformats.org/drawingml/2006/table">
            <a:tbl>
              <a:tblPr/>
              <a:tblGrid>
                <a:gridCol w="23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8238">
                <a:tc>
                  <a:txBody>
                    <a:bodyPr/>
                    <a:lstStyle/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5" marR="68575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1000" b="1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  <a:p>
                      <a:endParaRPr lang="en-US" sz="2000" b="1" dirty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____________________________________________</a:t>
                      </a:r>
                    </a:p>
                    <a:p>
                      <a:pPr marL="457200" indent="-457200">
                        <a:buAutoNum type="arabicPeriod"/>
                      </a:pPr>
                      <a:endParaRPr lang="en-US" sz="2000" b="0" dirty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______________________________</a:t>
                      </a:r>
                      <a:r>
                        <a:rPr lang="en-US" altLang="zh-TW" sz="2000" b="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</a:t>
                      </a:r>
                    </a:p>
                    <a:p>
                      <a:pPr marL="457200" indent="-457200">
                        <a:buNone/>
                      </a:pPr>
                      <a:endParaRPr lang="en-US" sz="2000" b="0" dirty="0">
                        <a:solidFill>
                          <a:srgbClr val="000000"/>
                        </a:solidFill>
                        <a:latin typeface="新細明體"/>
                        <a:ea typeface="細明體"/>
                      </a:endParaRPr>
                    </a:p>
                    <a:p>
                      <a:pPr marL="457200" indent="-45720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3.    ______________________________</a:t>
                      </a:r>
                      <a:r>
                        <a:rPr lang="en-US" altLang="zh-TW" sz="2000" b="0" dirty="0">
                          <a:solidFill>
                            <a:srgbClr val="000000"/>
                          </a:solidFill>
                          <a:latin typeface="新細明體"/>
                          <a:ea typeface="細明體"/>
                        </a:rPr>
                        <a:t>______________</a:t>
                      </a:r>
                    </a:p>
                    <a:p>
                      <a:pPr marL="457200" indent="-457200">
                        <a:buNone/>
                      </a:pPr>
                      <a:endParaRPr lang="zh-TW" sz="2000" b="0" dirty="0"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00FF">
                            <a:tint val="66000"/>
                            <a:satMod val="160000"/>
                          </a:srgbClr>
                        </a:gs>
                        <a:gs pos="50000">
                          <a:srgbClr val="CC00FF">
                            <a:tint val="44500"/>
                            <a:satMod val="160000"/>
                          </a:srgbClr>
                        </a:gs>
                        <a:gs pos="100000">
                          <a:srgbClr val="CC00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70" name="Picture 11" descr="I:\健康飲食_宣誓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21163"/>
            <a:ext cx="29210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3"/>
          <p:cNvSpPr txBox="1">
            <a:spLocks noChangeArrowheads="1"/>
          </p:cNvSpPr>
          <p:nvPr/>
        </p:nvSpPr>
        <p:spPr bwMode="auto">
          <a:xfrm>
            <a:off x="1835150" y="2205038"/>
            <a:ext cx="5327650" cy="8921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      我的健康饮食行动</a:t>
            </a:r>
            <a:r>
              <a:rPr lang="en-US" altLang="zh-TW" sz="2600" b="1" dirty="0">
                <a:solidFill>
                  <a:srgbClr val="0000FF"/>
                </a:solidFill>
                <a:latin typeface="Arial" panose="020B0604020202020204" pitchFamily="34" charset="0"/>
              </a:rPr>
              <a:t>-----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TW" altLang="zh-TW" sz="2600" b="1" dirty="0">
                <a:solidFill>
                  <a:srgbClr val="0000FF"/>
                </a:solidFill>
                <a:latin typeface="Arial" panose="020B0604020202020204" pitchFamily="34" charset="0"/>
              </a:rPr>
              <a:t>为自己</a:t>
            </a:r>
            <a:r>
              <a:rPr lang="zh-TW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订立三项</a:t>
            </a:r>
            <a:r>
              <a:rPr lang="zh-TW" altLang="zh-TW" sz="2600" b="1" dirty="0">
                <a:solidFill>
                  <a:srgbClr val="0000FF"/>
                </a:solidFill>
                <a:latin typeface="Arial" panose="020B0604020202020204" pitchFamily="34" charset="0"/>
              </a:rPr>
              <a:t>具体</a:t>
            </a:r>
            <a:r>
              <a:rPr lang="zh-TW" altLang="en-US" sz="2600" b="1" dirty="0">
                <a:solidFill>
                  <a:srgbClr val="0000FF"/>
                </a:solidFill>
                <a:latin typeface="Arial" panose="020B0604020202020204" pitchFamily="34" charset="0"/>
              </a:rPr>
              <a:t>的改善目标。</a:t>
            </a:r>
            <a:endParaRPr lang="en-US" altLang="zh-TW" sz="2600" b="1" dirty="0">
              <a:solidFill>
                <a:srgbClr val="0000FF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372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13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15373" name="矩形 7"/>
          <p:cNvSpPr>
            <a:spLocks noChangeArrowheads="1"/>
          </p:cNvSpPr>
          <p:nvPr/>
        </p:nvSpPr>
        <p:spPr bwMode="auto">
          <a:xfrm>
            <a:off x="1403350" y="119697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你认为自己的饮食习惯健康吗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你认为自己的饮食习惯在哪一方面需要改善？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做个饮食健康人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03800" y="2738438"/>
            <a:ext cx="3097213" cy="3416300"/>
          </a:xfrm>
          <a:prstGeom prst="rect">
            <a:avLst/>
          </a:prstGeom>
          <a:gradFill rotWithShape="1">
            <a:gsLst>
              <a:gs pos="0">
                <a:srgbClr val="80FFBD"/>
              </a:gs>
              <a:gs pos="50000">
                <a:srgbClr val="B3FFD4"/>
              </a:gs>
              <a:gs pos="100000">
                <a:srgbClr val="DAFFE9"/>
              </a:gs>
            </a:gsLst>
            <a:lin ang="5400000" scaled="1"/>
          </a:gra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定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出具体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可行的目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标：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zh-TW" sz="2400" b="1" dirty="0">
                <a:latin typeface="Arial" panose="020B0604020202020204" pitchFamily="34" charset="0"/>
              </a:rPr>
              <a:t>1. </a:t>
            </a:r>
            <a:r>
              <a:rPr lang="zh-TW" altLang="en-US" sz="2400" b="1" dirty="0">
                <a:latin typeface="Arial" panose="020B0604020202020204" pitchFamily="34" charset="0"/>
              </a:rPr>
              <a:t>每天吃有营养的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    </a:t>
            </a:r>
            <a:r>
              <a:rPr lang="zh-TW" altLang="en-US" sz="2400" b="1" dirty="0">
                <a:latin typeface="Arial" panose="020B0604020202020204" pitchFamily="34" charset="0"/>
              </a:rPr>
              <a:t>早餐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2. </a:t>
            </a:r>
            <a:r>
              <a:rPr lang="zh-TW" altLang="en-US" sz="2400" b="1" dirty="0">
                <a:latin typeface="Arial" panose="020B0604020202020204" pitchFamily="34" charset="0"/>
              </a:rPr>
              <a:t>减少吃小食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3. </a:t>
            </a:r>
            <a:r>
              <a:rPr lang="zh-TW" altLang="en-US" sz="2400" b="1" dirty="0">
                <a:latin typeface="Arial" panose="020B0604020202020204" pitchFamily="34" charset="0"/>
              </a:rPr>
              <a:t>选择吃「健康小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    </a:t>
            </a:r>
            <a:r>
              <a:rPr lang="zh-TW" altLang="en-US" sz="2400" b="1" dirty="0">
                <a:latin typeface="Arial" panose="020B0604020202020204" pitchFamily="34" charset="0"/>
              </a:rPr>
              <a:t>食」，如：乳酪、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    </a:t>
            </a:r>
            <a:r>
              <a:rPr lang="zh-TW" altLang="en-US" sz="2400" b="1" dirty="0">
                <a:latin typeface="Arial" panose="020B0604020202020204" pitchFamily="34" charset="0"/>
              </a:rPr>
              <a:t>一星期</a:t>
            </a:r>
            <a:r>
              <a:rPr lang="en-US" altLang="zh-TW" sz="2400" b="1" dirty="0">
                <a:latin typeface="Arial" panose="020B0604020202020204" pitchFamily="34" charset="0"/>
              </a:rPr>
              <a:t> </a:t>
            </a:r>
            <a:r>
              <a:rPr lang="zh-TW" altLang="en-US" sz="2400" b="1" dirty="0">
                <a:latin typeface="Arial" panose="020B0604020202020204" pitchFamily="34" charset="0"/>
              </a:rPr>
              <a:t>最多饮一</a:t>
            </a:r>
            <a:endParaRPr lang="en-US" altLang="zh-TW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latin typeface="Arial" panose="020B0604020202020204" pitchFamily="34" charset="0"/>
              </a:rPr>
              <a:t>       </a:t>
            </a:r>
            <a:r>
              <a:rPr lang="zh-TW" altLang="en-US" sz="2400" b="1" dirty="0">
                <a:latin typeface="Arial" panose="020B0604020202020204" pitchFamily="34" charset="0"/>
              </a:rPr>
              <a:t>次汽水。</a:t>
            </a: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1550" y="2749550"/>
            <a:ext cx="3095625" cy="34163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先找出要</a:t>
            </a:r>
            <a:r>
              <a:rPr lang="zh-TW" altLang="zh-TW" sz="2400" b="1" dirty="0">
                <a:solidFill>
                  <a:srgbClr val="0000FF"/>
                </a:solidFill>
                <a:latin typeface="Arial" charset="0"/>
              </a:rPr>
              <a:t>改善</a:t>
            </a: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的地</a:t>
            </a:r>
            <a:endParaRPr lang="en-US" altLang="zh-TW" sz="2400" b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charset="0"/>
              </a:rPr>
              <a:t>方：</a:t>
            </a:r>
            <a:endParaRPr lang="en-US" altLang="zh-TW" sz="2400" b="1" dirty="0">
              <a:solidFill>
                <a:srgbClr val="0000FF"/>
              </a:solidFill>
              <a:latin typeface="Arial" charset="0"/>
            </a:endParaRPr>
          </a:p>
          <a:p>
            <a:pPr>
              <a:defRPr/>
            </a:pPr>
            <a:r>
              <a:rPr lang="en-US" altLang="zh-TW" sz="2200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altLang="zh-TW" sz="2200" b="1" dirty="0">
                <a:latin typeface="Arial" charset="0"/>
              </a:rPr>
              <a:t>1. </a:t>
            </a:r>
            <a:r>
              <a:rPr lang="zh-TW" altLang="en-US" sz="2400" b="1" dirty="0">
                <a:latin typeface="Arial" charset="0"/>
              </a:rPr>
              <a:t>没有吃早餐的习</a:t>
            </a:r>
            <a:endParaRPr lang="en-US" altLang="zh-TW" sz="2400" b="1" dirty="0">
              <a:latin typeface="Arial" charset="0"/>
            </a:endParaRP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   </a:t>
            </a:r>
            <a:r>
              <a:rPr lang="zh-TW" altLang="en-US" sz="2400" b="1" dirty="0">
                <a:latin typeface="Arial" charset="0"/>
              </a:rPr>
              <a:t>惯</a:t>
            </a:r>
            <a:r>
              <a:rPr lang="en-US" altLang="zh-TW" sz="2400" b="1" dirty="0">
                <a:latin typeface="Arial" charset="0"/>
              </a:rPr>
              <a:t>    </a:t>
            </a: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2. </a:t>
            </a:r>
            <a:r>
              <a:rPr lang="zh-TW" altLang="en-US" sz="2400" b="1" dirty="0">
                <a:latin typeface="Arial" charset="0"/>
              </a:rPr>
              <a:t>经常吃小食</a:t>
            </a:r>
            <a:r>
              <a:rPr lang="en-US" altLang="zh-TW" sz="2400" b="1" dirty="0">
                <a:latin typeface="Arial" charset="0"/>
              </a:rPr>
              <a:t>     </a:t>
            </a:r>
          </a:p>
          <a:p>
            <a:pPr>
              <a:defRPr/>
            </a:pPr>
            <a:r>
              <a:rPr lang="en-US" altLang="zh-TW" sz="2400" b="1" dirty="0">
                <a:latin typeface="Arial" charset="0"/>
              </a:rPr>
              <a:t>   3.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一向选择</a:t>
            </a:r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吃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一些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不太健康的食物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zh-TW" sz="2400" b="1" dirty="0">
                <a:solidFill>
                  <a:srgbClr val="000000"/>
                </a:solidFill>
                <a:latin typeface="新細明體" pitchFamily="18" charset="-120"/>
              </a:rPr>
              <a:t>或饮品，例如：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新細明體" pitchFamily="18" charset="-120"/>
              </a:rPr>
              <a:t>       </a:t>
            </a:r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雪糕、</a:t>
            </a:r>
            <a:r>
              <a:rPr lang="zh-TW" altLang="en-US" sz="2400" b="1" dirty="0">
                <a:latin typeface="Arial" charset="0"/>
              </a:rPr>
              <a:t>汽水。</a:t>
            </a:r>
            <a:endParaRPr lang="en-US" altLang="zh-TW" sz="2400" b="1" dirty="0">
              <a:latin typeface="Arial" charset="0"/>
            </a:endParaRPr>
          </a:p>
        </p:txBody>
      </p:sp>
      <p:sp>
        <p:nvSpPr>
          <p:cNvPr id="11" name="向右箭號 10"/>
          <p:cNvSpPr/>
          <p:nvPr/>
        </p:nvSpPr>
        <p:spPr bwMode="auto">
          <a:xfrm>
            <a:off x="4140200" y="4067175"/>
            <a:ext cx="792163" cy="576263"/>
          </a:xfrm>
          <a:prstGeom prst="stripedRightArrow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TW" altLang="en-US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95513" y="1355725"/>
            <a:ext cx="4392612" cy="446088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订立具体的改善目标</a:t>
            </a:r>
            <a:r>
              <a:rPr kumimoji="1" lang="en-US" altLang="zh-TW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(</a:t>
            </a:r>
            <a:r>
              <a:rPr kumimoji="1" lang="zh-TW" altLang="en-US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举例</a:t>
            </a:r>
            <a:r>
              <a:rPr kumimoji="1" lang="en-US" altLang="zh-TW" sz="2600" b="1" kern="0" dirty="0">
                <a:solidFill>
                  <a:sysClr val="windowText" lastClr="000000"/>
                </a:solidFill>
                <a:cs typeface="新細明體" pitchFamily="18" charset="-120"/>
              </a:rPr>
              <a:t>)</a:t>
            </a:r>
            <a:endParaRPr kumimoji="1" lang="zh-TW" altLang="en-US" sz="2600" b="1" kern="0" dirty="0">
              <a:solidFill>
                <a:sysClr val="windowText" lastClr="000000"/>
              </a:solidFill>
              <a:cs typeface="新細明體" pitchFamily="18" charset="-120"/>
            </a:endParaRPr>
          </a:p>
        </p:txBody>
      </p:sp>
      <p:pic>
        <p:nvPicPr>
          <p:cNvPr id="16391" name="Picture 36" descr="C:\健康飲食_精明選擇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981075"/>
            <a:ext cx="27844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14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做个饮食健康人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95513" y="1839913"/>
          <a:ext cx="5400675" cy="3292475"/>
        </p:xfrm>
        <a:graphic>
          <a:graphicData uri="http://schemas.openxmlformats.org/drawingml/2006/table">
            <a:tbl>
              <a:tblPr/>
              <a:tblGrid>
                <a:gridCol w="16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2475">
                <a:tc>
                  <a:txBody>
                    <a:bodyPr/>
                    <a:lstStyle/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3" marR="68573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6700" indent="-266700"/>
                      <a:endParaRPr lang="en-US" altLang="zh-TW" sz="2000" b="1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  <a:p>
                      <a:pPr marL="266700" indent="-266700"/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新細明體"/>
                        </a:rPr>
                        <a:t>  </a:t>
                      </a:r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「 三餐营养要均衡，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蔬菜生果日日有，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垃圾零食少入口，</a:t>
                      </a:r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  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健康快乐常拥有。」</a:t>
                      </a:r>
                      <a:endParaRPr lang="en-US" altLang="zh-TW" sz="2800" b="1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MT Extra"/>
                      </a:endParaRPr>
                    </a:p>
                    <a:p>
                      <a:pPr marL="228600"/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  <a:p>
                      <a:pPr marL="228600"/>
                      <a:r>
                        <a:rPr lang="en-US" alt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       </a:t>
                      </a:r>
                      <a:r>
                        <a:rPr lang="zh-TW" alt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同学们，努力</a:t>
                      </a:r>
                      <a:r>
                        <a:rPr lang="zh-TW" sz="2800" b="1" dirty="0">
                          <a:solidFill>
                            <a:srgbClr val="000000"/>
                          </a:solidFill>
                          <a:latin typeface="Times New Roman"/>
                          <a:ea typeface="新細明體"/>
                          <a:cs typeface="MT Extra"/>
                        </a:rPr>
                        <a:t>踢走坏习惯。</a:t>
                      </a:r>
                      <a:endParaRPr lang="en-US" altLang="zh-TW" sz="2800" b="1" dirty="0">
                        <a:solidFill>
                          <a:srgbClr val="000000"/>
                        </a:solidFill>
                        <a:latin typeface="Times New Roman"/>
                        <a:ea typeface="新細明體"/>
                        <a:cs typeface="MT Extra"/>
                      </a:endParaRPr>
                    </a:p>
                    <a:p>
                      <a:pPr marL="228600"/>
                      <a:endParaRPr lang="zh-TW" sz="2800" dirty="0">
                        <a:solidFill>
                          <a:srgbClr val="000000"/>
                        </a:solidFill>
                        <a:latin typeface="Times New Roman"/>
                        <a:cs typeface="MT Extra"/>
                      </a:endParaRPr>
                    </a:p>
                  </a:txBody>
                  <a:tcPr marL="68573" marR="68573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8" name="圖片 1" descr="MC90044041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76763"/>
            <a:ext cx="18716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15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小结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187450" y="1628775"/>
            <a:ext cx="66246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同学针对自己饮食的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习惯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，订立具体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改善目标，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在生活上持续实践，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养成良好的生活习惯，有助全人发展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6" name="Picture 9" descr="C:\Users\candicepywong\AppData\Local\Microsoft\Windows\Temporary Internet Files\Content.IE5\D2I5PENI\MP9004117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8" b="16364"/>
          <a:stretch>
            <a:fillRect/>
          </a:stretch>
        </p:blipFill>
        <p:spPr bwMode="auto">
          <a:xfrm>
            <a:off x="2555875" y="4076700"/>
            <a:ext cx="38877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16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总结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971550" y="1781175"/>
            <a:ext cx="72739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HK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要身心健康，健康的饮食习惯不可或缺，但不少人的饮食习惯有欠健康。当然，要改变饮食行为需要面对很多困难，但同学如果不能立即改变习惯，也要为自己定下一些目标，日常生活自律，持之以恒，有助养成良好的饮食习惯，促进全人发展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endParaRPr lang="zh-TW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3" descr="C:\Users\candicepywong\AppData\Local\Microsoft\Windows\Temporary Internet Files\Content.IE5\ZCLB6VFH\MC90043755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0891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" descr="C:\Users\candicepywong\AppData\Local\Microsoft\Windows\Temporary Internet Files\Content.IE5\LESDXNW7\MC90044623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437063"/>
            <a:ext cx="1800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17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学生延展活动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268413"/>
            <a:ext cx="4895850" cy="477837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「健康饮食实践计划」 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611188" y="1860550"/>
            <a:ext cx="851058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660192" bIns="0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同学可用画图或文字的方式把一周的饮食纪录在</a:t>
            </a:r>
            <a:endParaRPr lang="en-US" altLang="zh-TW" sz="2300" b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zh-TW" sz="2300" b="1" dirty="0">
                <a:solidFill>
                  <a:srgbClr val="000000"/>
                </a:solidFill>
                <a:latin typeface="新細明體" panose="02020500000000000000" pitchFamily="18" charset="-120"/>
                <a:ea typeface="細明體" panose="02020509000000000000" pitchFamily="49" charset="-120"/>
                <a:cs typeface="Times New Roman" panose="02020603050405020304" pitchFamily="18" charset="0"/>
              </a:rPr>
              <a:t>「健康饮食纪录表」</a:t>
            </a:r>
            <a:r>
              <a:rPr lang="zh-TW" altLang="en-US" sz="23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，看看能否成为「健康饮食小达人」。</a:t>
            </a:r>
            <a:r>
              <a:rPr lang="zh-TW" altLang="en-US" sz="2300" b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042988" y="2895600"/>
          <a:ext cx="6985000" cy="2836863"/>
        </p:xfrm>
        <a:graphic>
          <a:graphicData uri="http://schemas.openxmlformats.org/drawingml/2006/table">
            <a:tbl>
              <a:tblPr/>
              <a:tblGrid>
                <a:gridCol w="77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266">
                <a:tc>
                  <a:txBody>
                    <a:bodyPr/>
                    <a:lstStyle/>
                    <a:p>
                      <a:r>
                        <a:rPr lang="zh-TW" sz="18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日期</a:t>
                      </a:r>
                      <a:endParaRPr lang="zh-TW" sz="18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早餐</a:t>
                      </a:r>
                      <a:endParaRPr lang="zh-TW" sz="200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午餐</a:t>
                      </a:r>
                      <a:endParaRPr lang="zh-TW" sz="200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0000FF"/>
                          </a:solidFill>
                          <a:latin typeface="Times New Roman"/>
                        </a:rPr>
                        <a:t>晚餐</a:t>
                      </a:r>
                      <a:endParaRPr lang="zh-TW" sz="2000" dirty="0">
                        <a:solidFill>
                          <a:srgbClr val="0000FF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266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小食</a:t>
                      </a:r>
                      <a:endParaRPr lang="zh-TW" sz="20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533">
                <a:tc>
                  <a:txBody>
                    <a:bodyPr/>
                    <a:lstStyle/>
                    <a:p>
                      <a:r>
                        <a:rPr lang="zh-TW" sz="2000" b="1" dirty="0">
                          <a:solidFill>
                            <a:srgbClr val="00B050"/>
                          </a:solidFill>
                          <a:latin typeface="Times New Roman"/>
                        </a:rPr>
                        <a:t>家长意见</a:t>
                      </a:r>
                      <a:endParaRPr lang="zh-TW" sz="2000" dirty="0">
                        <a:solidFill>
                          <a:srgbClr val="00B050"/>
                        </a:solidFill>
                        <a:latin typeface="Times New Roman"/>
                      </a:endParaRPr>
                    </a:p>
                  </a:txBody>
                  <a:tcPr marL="68582" marR="6858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sz="1000" dirty="0">
                        <a:latin typeface="Times New Roman"/>
                      </a:endParaRPr>
                    </a:p>
                  </a:txBody>
                  <a:tcPr marL="68582" marR="6858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36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18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学生延展活动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052513"/>
            <a:ext cx="4895850" cy="476250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「健康饮食实践计划」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83477"/>
              </p:ext>
            </p:extLst>
          </p:nvPr>
        </p:nvGraphicFramePr>
        <p:xfrm>
          <a:off x="1042988" y="1628775"/>
          <a:ext cx="7056437" cy="4597400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7640">
                <a:tc>
                  <a:txBody>
                    <a:bodyPr/>
                    <a:lstStyle/>
                    <a:p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温馨提示：</a:t>
                      </a:r>
                      <a:endParaRPr lang="en-US" altLang="zh-TW" sz="2400" b="1" dirty="0">
                        <a:solidFill>
                          <a:srgbClr val="CC00FF"/>
                        </a:solidFill>
                        <a:latin typeface="Times New Roman"/>
                      </a:endParaRPr>
                    </a:p>
                    <a:p>
                      <a:r>
                        <a:rPr lang="en-US" alt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同学请根据</a:t>
                      </a:r>
                      <a:r>
                        <a:rPr lang="zh-TW" altLang="en-US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「健康饮食在校园」网页上的资讯</a:t>
                      </a:r>
                      <a:r>
                        <a:rPr lang="zh-TW" sz="2400" b="1" dirty="0">
                          <a:solidFill>
                            <a:srgbClr val="CC00FF"/>
                          </a:solidFill>
                          <a:latin typeface="Times New Roman"/>
                        </a:rPr>
                        <a:t>，小心选择食物及饮品。</a:t>
                      </a:r>
                      <a:endParaRPr lang="en-US" altLang="zh-TW" sz="2400" b="1" dirty="0">
                        <a:solidFill>
                          <a:srgbClr val="CC00FF"/>
                        </a:solidFill>
                        <a:latin typeface="Times New Roman"/>
                      </a:endParaRPr>
                    </a:p>
                    <a:p>
                      <a:endParaRPr lang="en-US" sz="2000" b="1" dirty="0">
                        <a:latin typeface="Times New Roman"/>
                      </a:endParaRPr>
                    </a:p>
                    <a:p>
                      <a:r>
                        <a:rPr lang="en-US" sz="2000" b="1" dirty="0">
                          <a:latin typeface="Times New Roman"/>
                        </a:rPr>
                        <a:t>                 </a:t>
                      </a:r>
                    </a:p>
                    <a:p>
                      <a:r>
                        <a:rPr lang="en-US" sz="1800" b="1" dirty="0">
                          <a:latin typeface="Times New Roman"/>
                        </a:rPr>
                        <a:t>  </a:t>
                      </a:r>
                      <a:r>
                        <a:rPr lang="en-US" sz="1800" dirty="0">
                          <a:latin typeface="Times New Roman"/>
                        </a:rPr>
                        <a:t>(</a:t>
                      </a:r>
                      <a:r>
                        <a:rPr lang="zh-TW" sz="1800" dirty="0">
                          <a:latin typeface="Times New Roman"/>
                        </a:rPr>
                        <a:t>可参考以下网址：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Times New Roman"/>
                          <a:hlinkClick r:id="rId3"/>
                        </a:rPr>
                        <a:t>http://school.eatsmart.gov.hk</a:t>
                      </a:r>
                      <a:r>
                        <a:rPr lang="en-US" sz="1800" dirty="0">
                          <a:latin typeface="Times New Roman"/>
                        </a:rPr>
                        <a:t>)</a:t>
                      </a:r>
                    </a:p>
                    <a:p>
                      <a:endParaRPr lang="zh-TW" sz="2000" dirty="0"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0">
                <a:tc>
                  <a:txBody>
                    <a:bodyPr/>
                    <a:lstStyle/>
                    <a:p>
                      <a:endParaRPr lang="en-US" altLang="zh-TW" sz="2000" b="1" dirty="0">
                        <a:latin typeface="Times New Roman"/>
                      </a:endParaRPr>
                    </a:p>
                    <a:p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自我评价：</a:t>
                      </a:r>
                      <a:endParaRPr lang="en-US" altLang="zh-TW" sz="2000" b="1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  <a:p>
                      <a:r>
                        <a:rPr lang="en-US" alt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Times New Roman"/>
                        </a:rPr>
                        <a:t>经过一周，我认为自己</a:t>
                      </a:r>
                      <a:r>
                        <a:rPr lang="zh-TW" sz="20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lang="zh-TW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能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 / </a:t>
                      </a:r>
                      <a:r>
                        <a:rPr lang="zh-TW" sz="2400" b="1" dirty="0">
                          <a:solidFill>
                            <a:srgbClr val="FF0000"/>
                          </a:solidFill>
                          <a:latin typeface="Times New Roman"/>
                        </a:rPr>
                        <a:t>不能 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Times New Roman"/>
                        </a:rPr>
                        <a:t>成为「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latin typeface="新細明體"/>
                        </a:rPr>
                        <a:t>健康饮食达人」。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新細明體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新細明體"/>
                        </a:rPr>
                        <a:t>      </a:t>
                      </a:r>
                      <a:r>
                        <a:rPr lang="zh-TW" altLang="en-US" sz="2000" dirty="0">
                          <a:solidFill>
                            <a:srgbClr val="FF0000"/>
                          </a:solidFill>
                          <a:latin typeface="新細明體"/>
                        </a:rPr>
                        <a:t>为了要成为「健康饮食小达人」，我的改善方法是：</a:t>
                      </a:r>
                      <a:endParaRPr lang="en-US" altLang="zh-TW" sz="2000" dirty="0">
                        <a:solidFill>
                          <a:srgbClr val="FF0000"/>
                        </a:solidFill>
                        <a:latin typeface="新細明體"/>
                      </a:endParaRPr>
                    </a:p>
                    <a:p>
                      <a:r>
                        <a:rPr lang="en-US" altLang="zh-TW" sz="2000" dirty="0">
                          <a:solidFill>
                            <a:srgbClr val="FF0000"/>
                          </a:solidFill>
                          <a:latin typeface="新細明體"/>
                        </a:rPr>
                        <a:t>      ______________________________________________________</a:t>
                      </a:r>
                    </a:p>
                    <a:p>
                      <a:endParaRPr lang="zh-TW" sz="2000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68575" marR="68575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6" name="Picture 1" descr="MP90044905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12128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文字方塊 7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19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3146"/>
              </p:ext>
            </p:extLst>
          </p:nvPr>
        </p:nvGraphicFramePr>
        <p:xfrm>
          <a:off x="1042988" y="1125538"/>
          <a:ext cx="7056437" cy="4556125"/>
        </p:xfrm>
        <a:graphic>
          <a:graphicData uri="http://schemas.openxmlformats.org/drawingml/2006/table">
            <a:tbl>
              <a:tblPr/>
              <a:tblGrid>
                <a:gridCol w="705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56125">
                <a:tc>
                  <a:txBody>
                    <a:bodyPr/>
                    <a:lstStyle/>
                    <a:p>
                      <a:pPr algn="r"/>
                      <a:endParaRPr kumimoji="0" lang="en-US" altLang="zh-TW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个人成长及健康生活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algn="l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适用年级：初小</a:t>
                      </a:r>
                      <a:endParaRPr lang="zh-TW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zh-TW" sz="2400" b="1" u="sng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学习目标</a:t>
                      </a:r>
                      <a:endParaRPr lang="zh-TW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学习自律，培养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良好的饮食习惯。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懂得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反省自己的饮食习惯及作出改善。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lvl="0"/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  </a:t>
                      </a:r>
                      <a:r>
                        <a:rPr lang="zh-TW" altLang="en-US" sz="2400" b="1" u="sng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价值观及态度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：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自律、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坚毅、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自省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新細明體" pitchFamily="18" charset="-120"/>
                        <a:ea typeface="新細明體" pitchFamily="18" charset="-120"/>
                        <a:cs typeface="+mn-cs"/>
                      </a:endParaRPr>
                    </a:p>
                    <a:p>
                      <a:pPr marL="609600" marR="0" lvl="0" indent="-6096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        </a:t>
                      </a:r>
                      <a:endParaRPr kumimoji="0" lang="zh-TW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75" marR="68575" marT="0" marB="0" horzOverflow="overflow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4" name="文字方塊 2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2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学生延展活动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68538" y="1125538"/>
            <a:ext cx="4895850" cy="476250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kumimoji="1" lang="zh-TW" altLang="en-US" sz="2800" b="1" kern="0" dirty="0">
                <a:solidFill>
                  <a:sysClr val="windowText" lastClr="000000"/>
                </a:solidFill>
                <a:cs typeface="新細明體" pitchFamily="18" charset="-120"/>
              </a:rPr>
              <a:t>    「健康饮食实践计划」 </a:t>
            </a:r>
          </a:p>
        </p:txBody>
      </p:sp>
      <p:sp>
        <p:nvSpPr>
          <p:cNvPr id="22532" name="矩形 7"/>
          <p:cNvSpPr>
            <a:spLocks noChangeArrowheads="1"/>
          </p:cNvSpPr>
          <p:nvPr/>
        </p:nvSpPr>
        <p:spPr bwMode="auto">
          <a:xfrm>
            <a:off x="900113" y="1700213"/>
            <a:ext cx="5400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学校家长会可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以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举办的「健康小食多滋味」亲子活动，家长自由参加：鼓励家长与子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女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合作烹调健康食品，家长可写下制作方法及材料，拍下制作过程及制成品的照片，校方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可以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在校园壁报展示出来，让「健康饮食」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气氛洋溢校园。</a:t>
            </a:r>
            <a:endParaRPr lang="zh-TW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Picture 4" descr="C:\Users\candicepywong\AppData\Local\Microsoft\Windows\Temporary Internet Files\Content.IE5\D2I5PENI\MP9004437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21605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C:\Users\candicepywong\AppData\Local\Microsoft\Windows\Temporary Internet Files\Content.IE5\UQML1QV4\MC90044558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4388"/>
            <a:ext cx="26638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candicepywong\AppData\Local\Microsoft\Windows\Temporary Internet Files\Content.IE5\PZM601K5\MP90043869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5246">
            <a:off x="1093788" y="4089400"/>
            <a:ext cx="15843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字方塊 7"/>
          <p:cNvSpPr txBox="1">
            <a:spLocks noChangeArrowheads="1"/>
          </p:cNvSpPr>
          <p:nvPr/>
        </p:nvSpPr>
        <p:spPr bwMode="auto">
          <a:xfrm>
            <a:off x="7956550" y="6624638"/>
            <a:ext cx="306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20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6331084"/>
            <a:ext cx="2232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/>
              <a:t>鸣谢：</a:t>
            </a:r>
            <a:r>
              <a:rPr lang="zh-TW" altLang="en-US" sz="1200" dirty="0"/>
              <a:t>部分图片由柯遵蔚提供 </a:t>
            </a:r>
            <a:endParaRPr lang="en-US" sz="12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我们的饮食习惯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60475" y="1341438"/>
            <a:ext cx="73437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哪一位同学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每一天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吃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过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早餐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才上学去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  通常吃什么早餐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同学</a:t>
            </a: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尝试过空着肚子上学去吗</a:t>
            </a:r>
            <a:r>
              <a:rPr lang="zh-TW" altLang="zh-TW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什么良好的饮食习惯有助促进身体健康？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哪一位同学能做到这些良好的饮食习惯？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TW" sz="8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300" b="1" kern="100" dirty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  <a:cs typeface="Times New Roman"/>
              </a:rPr>
              <a:t>为什么同学有时不能坚持这些良好的饮食习惯？</a:t>
            </a:r>
            <a:endParaRPr lang="en-US" altLang="zh-TW" sz="2300" b="1" kern="100" dirty="0">
              <a:solidFill>
                <a:srgbClr val="0000FF"/>
              </a:solidFill>
              <a:latin typeface="細明體" pitchFamily="49" charset="-120"/>
              <a:ea typeface="細明體" pitchFamily="49" charset="-120"/>
              <a:cs typeface="Times New Roman"/>
            </a:endParaRPr>
          </a:p>
        </p:txBody>
      </p:sp>
      <p:pic>
        <p:nvPicPr>
          <p:cNvPr id="5124" name="Picture 15" descr="C:\Users\candicepywong\AppData\Local\Microsoft\Windows\Temporary Internet Files\Content.IE5\VPCMT002\MP900427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8"/>
          <a:stretch>
            <a:fillRect/>
          </a:stretch>
        </p:blipFill>
        <p:spPr bwMode="auto">
          <a:xfrm>
            <a:off x="179388" y="4292600"/>
            <a:ext cx="10969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candicepywong\AppData\Local\Microsoft\Windows\Temporary Internet Files\Content.IE5\PZM601K5\MP90043869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815975"/>
            <a:ext cx="11953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Users\candicepywong\AppData\Local\Microsoft\Windows\Temporary Internet Files\Content.IE5\X1Y01WEW\MP90043048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2"/>
          <a:stretch>
            <a:fillRect/>
          </a:stretch>
        </p:blipFill>
        <p:spPr bwMode="auto">
          <a:xfrm>
            <a:off x="7308850" y="5157788"/>
            <a:ext cx="15113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4" descr="C:\Users\candicepywong\AppData\Local\Microsoft\Windows\Temporary Internet Files\Content.IE5\LESDXNW7\MC900436346[1]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357563"/>
            <a:ext cx="1525587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C:\Users\candicepywong\AppData\Local\Microsoft\Windows\Temporary Internet Files\Content.IE5\UQML1QV4\MP900425493[1]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26841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C:\Users\candicepywong\AppData\Local\Microsoft\Windows\Temporary Internet Files\Content.IE5\ZCLB6VFH\MP900439272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5843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文字方塊 10"/>
          <p:cNvSpPr txBox="1">
            <a:spLocks noChangeArrowheads="1"/>
          </p:cNvSpPr>
          <p:nvPr/>
        </p:nvSpPr>
        <p:spPr bwMode="auto">
          <a:xfrm>
            <a:off x="7956550" y="6624638"/>
            <a:ext cx="244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3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19250" y="4405313"/>
            <a:ext cx="5184775" cy="12001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同学注重健康要实践良好的饮食习惯，但当中会遇到不少困难</a:t>
            </a:r>
            <a:r>
              <a:rPr lang="zh-TW" altLang="zh-TW" sz="2400" dirty="0">
                <a:latin typeface="Arial" panose="020B0604020202020204" pitchFamily="34" charset="0"/>
              </a:rPr>
              <a:t>，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因此要学习自律，并培养良好的饮食习惯。</a:t>
            </a:r>
            <a:endParaRPr lang="zh-TW" alt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吃早餐的挣扎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5650" y="1125538"/>
            <a:ext cx="7632700" cy="3000375"/>
          </a:xfrm>
          <a:prstGeom prst="rect">
            <a:avLst/>
          </a:prstGeom>
          <a:solidFill>
            <a:srgbClr val="A5C249">
              <a:lumMod val="40000"/>
              <a:lumOff val="60000"/>
            </a:srgbClr>
          </a:solidFill>
          <a:ln w="38100">
            <a:solidFill>
              <a:srgbClr val="009DD9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zh-TW" altLang="zh-TW" sz="2400" dirty="0">
                <a:latin typeface="Arial" charset="0"/>
              </a:rPr>
              <a:t>情境：</a:t>
            </a:r>
            <a:endParaRPr lang="en-US" altLang="zh-TW" sz="2400" dirty="0">
              <a:latin typeface="Arial" charset="0"/>
            </a:endParaRPr>
          </a:p>
          <a:p>
            <a:pPr>
              <a:defRPr/>
            </a:pPr>
            <a:r>
              <a:rPr lang="en-US" altLang="zh-TW" sz="2400" dirty="0">
                <a:latin typeface="Arial" charset="0"/>
              </a:rPr>
              <a:t>        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每天与妈妈吃过早餐才上学去，但这个星期她的妈妈要出外公干，临行前吩咐她每天要吃有营养的早餐；起初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也很自律，选择早餐主要是粥、面、鸡蛋、鲜奶</a:t>
            </a:r>
            <a:r>
              <a:rPr lang="en-US" altLang="zh-TW" sz="2400" dirty="0">
                <a:latin typeface="Arial" charset="0"/>
              </a:rPr>
              <a:t>…</a:t>
            </a:r>
            <a:r>
              <a:rPr lang="zh-TW" altLang="zh-TW" sz="2400" dirty="0">
                <a:latin typeface="Arial" charset="0"/>
              </a:rPr>
              <a:t>三天过后，</a:t>
            </a:r>
            <a:r>
              <a:rPr lang="zh-TW" altLang="zh-TW" sz="2400" u="sng" dirty="0">
                <a:latin typeface="Arial" charset="0"/>
              </a:rPr>
              <a:t>美芳</a:t>
            </a:r>
            <a:r>
              <a:rPr lang="zh-TW" altLang="zh-TW" sz="2400" dirty="0">
                <a:latin typeface="Arial" charset="0"/>
              </a:rPr>
              <a:t>遇上同学叫她到快餐店吃炸薯条，难得可以吃美味的薯条，但又记得妈妈和老师说过要养成健康的饮食习惯，少吃煎炸高脂肪食</a:t>
            </a:r>
            <a:r>
              <a:rPr lang="zh-TW" altLang="en-US" sz="2400" dirty="0">
                <a:latin typeface="Arial" charset="0"/>
              </a:rPr>
              <a:t>物</a:t>
            </a:r>
            <a:r>
              <a:rPr lang="en-US" altLang="zh-TW" sz="2400" dirty="0">
                <a:latin typeface="Arial" charset="0"/>
              </a:rPr>
              <a:t>…</a:t>
            </a:r>
            <a:r>
              <a:rPr lang="zh-TW" altLang="zh-TW" sz="2400" dirty="0">
                <a:latin typeface="Arial" charset="0"/>
              </a:rPr>
              <a:t>  </a:t>
            </a:r>
          </a:p>
          <a:p>
            <a:pPr>
              <a:defRPr/>
            </a:pPr>
            <a:r>
              <a:rPr lang="zh-TW" altLang="zh-TW" sz="2400" b="1" dirty="0">
                <a:latin typeface="Arial" charset="0"/>
              </a:rPr>
              <a:t>她内心挣扎不知道应该怎样做？</a:t>
            </a:r>
            <a:endParaRPr kumimoji="1" lang="zh-TW" altLang="en-US" sz="2400" b="1" kern="0" dirty="0">
              <a:solidFill>
                <a:sysClr val="windowText" lastClr="000000"/>
              </a:solidFill>
              <a:cs typeface="新細明體" pitchFamily="18" charset="-120"/>
            </a:endParaRPr>
          </a:p>
        </p:txBody>
      </p:sp>
      <p:pic>
        <p:nvPicPr>
          <p:cNvPr id="6153" name="Picture 11" descr="C:\Users\CANDIC~1\AppData\Local\Temp\Domino Web Access\健康飲食_美芳的選擇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740150"/>
            <a:ext cx="412115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文字方塊 10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4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34027"/>
              </p:ext>
            </p:extLst>
          </p:nvPr>
        </p:nvGraphicFramePr>
        <p:xfrm>
          <a:off x="900113" y="1371600"/>
          <a:ext cx="7272337" cy="1744663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663">
                <a:tc>
                  <a:txBody>
                    <a:bodyPr/>
                    <a:lstStyle/>
                    <a:p>
                      <a:pPr marL="610235" indent="-610235">
                        <a:spcAft>
                          <a:spcPts val="0"/>
                        </a:spcAft>
                      </a:pPr>
                      <a:endParaRPr lang="zh-TW" sz="1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做法一：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美芳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选择跟同学一起到快餐店吃香口的炸薯条，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心想妈妈打电话问她吃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什么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早餐的时候，她可以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说：「吃了三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文治、鲜奶等。」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6" marR="68576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吃早餐的挣扎</a:t>
            </a:r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7182" name="Picture 18" descr="C:\Users\CANDIC~1\AppData\Local\Temp\Domino Web Access\健康飲食_美芳的選擇 2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41663"/>
            <a:ext cx="3441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文字方塊 12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5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7184" name="矩形 8"/>
          <p:cNvSpPr>
            <a:spLocks noChangeArrowheads="1"/>
          </p:cNvSpPr>
          <p:nvPr/>
        </p:nvSpPr>
        <p:spPr bwMode="auto">
          <a:xfrm>
            <a:off x="900113" y="3357563"/>
            <a:ext cx="3959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这反映她重视什么？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这个做法有问题吗？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美芳为了满足自己的喜好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而瞒骗妈妈，值得吗？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55600" indent="-355600"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还有其他较好的做法吗？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350470"/>
              </p:ext>
            </p:extLst>
          </p:nvPr>
        </p:nvGraphicFramePr>
        <p:xfrm>
          <a:off x="900113" y="1371600"/>
          <a:ext cx="7272337" cy="1744663"/>
        </p:xfrm>
        <a:graphic>
          <a:graphicData uri="http://schemas.openxmlformats.org/drawingml/2006/table">
            <a:tbl>
              <a:tblPr/>
              <a:tblGrid>
                <a:gridCol w="7272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663">
                <a:tc>
                  <a:txBody>
                    <a:bodyPr/>
                    <a:lstStyle/>
                    <a:p>
                      <a:pPr marL="610235" indent="-610235">
                        <a:spcAft>
                          <a:spcPts val="0"/>
                        </a:spcAft>
                      </a:pPr>
                      <a:endParaRPr lang="zh-TW" sz="1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做法二：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美芳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选择跟同学一起到快餐店吃香口的炸薯条，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心想如果妈妈问起她吃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什么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早餐的时候，才坦白</a:t>
                      </a:r>
                      <a:endParaRPr lang="en-US" altLang="zh-TW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告诉她吧！</a:t>
                      </a:r>
                      <a:endParaRPr lang="zh-TW" altLang="zh-TW" sz="32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  <a:p>
                      <a:endParaRPr lang="zh-TW" sz="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76" marR="68576" marT="0" marB="0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吃早餐的挣扎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182880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1828800" y="1123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rgbClr val="000000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              </a:t>
            </a:r>
            <a:endParaRPr lang="en-US" altLang="zh-TW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05" name="Rectangle 10"/>
          <p:cNvSpPr>
            <a:spLocks noChangeArrowheads="1"/>
          </p:cNvSpPr>
          <p:nvPr/>
        </p:nvSpPr>
        <p:spPr bwMode="auto">
          <a:xfrm>
            <a:off x="1828800" y="2924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zh-TW" altLang="zh-TW" sz="1800">
              <a:latin typeface="Arial" panose="020B0604020202020204" pitchFamily="34" charset="0"/>
            </a:endParaRPr>
          </a:p>
        </p:txBody>
      </p:sp>
      <p:pic>
        <p:nvPicPr>
          <p:cNvPr id="8206" name="Picture 18" descr="C:\Users\CANDIC~1\AppData\Local\Temp\Domino Web Access\健康飲食_美芳的選擇 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141663"/>
            <a:ext cx="3441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文字方塊 12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6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8208" name="矩形 8"/>
          <p:cNvSpPr>
            <a:spLocks noChangeArrowheads="1"/>
          </p:cNvSpPr>
          <p:nvPr/>
        </p:nvSpPr>
        <p:spPr bwMode="auto">
          <a:xfrm>
            <a:off x="900113" y="3357563"/>
            <a:ext cx="3959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这反映她重视什么？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这个做法有问题吗？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有什么地方要改善？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有什么地方值得你学习？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827088" y="1989138"/>
            <a:ext cx="6985000" cy="762000"/>
          </a:xfrm>
        </p:spPr>
        <p:txBody>
          <a:bodyPr/>
          <a:lstStyle/>
          <a:p>
            <a:pPr marL="342900" indent="-342900" algn="l"/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角色扮演：</a:t>
            </a:r>
            <a:br>
              <a:rPr lang="en-US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如果你是妈妈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的角色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，你会希望</a:t>
            </a:r>
            <a:r>
              <a:rPr lang="zh-TW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美芳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怎样做呢？把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妈妈的心声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演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绎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出来。</a:t>
            </a:r>
            <a:r>
              <a:rPr lang="zh-TW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br>
              <a:rPr lang="zh-TW" altLang="zh-TW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br>
              <a:rPr lang="zh-TW" altLang="zh-TW" dirty="0">
                <a:ea typeface="新細明體" panose="02020500000000000000" pitchFamily="18" charset="-120"/>
              </a:rPr>
            </a:br>
            <a:b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</a:b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吃早餐的挣扎</a:t>
            </a:r>
          </a:p>
        </p:txBody>
      </p:sp>
      <p:pic>
        <p:nvPicPr>
          <p:cNvPr id="9220" name="Picture 2" descr="MC900360982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76" b="58948"/>
          <a:stretch>
            <a:fillRect/>
          </a:stretch>
        </p:blipFill>
        <p:spPr bwMode="auto">
          <a:xfrm>
            <a:off x="1454150" y="3357563"/>
            <a:ext cx="153352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圓角矩形圖說文字 5"/>
          <p:cNvSpPr>
            <a:spLocks noChangeArrowheads="1"/>
          </p:cNvSpPr>
          <p:nvPr/>
        </p:nvSpPr>
        <p:spPr bwMode="auto">
          <a:xfrm>
            <a:off x="2770188" y="2349500"/>
            <a:ext cx="4897437" cy="1655763"/>
          </a:xfrm>
          <a:prstGeom prst="wedgeRoundRectCallout">
            <a:avLst>
              <a:gd name="adj1" fmla="val -52532"/>
              <a:gd name="adj2" fmla="val 6644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 dirty="0">
                <a:latin typeface="Arial" panose="020B0604020202020204" pitchFamily="34" charset="0"/>
              </a:rPr>
              <a:t>美芳</a:t>
            </a:r>
            <a:r>
              <a:rPr lang="zh-TW" altLang="zh-TW" sz="2400" b="1" dirty="0">
                <a:latin typeface="Arial" panose="020B0604020202020204" pitchFamily="34" charset="0"/>
              </a:rPr>
              <a:t>，妈妈</a:t>
            </a:r>
            <a:r>
              <a:rPr lang="zh-TW" altLang="en-US" sz="2400" b="1" dirty="0">
                <a:latin typeface="Arial" panose="020B0604020202020204" pitchFamily="34" charset="0"/>
              </a:rPr>
              <a:t>明白</a:t>
            </a:r>
            <a:r>
              <a:rPr lang="zh-TW" altLang="zh-TW" sz="2400" b="1" dirty="0">
                <a:latin typeface="Arial" panose="020B0604020202020204" pitchFamily="34" charset="0"/>
              </a:rPr>
              <a:t>你</a:t>
            </a:r>
            <a:r>
              <a:rPr lang="en-US" altLang="zh-TW" sz="2400" b="1" dirty="0">
                <a:latin typeface="Arial" panose="020B0604020202020204" pitchFamily="34" charset="0"/>
              </a:rPr>
              <a:t>____________________________________________________</a:t>
            </a:r>
            <a:endParaRPr lang="zh-TW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9222" name="文字方塊 5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7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  <p:sp>
        <p:nvSpPr>
          <p:cNvPr id="9223" name="矩形 8"/>
          <p:cNvSpPr>
            <a:spLocks noChangeArrowheads="1"/>
          </p:cNvSpPr>
          <p:nvPr/>
        </p:nvSpPr>
        <p:spPr bwMode="auto">
          <a:xfrm>
            <a:off x="3924300" y="4225925"/>
            <a:ext cx="39608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妈妈的希望与美芳的实际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做法有分别吗？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为什么有这样的分别？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吃早餐的挣扎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31913" y="1485900"/>
            <a:ext cx="6911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同学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有没有</a:t>
            </a:r>
            <a:r>
              <a:rPr lang="zh-TW" altLang="en-US" sz="2400" b="1" dirty="0">
                <a:solidFill>
                  <a:srgbClr val="00B050"/>
                </a:solidFill>
                <a:latin typeface="Arial" panose="020B0604020202020204" pitchFamily="34" charset="0"/>
              </a:rPr>
              <a:t>类似</a:t>
            </a:r>
            <a:r>
              <a:rPr lang="zh-TW" altLang="en-US" sz="2400" b="1" u="sng" dirty="0">
                <a:solidFill>
                  <a:srgbClr val="00B050"/>
                </a:solidFill>
                <a:latin typeface="Arial" panose="020B0604020202020204" pitchFamily="34" charset="0"/>
              </a:rPr>
              <a:t>美芳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的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挣扎？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你最大的挣扎的什么？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zh-TW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你既然知道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有些食物应该经常吃，有些食物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不应该多吃，为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什么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你有时不能做到？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当中存在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什么</a:t>
            </a: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困难</a:t>
            </a:r>
            <a:r>
              <a:rPr lang="zh-TW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US" altLang="zh-TW" sz="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zh-TW" altLang="zh-TW" sz="2400" b="1" dirty="0">
                <a:solidFill>
                  <a:srgbClr val="0000FF"/>
                </a:solidFill>
                <a:latin typeface="Arial" panose="020B0604020202020204" pitchFamily="34" charset="0"/>
              </a:rPr>
              <a:t>如何克服这些困难？</a:t>
            </a: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1" descr="C:\Users\candicepywong\AppData\Local\Microsoft\Windows\Temporary Internet Files\Content.IE5\PZM601K5\MC90038902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2570163"/>
            <a:ext cx="30511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字方塊 4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8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434975"/>
            <a:ext cx="8642350" cy="762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4400" b="1" kern="0" dirty="0">
                <a:solidFill>
                  <a:srgbClr val="FFFFFF"/>
                </a:solidFill>
                <a:latin typeface="新細明體" pitchFamily="18" charset="-120"/>
              </a:rPr>
              <a:t>小结</a:t>
            </a: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236663" y="1614488"/>
            <a:ext cx="66484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      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普遍父母都着重家人的健康，但不能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够经常监督子女的饮食习惯，加上社会上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有太多诱惑，例如：太多零食选择、朋辈</a:t>
            </a:r>
            <a:endParaRPr lang="en-US" altLang="zh-TW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影响，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因此同学在饮食方面应自律</a:t>
            </a:r>
            <a:r>
              <a:rPr lang="zh-TW" altLang="zh-TW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。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1268" name="Picture 4" descr="C:\Users\candicepywong\AppData\Local\Microsoft\Windows\Temporary Internet Files\Content.IE5\D2I5PENI\MC90043800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17963"/>
            <a:ext cx="2305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7"/>
          <p:cNvSpPr>
            <a:spLocks noChangeArrowheads="1"/>
          </p:cNvSpPr>
          <p:nvPr/>
        </p:nvSpPr>
        <p:spPr bwMode="auto">
          <a:xfrm rot="631715">
            <a:off x="2219325" y="4849813"/>
            <a:ext cx="101917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  </a:t>
            </a:r>
            <a:r>
              <a:rPr lang="en-US" altLang="zh-TW" sz="2400" dirty="0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  <a:endParaRPr lang="zh-TW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270" name="Picture 10" descr="C:\Users\candicepywong\AppData\Local\Microsoft\Windows\Temporary Internet Files\Content.IE5\VPCMT002\MC90044559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19446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字方塊 6"/>
          <p:cNvSpPr txBox="1">
            <a:spLocks noChangeArrowheads="1"/>
          </p:cNvSpPr>
          <p:nvPr/>
        </p:nvSpPr>
        <p:spPr bwMode="auto">
          <a:xfrm>
            <a:off x="7956550" y="6624638"/>
            <a:ext cx="2460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 dirty="0">
                <a:latin typeface="新細明體" panose="02020500000000000000" pitchFamily="18" charset="-120"/>
              </a:rPr>
              <a:t>9</a:t>
            </a:r>
            <a:endParaRPr lang="zh-TW" altLang="en-US" sz="1000" dirty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oodPyrPres_ally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72756DF8-7E65-4B57-9FE4-ECBADEC7232B}"/>
</file>

<file path=customXml/itemProps2.xml><?xml version="1.0" encoding="utf-8"?>
<ds:datastoreItem xmlns:ds="http://schemas.openxmlformats.org/officeDocument/2006/customXml" ds:itemID="{824EE45E-22A4-464B-91A7-191FD6763CDB}"/>
</file>

<file path=customXml/itemProps3.xml><?xml version="1.0" encoding="utf-8"?>
<ds:datastoreItem xmlns:ds="http://schemas.openxmlformats.org/officeDocument/2006/customXml" ds:itemID="{8E973C3C-0687-4137-B81C-93BCC3A57C96}"/>
</file>

<file path=docProps/app.xml><?xml version="1.0" encoding="utf-8"?>
<Properties xmlns="http://schemas.openxmlformats.org/officeDocument/2006/extended-properties" xmlns:vt="http://schemas.openxmlformats.org/officeDocument/2006/docPropsVTypes">
  <Template>food pyramid</Template>
  <TotalTime>4535</TotalTime>
  <Words>2749</Words>
  <Application>Microsoft Office PowerPoint</Application>
  <PresentationFormat>如螢幕大小 (4:3)</PresentationFormat>
  <Paragraphs>261</Paragraphs>
  <Slides>20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Arial Unicode MS</vt:lpstr>
      <vt:lpstr>細明體</vt:lpstr>
      <vt:lpstr>華康海報體W12(P)</vt:lpstr>
      <vt:lpstr>新細明體</vt:lpstr>
      <vt:lpstr>Arial</vt:lpstr>
      <vt:lpstr>Calibri</vt:lpstr>
      <vt:lpstr>Century Gothic</vt:lpstr>
      <vt:lpstr>Times New Roman</vt:lpstr>
      <vt:lpstr>Wingdings</vt:lpstr>
      <vt:lpstr>FoodPyrPres_ally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角色扮演： 如果你是妈妈的角色，你会希望美芳怎样做呢？把妈妈的心声演绎出来。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Sylvia Kuan</dc:creator>
  <cp:lastModifiedBy>YAN, Wai-man</cp:lastModifiedBy>
  <cp:revision>305</cp:revision>
  <cp:lastPrinted>2013-09-04T04:06:45Z</cp:lastPrinted>
  <dcterms:created xsi:type="dcterms:W3CDTF">2001-06-19T08:07:13Z</dcterms:created>
  <dcterms:modified xsi:type="dcterms:W3CDTF">2026-01-08T04:13:31Z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