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sldIdLst>
    <p:sldId id="270" r:id="rId2"/>
    <p:sldId id="271" r:id="rId3"/>
    <p:sldId id="272" r:id="rId4"/>
    <p:sldId id="275" r:id="rId5"/>
    <p:sldId id="274" r:id="rId6"/>
    <p:sldId id="256" r:id="rId7"/>
    <p:sldId id="267" r:id="rId8"/>
    <p:sldId id="257" r:id="rId9"/>
    <p:sldId id="266" r:id="rId10"/>
    <p:sldId id="258" r:id="rId11"/>
    <p:sldId id="259" r:id="rId12"/>
    <p:sldId id="265" r:id="rId13"/>
    <p:sldId id="260" r:id="rId14"/>
    <p:sldId id="261" r:id="rId15"/>
    <p:sldId id="269" r:id="rId16"/>
    <p:sldId id="262" r:id="rId17"/>
    <p:sldId id="263" r:id="rId18"/>
    <p:sldId id="279" r:id="rId19"/>
    <p:sldId id="281" r:id="rId20"/>
    <p:sldId id="282" r:id="rId21"/>
    <p:sldId id="280" r:id="rId22"/>
    <p:sldId id="276" r:id="rId23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529" autoAdjust="0"/>
  </p:normalViewPr>
  <p:slideViewPr>
    <p:cSldViewPr>
      <p:cViewPr varScale="1">
        <p:scale>
          <a:sx n="84" d="100"/>
          <a:sy n="84" d="100"/>
        </p:scale>
        <p:origin x="23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295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13C620A7-82BE-4054-9414-AAF698EC6D07}" type="datetimeFigureOut">
              <a:rPr lang="en-US"/>
              <a:pPr>
                <a:defRPr/>
              </a:pPr>
              <a:t>1/7/2026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dirty="0"/>
              <a:t>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AC24A6B5-DFFD-4618-A326-4FEBA7CC89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rtl="0" fontAlgn="base">
      <a:spcBef>
        <a:spcPct val="30000"/>
      </a:spcBef>
      <a:spcAft>
        <a:spcPct val="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rtl="0" fontAlgn="base">
      <a:spcBef>
        <a:spcPct val="30000"/>
      </a:spcBef>
      <a:spcAft>
        <a:spcPct val="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rtl="0" fontAlgn="base">
      <a:spcBef>
        <a:spcPct val="30000"/>
      </a:spcBef>
      <a:spcAft>
        <a:spcPct val="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rtl="0" fontAlgn="base">
      <a:spcBef>
        <a:spcPct val="30000"/>
      </a:spcBef>
      <a:spcAft>
        <a:spcPct val="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rtl="0" fontAlgn="base">
      <a:spcBef>
        <a:spcPct val="30000"/>
      </a:spcBef>
      <a:spcAft>
        <a:spcPct val="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9BC75D6B-FFB2-48DB-A09E-089DF0D5E658}" type="slidenum">
              <a:rPr lang="en-US" altLang="en-US"/>
              <a:pPr/>
              <a:t>1</a:t>
            </a:fld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>
              <a:ea typeface="新細明體" panose="02020500000000000000" pitchFamily="18" charset="-120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03033C52-A6D3-4BC6-9893-DDB7E49290F1}" type="slidenum">
              <a:rPr lang="en-US" altLang="en-US"/>
              <a:pPr/>
              <a:t>2</a:t>
            </a:fld>
            <a:endParaRPr lang="en-US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b="1" dirty="0"/>
              <a:t>活动一　热身活动：欣儿的故事（上）（</a:t>
            </a:r>
            <a:r>
              <a:rPr lang="en-US" b="1" dirty="0"/>
              <a:t>10</a:t>
            </a:r>
            <a:r>
              <a:rPr lang="zh-TW" altLang="en-US" b="1" dirty="0"/>
              <a:t>分钟）</a:t>
            </a: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TW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dirty="0"/>
              <a:t>教师介绍一个新朋友──欣儿给同学认识（</a:t>
            </a:r>
            <a:r>
              <a:rPr lang="zh-TW" altLang="en-US" b="1" dirty="0"/>
              <a:t>附件一</a:t>
            </a:r>
            <a:r>
              <a:rPr lang="zh-TW" altLang="en-US" dirty="0"/>
              <a:t>），指她非常可爱听话，但她有一个坏习惯极需要改善，请学生猜猜是甚么？</a:t>
            </a: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dirty="0"/>
              <a:t>教师暂不告之答案，请学生看看欣儿一天二十四小时是怎样度过的。教师根据</a:t>
            </a:r>
            <a:r>
              <a:rPr lang="zh-TW" altLang="en-US" b="1" dirty="0"/>
              <a:t>附件一</a:t>
            </a:r>
            <a:r>
              <a:rPr lang="zh-TW" altLang="en-US" dirty="0"/>
              <a:t>「欣儿的故事（上）」的资料，一边说欣儿的一天，一边以动作演绎她的活动（如做睡觉、行路、乘车、坐着上课、打机、吃饭的动作），也可邀请学生跟着教师的动作，一起过欣儿的一天。</a:t>
            </a:r>
            <a:endParaRPr lang="en-US" altLang="zh-TW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 </a:t>
            </a:r>
            <a:r>
              <a:rPr lang="zh-TW" altLang="en-US" dirty="0"/>
              <a:t>完成后，学生会发现，基本上欣儿一天到晚大部分时间都是坐着。接着教师向引导学生思考以下问题：</a:t>
            </a:r>
            <a:endParaRPr lang="en-US" dirty="0"/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dirty="0"/>
              <a:t>「你们觉得欣儿生活上出现了甚么问题？」（欣儿平日不是返学、在家中读书温习外，便是看电视或打机，甚少运动。）</a:t>
            </a:r>
            <a:endParaRPr lang="en-US" dirty="0"/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dirty="0"/>
              <a:t>为甚么欣儿不做运动？请学生随意猜猜。（没有机会，如学校与家距离近，连走路的机会也没有，上街玩又怕遇到不良份子等。）</a:t>
            </a: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dirty="0"/>
              <a:t>教师进而问：「你们的二十四小时又是怎样呢？是周身郁，定系唔多郁？」把话题拉到学生的生活上。</a:t>
            </a:r>
            <a:endParaRPr lang="en-US" dirty="0"/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/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zh-TW" altLang="en-US" b="1" dirty="0"/>
              <a:t>学习重点：</a:t>
            </a:r>
            <a:endParaRPr lang="en-US" altLang="zh-TW" b="1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dirty="0"/>
              <a:t>透过欣儿的故事，让学生知道很多人也缺乏运动。</a:t>
            </a: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dirty="0"/>
              <a:t>透过反思欣儿生活习惯，帮助学生了解缺乏运动是一个坏的生活习惯。</a:t>
            </a: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357C83A6-6FA8-4C82-BF2C-828455F62FC4}" type="slidenum">
              <a:rPr lang="en-US" altLang="en-US"/>
              <a:pPr/>
              <a:t>3</a:t>
            </a:fld>
            <a:endParaRPr lang="en-US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b="1" dirty="0"/>
              <a:t>活动二：</a:t>
            </a:r>
            <a:r>
              <a:rPr lang="en-US" b="1" dirty="0"/>
              <a:t>24</a:t>
            </a:r>
            <a:r>
              <a:rPr lang="zh-TW" altLang="en-US" b="1" dirty="0"/>
              <a:t>小时周身郁？定系唔多郁？（</a:t>
            </a:r>
            <a:r>
              <a:rPr lang="en-US" b="1" dirty="0"/>
              <a:t>10</a:t>
            </a:r>
            <a:r>
              <a:rPr lang="zh-TW" altLang="en-US" b="1" dirty="0"/>
              <a:t>分钟）</a:t>
            </a: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dirty="0"/>
              <a:t>教师派发</a:t>
            </a:r>
            <a:r>
              <a:rPr lang="zh-TW" altLang="en-US" b="1" dirty="0"/>
              <a:t>附件二</a:t>
            </a:r>
            <a:r>
              <a:rPr lang="zh-TW" altLang="en-US" dirty="0"/>
              <a:t>，并展示附件二的三幅图画（坐、运动、睡），问他们一天二十四小时，由起床至睡觉通常的姿势是甚么？请他们回答。</a:t>
            </a: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dirty="0"/>
              <a:t>请学生想想自己的一天由起床至睡觉通常是怎样度过，然后回答附件二的第</a:t>
            </a:r>
            <a:r>
              <a:rPr lang="en-US" dirty="0"/>
              <a:t>2</a:t>
            </a:r>
            <a:r>
              <a:rPr lang="zh-TW" altLang="en-US" dirty="0"/>
              <a:t>条问题。</a:t>
            </a: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dirty="0"/>
              <a:t>如时间许可，教师可邀请他们回想平常的活动。教师拿出玩具时钟，开始拨分针，请学生按时继续演绎一天的活动。教师把钟调校得时快时慢，或辅以问题，突显学生缺乏运动的情况。</a:t>
            </a: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dirty="0"/>
              <a:t>活动完成后，教师问学生以下问题，教师亦可访问一些多作运动的同学，请他们分享：</a:t>
            </a:r>
            <a:endParaRPr lang="en-US" dirty="0"/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dirty="0"/>
              <a:t>一天二十四小时是多数「郁」，还是多数「唔郁」？有多少时间是坐及睡？每天做运动上时间占多少？</a:t>
            </a:r>
            <a:endParaRPr lang="en-US" dirty="0"/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dirty="0"/>
              <a:t>为甚么少做运动／常做运动？</a:t>
            </a:r>
            <a:endParaRPr lang="en-US" dirty="0"/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dirty="0"/>
              <a:t>想想如自己继续这种不做运动的生活方式，二十年后会怎样？</a:t>
            </a: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TW" dirty="0"/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zh-TW" altLang="en-US" b="1" dirty="0"/>
              <a:t>学习重点：</a:t>
            </a:r>
            <a:endParaRPr lang="en-US" altLang="zh-TW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dirty="0"/>
              <a:t>检示自己一天的活动，帮助学生明白自己日常生活是否缺乏运动。</a:t>
            </a: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45CC9D05-032D-4C2D-AF76-CD85C8B75182}" type="slidenum">
              <a:rPr lang="en-US" altLang="en-US"/>
              <a:pPr/>
              <a:t>4</a:t>
            </a:fld>
            <a:endParaRPr lang="en-US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zh-TW" altLang="en-US" b="1" dirty="0"/>
              <a:t>活动三　欣儿的故事（下） </a:t>
            </a:r>
            <a:r>
              <a:rPr lang="en-US" b="1" dirty="0"/>
              <a:t>(10</a:t>
            </a:r>
            <a:r>
              <a:rPr lang="zh-TW" altLang="en-US" b="1" dirty="0"/>
              <a:t>分钟</a:t>
            </a:r>
            <a:r>
              <a:rPr lang="en-US" b="1" dirty="0"/>
              <a:t>)</a:t>
            </a: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dirty="0"/>
              <a:t>教师指出像欣儿的情况十分普遍，研究显示香港学童普遍缺乏运动，体质一代比一代差，加上他们经常吃一些高脂肪的零食，所以近年学童有过胖的问题。</a:t>
            </a: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dirty="0"/>
              <a:t>教师进而点出不做运动带来的影响，及多做运动的好处？</a:t>
            </a:r>
            <a:r>
              <a:rPr lang="en-US" altLang="zh-TW" dirty="0"/>
              <a:t>[</a:t>
            </a:r>
            <a:r>
              <a:rPr lang="zh-TW" altLang="en-US" dirty="0"/>
              <a:t>投影片</a:t>
            </a:r>
            <a:r>
              <a:rPr lang="en-US" altLang="zh-TW" dirty="0"/>
              <a:t>6 – 17]</a:t>
            </a: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15926755-B52B-4FDA-B327-00189F53D51A}" type="slidenum">
              <a:rPr lang="en-US" altLang="en-US"/>
              <a:pPr/>
              <a:t>5</a:t>
            </a:fld>
            <a:endParaRPr lang="en-US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zh-TW" dirty="0"/>
              <a:t>[</a:t>
            </a:r>
            <a:r>
              <a:rPr lang="zh-TW" altLang="en-US" dirty="0"/>
              <a:t>投影片</a:t>
            </a:r>
            <a:r>
              <a:rPr lang="en-US" altLang="zh-TW" dirty="0"/>
              <a:t>6-17] </a:t>
            </a:r>
            <a:r>
              <a:rPr lang="zh-TW" altLang="en-US" dirty="0"/>
              <a:t>教师带出运动的十大好处</a:t>
            </a:r>
            <a:endParaRPr lang="en-US" altLang="en-US" dirty="0">
              <a:ea typeface="新細明體" panose="02020500000000000000" pitchFamily="18" charset="-120"/>
            </a:endParaRP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F3CB9EC8-8A39-43D6-B831-364AFB1DFAE8}" type="slidenum">
              <a:rPr lang="en-US" altLang="en-US"/>
              <a:pPr/>
              <a:t>7</a:t>
            </a:fld>
            <a:endParaRPr lang="en-US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zh-TW" altLang="en-US" b="1" dirty="0"/>
              <a:t>活动三　欣儿的故事（下） </a:t>
            </a:r>
            <a:r>
              <a:rPr lang="en-US" b="1" dirty="0"/>
              <a:t>(10</a:t>
            </a:r>
            <a:r>
              <a:rPr lang="zh-TW" altLang="en-US" b="1" dirty="0"/>
              <a:t>分钟</a:t>
            </a:r>
            <a:r>
              <a:rPr lang="en-US" b="1" dirty="0"/>
              <a:t>)</a:t>
            </a: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dirty="0"/>
              <a:t>教师再回到欣儿的故事并指出：二十年后，欣儿可能患上心脏病、高血压等，当她发现运动的好处后，就下决心做运动，结果她就定出以下的计划。</a:t>
            </a: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dirty="0"/>
              <a:t>派发</a:t>
            </a:r>
            <a:r>
              <a:rPr lang="zh-TW" altLang="en-US" b="1" dirty="0"/>
              <a:t>附件三</a:t>
            </a:r>
            <a:r>
              <a:rPr lang="zh-TW" altLang="en-US" dirty="0"/>
              <a:t>，请学生想想附件三列出的问题。</a:t>
            </a: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dirty="0"/>
              <a:t>学生分享后，教师由此而带出欣儿失败的原因在于（</a:t>
            </a:r>
            <a:r>
              <a:rPr lang="en-US" dirty="0"/>
              <a:t>1</a:t>
            </a:r>
            <a:r>
              <a:rPr lang="zh-TW" altLang="en-US" dirty="0"/>
              <a:t>）缺乏恒心、毅力，即坚毅不足</a:t>
            </a:r>
            <a:r>
              <a:rPr lang="en-US" dirty="0"/>
              <a:t>;</a:t>
            </a:r>
            <a:r>
              <a:rPr lang="zh-TW" altLang="en-US" dirty="0"/>
              <a:t>及</a:t>
            </a:r>
            <a:r>
              <a:rPr lang="en-US" dirty="0"/>
              <a:t>(2)</a:t>
            </a:r>
            <a:r>
              <a:rPr lang="zh-TW" altLang="en-US" dirty="0"/>
              <a:t>对天天做运动的方法及认识也不足，从而带出以下活动。</a:t>
            </a: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TW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15926755-B52B-4FDA-B327-00189F53D51A}" type="slidenum">
              <a:rPr lang="en-US" altLang="en-US"/>
              <a:pPr/>
              <a:t>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591731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教师带出健康生活方式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24A6B5-DFFD-4618-A326-4FEBA7CC89B9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7550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zh-TW" altLang="en-US" dirty="0">
                <a:ea typeface="新細明體" panose="02020500000000000000" pitchFamily="18" charset="-120"/>
              </a:rPr>
              <a:t>派发附件四：延伸活动工作纸</a:t>
            </a:r>
            <a:endParaRPr lang="en-US" altLang="en-US" dirty="0">
              <a:ea typeface="新細明體" panose="02020500000000000000" pitchFamily="18" charset="-120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9BCAD7FD-5E61-4332-A673-6C61B2BD283D}" type="slidenum">
              <a:rPr lang="en-US" altLang="en-US"/>
              <a:pPr/>
              <a:t>22</a:t>
            </a:fld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6DB6F-EE89-4D8C-BD9E-E6A5748D4FC0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61649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FB262-0123-4844-B251-01B5222E5DB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40141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FDF294-D05D-4600-8F00-0DA2621CB8A0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649009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43398-120E-45B0-AD26-3E9CE77E088C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603015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638B53-27DE-491C-ADA8-A41EBA016EE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75744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E9D709-00DC-4061-9580-33209EE025B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818158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BC01C5-D9C1-4FB7-97C5-DFF0107E356E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27221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23AE4-589E-4766-A484-F9177C96C8C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693792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DFF749-671D-4676-AA46-309BC4CD00A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61898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EE6F1-8A02-4DFE-B172-A2339F37061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09984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3BB44-0710-485A-91EA-F182177EA21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95187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040F831E-6962-4FCB-AFF1-3E90368A771C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emm.edcity.hk/media/%E5%81%A5%E5%BA%B7%E5%8B%95%E8%B5%B7%E4%BE%86/0_k96iuwl2/187438543" TargetMode="External"/><Relationship Id="rId2" Type="http://schemas.openxmlformats.org/officeDocument/2006/relationships/hyperlink" Target="https://www.youtube.com/watch?v=YbwPUJwh7zk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mm.edcity.hk/media/0_bdld5wqy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我要天天做运动</a:t>
            </a:r>
            <a:endParaRPr lang="en-US" altLang="en-US" dirty="0"/>
          </a:p>
        </p:txBody>
      </p:sp>
      <p:sp>
        <p:nvSpPr>
          <p:cNvPr id="3075" name="Subtitle 5"/>
          <p:cNvSpPr>
            <a:spLocks noGrp="1"/>
          </p:cNvSpPr>
          <p:nvPr>
            <p:ph type="subTitle" idx="1"/>
          </p:nvPr>
        </p:nvSpPr>
        <p:spPr>
          <a:xfrm>
            <a:off x="250825" y="4954588"/>
            <a:ext cx="6858000" cy="1601787"/>
          </a:xfrm>
        </p:spPr>
        <p:txBody>
          <a:bodyPr>
            <a:spAutoFit/>
          </a:bodyPr>
          <a:lstStyle/>
          <a:p>
            <a:pPr algn="l" eaLnBrk="1" hangingPunct="1"/>
            <a:r>
              <a:rPr lang="zh-TW" altLang="en-US" sz="1400" dirty="0">
                <a:solidFill>
                  <a:schemeClr val="accent2"/>
                </a:solidFill>
              </a:rPr>
              <a:t>对象：初小学生</a:t>
            </a:r>
            <a:endParaRPr lang="en-US" altLang="zh-TW" sz="1400" dirty="0">
              <a:solidFill>
                <a:schemeClr val="accent2"/>
              </a:solidFill>
            </a:endParaRPr>
          </a:p>
          <a:p>
            <a:pPr algn="l" eaLnBrk="1" hangingPunct="1"/>
            <a:endParaRPr lang="en-US" altLang="zh-TW" sz="1400" dirty="0">
              <a:solidFill>
                <a:schemeClr val="accent2"/>
              </a:solidFill>
            </a:endParaRPr>
          </a:p>
          <a:p>
            <a:pPr algn="l" eaLnBrk="1" hangingPunct="1"/>
            <a:r>
              <a:rPr lang="zh-TW" altLang="en-US" sz="1400" dirty="0">
                <a:solidFill>
                  <a:schemeClr val="accent2"/>
                </a:solidFill>
              </a:rPr>
              <a:t>价值观教育</a:t>
            </a:r>
            <a:endParaRPr lang="en-US" altLang="zh-TW" sz="1400" dirty="0">
              <a:solidFill>
                <a:schemeClr val="accent2"/>
              </a:solidFill>
            </a:endParaRPr>
          </a:p>
          <a:p>
            <a:pPr algn="l" eaLnBrk="1" hangingPunct="1"/>
            <a:r>
              <a:rPr lang="zh-TW" altLang="en-US" sz="1400" dirty="0">
                <a:solidFill>
                  <a:schemeClr val="accent2"/>
                </a:solidFill>
              </a:rPr>
              <a:t>教育局 课程发展处</a:t>
            </a:r>
            <a:endParaRPr lang="en-US" altLang="zh-TW" sz="1400" dirty="0">
              <a:solidFill>
                <a:schemeClr val="accent2"/>
              </a:solidFill>
            </a:endParaRPr>
          </a:p>
          <a:p>
            <a:pPr algn="l" eaLnBrk="1" hangingPunct="1"/>
            <a:r>
              <a:rPr lang="zh-TW" altLang="en-US" sz="1400" dirty="0">
                <a:solidFill>
                  <a:schemeClr val="accent2"/>
                </a:solidFill>
              </a:rPr>
              <a:t>德育、公民及国民教育组</a:t>
            </a:r>
            <a:r>
              <a:rPr lang="en-US" altLang="zh-TW" sz="1400" dirty="0">
                <a:solidFill>
                  <a:schemeClr val="accent2"/>
                </a:solidFill>
              </a:rPr>
              <a:t>1</a:t>
            </a:r>
          </a:p>
          <a:p>
            <a:pPr algn="l" eaLnBrk="1" hangingPunct="1"/>
            <a:r>
              <a:rPr lang="zh-TW" altLang="en-US" sz="1400" dirty="0">
                <a:solidFill>
                  <a:schemeClr val="accent2"/>
                </a:solidFill>
              </a:rPr>
              <a:t>最后更新日期：</a:t>
            </a:r>
            <a:r>
              <a:rPr lang="en-US" altLang="zh-TW" sz="1400" dirty="0">
                <a:solidFill>
                  <a:schemeClr val="accent2"/>
                </a:solidFill>
              </a:rPr>
              <a:t>2024</a:t>
            </a:r>
            <a:r>
              <a:rPr lang="zh-TW" altLang="en-US" sz="1400" dirty="0">
                <a:solidFill>
                  <a:schemeClr val="accent2"/>
                </a:solidFill>
              </a:rPr>
              <a:t>年</a:t>
            </a:r>
            <a:r>
              <a:rPr lang="en-US" altLang="zh-TW" sz="1400" dirty="0">
                <a:solidFill>
                  <a:schemeClr val="accent2"/>
                </a:solidFill>
              </a:rPr>
              <a:t>3</a:t>
            </a:r>
            <a:r>
              <a:rPr lang="zh-TW" altLang="en-US" sz="1400" dirty="0">
                <a:solidFill>
                  <a:schemeClr val="accent2"/>
                </a:solidFill>
              </a:rPr>
              <a:t>月</a:t>
            </a:r>
            <a:endParaRPr lang="en-US" altLang="en-US" sz="1400" dirty="0">
              <a:solidFill>
                <a:schemeClr val="accent2"/>
              </a:solidFill>
            </a:endParaRPr>
          </a:p>
        </p:txBody>
      </p:sp>
      <p:pic>
        <p:nvPicPr>
          <p:cNvPr id="7" name="Picture 6" descr="Push-Ups - Be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4508500"/>
            <a:ext cx="2220912" cy="188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Jumping Rope - Rabbi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663" y="2028825"/>
            <a:ext cx="1076325" cy="232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7" descr="Weight Lifter - Dog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3509963"/>
            <a:ext cx="1439863" cy="2017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5" descr="Cycling - Lio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4325" y="431800"/>
            <a:ext cx="1493838" cy="187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4" descr="Stretch 0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395288"/>
            <a:ext cx="1809750" cy="172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常做运动好处多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dirty="0">
                <a:solidFill>
                  <a:srgbClr val="FF0000"/>
                </a:solidFill>
              </a:rPr>
              <a:t>增强</a:t>
            </a:r>
            <a:r>
              <a:rPr lang="zh-TW" altLang="en-US" dirty="0"/>
              <a:t>身体</a:t>
            </a:r>
            <a:r>
              <a:rPr lang="zh-TW" altLang="en-US" dirty="0">
                <a:solidFill>
                  <a:srgbClr val="FF0000"/>
                </a:solidFill>
              </a:rPr>
              <a:t>抵抗能力</a:t>
            </a:r>
            <a:r>
              <a:rPr lang="zh-TW" altLang="en-US" dirty="0"/>
              <a:t>，减少疾病。 </a:t>
            </a:r>
          </a:p>
        </p:txBody>
      </p:sp>
      <p:pic>
        <p:nvPicPr>
          <p:cNvPr id="18436" name="Picture 5" descr="Cycling - L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2349500"/>
            <a:ext cx="2951163" cy="371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43B32F55-1D68-4BDD-9A90-0111FF0DE402}" type="slidenum">
              <a:rPr lang="en-US" altLang="zh-TW"/>
              <a:pPr/>
              <a:t>10</a:t>
            </a:fld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常做运动好处多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051425" cy="4525963"/>
          </a:xfrm>
        </p:spPr>
        <p:txBody>
          <a:bodyPr/>
          <a:lstStyle/>
          <a:p>
            <a:pPr marL="609600" indent="-609600" eaLnBrk="1" hangingPunct="1"/>
            <a:r>
              <a:rPr lang="zh-TW" altLang="en-US" dirty="0">
                <a:solidFill>
                  <a:srgbClr val="FF0000"/>
                </a:solidFill>
              </a:rPr>
              <a:t>增加骨质密度</a:t>
            </a:r>
            <a:r>
              <a:rPr lang="zh-TW" altLang="en-US" dirty="0"/>
              <a:t>，预防骨质疏松。</a:t>
            </a:r>
          </a:p>
          <a:p>
            <a:pPr marL="609600" indent="-609600" eaLnBrk="1" hangingPunct="1">
              <a:buFontTx/>
              <a:buNone/>
            </a:pPr>
            <a:endParaRPr lang="zh-TW" altLang="en-US" dirty="0"/>
          </a:p>
        </p:txBody>
      </p:sp>
      <p:pic>
        <p:nvPicPr>
          <p:cNvPr id="19460" name="Picture 4" descr="Body Builder - Eag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1989138"/>
            <a:ext cx="3806825" cy="410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B17637B5-A0D7-47C8-95F8-F021C8C6CB6E}" type="slidenum">
              <a:rPr lang="en-US" altLang="zh-TW"/>
              <a:pPr/>
              <a:t>11</a:t>
            </a:fld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常做运动好处多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dirty="0">
                <a:solidFill>
                  <a:srgbClr val="FF0000"/>
                </a:solidFill>
              </a:rPr>
              <a:t>增强肌肉锻炼</a:t>
            </a:r>
            <a:r>
              <a:rPr lang="zh-TW" altLang="en-US" dirty="0"/>
              <a:t>，消耗体内脂肪，维持适当体重</a:t>
            </a:r>
          </a:p>
        </p:txBody>
      </p:sp>
      <p:pic>
        <p:nvPicPr>
          <p:cNvPr id="20484" name="Picture 5" descr="Over Weight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2565400"/>
            <a:ext cx="3124200" cy="370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0471A312-F13C-449F-B3D4-239309C6AFF8}" type="slidenum">
              <a:rPr lang="en-US" altLang="zh-TW"/>
              <a:pPr/>
              <a:t>12</a:t>
            </a:fld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常做运动好处多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dirty="0">
                <a:solidFill>
                  <a:srgbClr val="FF0000"/>
                </a:solidFill>
              </a:rPr>
              <a:t>增加筋骨灵活性</a:t>
            </a:r>
            <a:r>
              <a:rPr lang="zh-TW" altLang="en-US" dirty="0"/>
              <a:t>，减少受伤的机会。 </a:t>
            </a:r>
          </a:p>
        </p:txBody>
      </p:sp>
      <p:pic>
        <p:nvPicPr>
          <p:cNvPr id="21508" name="Picture 4" descr="Stretch 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2492375"/>
            <a:ext cx="3921125" cy="3744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A691166F-D9DB-4D88-B8B6-C9C7A92A6C5E}" type="slidenum">
              <a:rPr lang="en-US" altLang="zh-TW"/>
              <a:pPr/>
              <a:t>13</a:t>
            </a:fld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常做运动好处多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499350" cy="4525963"/>
          </a:xfrm>
        </p:spPr>
        <p:txBody>
          <a:bodyPr/>
          <a:lstStyle/>
          <a:p>
            <a:pPr eaLnBrk="1" hangingPunct="1"/>
            <a:r>
              <a:rPr lang="zh-TW" altLang="en-US" dirty="0"/>
              <a:t>舒展身心，</a:t>
            </a:r>
            <a:r>
              <a:rPr lang="zh-TW" altLang="en-US" dirty="0">
                <a:solidFill>
                  <a:srgbClr val="FF0000"/>
                </a:solidFill>
              </a:rPr>
              <a:t>有助安眠</a:t>
            </a:r>
          </a:p>
          <a:p>
            <a:pPr eaLnBrk="1" hangingPunct="1"/>
            <a:endParaRPr lang="zh-TW" altLang="en-US" dirty="0"/>
          </a:p>
        </p:txBody>
      </p:sp>
      <p:pic>
        <p:nvPicPr>
          <p:cNvPr id="22532" name="Picture 4" descr="Man Sleeping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3284538"/>
            <a:ext cx="4672013" cy="2414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E3E640E9-12C3-47D6-BCD6-4F5D5F6F95AC}" type="slidenum">
              <a:rPr lang="en-US" altLang="zh-TW"/>
              <a:pPr/>
              <a:t>14</a:t>
            </a:fld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常做运动好处多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784725"/>
          </a:xfrm>
        </p:spPr>
        <p:txBody>
          <a:bodyPr/>
          <a:lstStyle/>
          <a:p>
            <a:pPr eaLnBrk="1" hangingPunct="1"/>
            <a:r>
              <a:rPr lang="zh-TW" altLang="en-US" dirty="0"/>
              <a:t>纾缓压力</a:t>
            </a:r>
          </a:p>
        </p:txBody>
      </p:sp>
      <p:pic>
        <p:nvPicPr>
          <p:cNvPr id="23556" name="Picture 4" descr="Running with Do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1989138"/>
            <a:ext cx="3673475" cy="350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87AF532F-65D9-46FF-9A76-F8FC5AD9FD80}" type="slidenum">
              <a:rPr lang="en-US" altLang="zh-TW"/>
              <a:pPr/>
              <a:t>15</a:t>
            </a:fld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常做运动好处多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提供</a:t>
            </a:r>
            <a:r>
              <a:rPr lang="zh-TW" altLang="en-US" dirty="0">
                <a:solidFill>
                  <a:srgbClr val="FF0000"/>
                </a:solidFill>
              </a:rPr>
              <a:t>与家人或朋友一起分享乐趣</a:t>
            </a:r>
            <a:r>
              <a:rPr lang="zh-TW" altLang="en-US" dirty="0"/>
              <a:t>的机会。 </a:t>
            </a:r>
          </a:p>
        </p:txBody>
      </p:sp>
      <p:pic>
        <p:nvPicPr>
          <p:cNvPr id="24580" name="Picture 4" descr="Father &amp; Son Picnic - Bea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2492375"/>
            <a:ext cx="3297237" cy="396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E97F3DD0-8871-404D-A5EE-2B8B0686AE8E}" type="slidenum">
              <a:rPr lang="en-US" altLang="zh-TW"/>
              <a:pPr/>
              <a:t>16</a:t>
            </a:fld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常做运动好处多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6130925" cy="4525963"/>
          </a:xfrm>
        </p:spPr>
        <p:txBody>
          <a:bodyPr/>
          <a:lstStyle/>
          <a:p>
            <a:pPr eaLnBrk="1" hangingPunct="1"/>
            <a:r>
              <a:rPr lang="zh-TW" altLang="en-US" dirty="0">
                <a:solidFill>
                  <a:srgbClr val="FF0000"/>
                </a:solidFill>
              </a:rPr>
              <a:t>增加自信心</a:t>
            </a:r>
            <a:r>
              <a:rPr lang="zh-TW" altLang="en-US" dirty="0"/>
              <a:t>，建立自我形象。 </a:t>
            </a:r>
          </a:p>
        </p:txBody>
      </p:sp>
      <p:pic>
        <p:nvPicPr>
          <p:cNvPr id="25604" name="Picture 4" descr="Man Waving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2349500"/>
            <a:ext cx="3733800" cy="429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282E0D15-8453-43C6-872B-EB99B50B43DF}" type="slidenum">
              <a:rPr lang="en-US" altLang="zh-TW"/>
              <a:pPr/>
              <a:t>17</a:t>
            </a:fld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3E4FA855-68F5-4F9C-AC94-CBFFDEE19E1E}" type="slidenum">
              <a:rPr lang="en-US" altLang="zh-TW"/>
              <a:pPr/>
              <a:t>18</a:t>
            </a:fld>
            <a:endParaRPr lang="en-US" altLang="zh-TW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1844824"/>
            <a:ext cx="8229600" cy="2448272"/>
          </a:xfrm>
        </p:spPr>
        <p:txBody>
          <a:bodyPr/>
          <a:lstStyle/>
          <a:p>
            <a:pPr eaLnBrk="1" hangingPunct="1"/>
            <a:r>
              <a:rPr lang="zh-TW" altLang="en-US" sz="60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活动三：欣儿的故事（下）</a:t>
            </a:r>
            <a:endParaRPr lang="en-US" altLang="en-US" sz="600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11048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健康生活方式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按世界卫生组织的建议，</a:t>
            </a:r>
            <a:r>
              <a:rPr lang="en-US" altLang="zh-TW" dirty="0"/>
              <a:t>5-17</a:t>
            </a:r>
            <a:r>
              <a:rPr lang="zh-TW" altLang="en-US" dirty="0"/>
              <a:t>岁儿童及青少年</a:t>
            </a:r>
            <a:r>
              <a:rPr lang="zh-TW" altLang="en-US" b="1" dirty="0">
                <a:solidFill>
                  <a:srgbClr val="C00000"/>
                </a:solidFill>
              </a:rPr>
              <a:t>应在一星期内，累积平均每天最少</a:t>
            </a:r>
            <a:r>
              <a:rPr lang="en-US" altLang="zh-TW" b="1" dirty="0">
                <a:solidFill>
                  <a:srgbClr val="C00000"/>
                </a:solidFill>
              </a:rPr>
              <a:t>60</a:t>
            </a:r>
            <a:r>
              <a:rPr lang="zh-TW" altLang="en-US" b="1" dirty="0">
                <a:solidFill>
                  <a:srgbClr val="C00000"/>
                </a:solidFill>
              </a:rPr>
              <a:t>分钟</a:t>
            </a:r>
            <a:r>
              <a:rPr lang="zh-TW" altLang="en-US" dirty="0"/>
              <a:t>中等强度至剧烈强度的体能活动。</a:t>
            </a:r>
            <a:endParaRPr lang="en-US" altLang="zh-TW" dirty="0"/>
          </a:p>
          <a:p>
            <a:endParaRPr lang="zh-TW" altLang="en-US" dirty="0"/>
          </a:p>
          <a:p>
            <a:r>
              <a:rPr lang="zh-TW" altLang="en-US" b="1" dirty="0">
                <a:solidFill>
                  <a:srgbClr val="C00000"/>
                </a:solidFill>
              </a:rPr>
              <a:t>体能活动</a:t>
            </a:r>
            <a:r>
              <a:rPr lang="zh-TW" altLang="en-US" dirty="0"/>
              <a:t>是指所有会</a:t>
            </a:r>
            <a:r>
              <a:rPr lang="zh-TW" altLang="en-US" b="1" dirty="0">
                <a:solidFill>
                  <a:srgbClr val="C00000"/>
                </a:solidFill>
              </a:rPr>
              <a:t>消耗能量的身体活动</a:t>
            </a:r>
            <a:r>
              <a:rPr lang="en-US" altLang="zh-TW" dirty="0"/>
              <a:t>,</a:t>
            </a:r>
            <a:r>
              <a:rPr lang="zh-TW" altLang="en-US" dirty="0"/>
              <a:t>包括体育课、运动竞赛、体能训练；以及交通往来（如步行或踏单车）、家务劳动、各类动态的游戏和娱乐等。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C43398-120E-45B0-AD26-3E9CE77E088C}" type="slidenum">
              <a:rPr lang="en-US" altLang="zh-TW" smtClean="0"/>
              <a:pPr>
                <a:defRPr/>
              </a:pPr>
              <a:t>19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539654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学习目标</a:t>
            </a:r>
            <a:endParaRPr lang="en-US" altLang="en-US"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让学生认识做运动的重要性</a:t>
            </a:r>
            <a:endParaRPr lang="en-US" altLang="en-US" dirty="0"/>
          </a:p>
          <a:p>
            <a:pPr eaLnBrk="1" hangingPunct="1"/>
            <a:r>
              <a:rPr lang="zh-TW" altLang="en-US" dirty="0"/>
              <a:t>培养学生做运动的生活习惯</a:t>
            </a:r>
            <a:endParaRPr lang="en-US" altLang="en-US" dirty="0"/>
          </a:p>
          <a:p>
            <a:pPr eaLnBrk="1" hangingPunct="1"/>
            <a:r>
              <a:rPr lang="zh-TW" altLang="en-US" dirty="0"/>
              <a:t>培养学生坚毅、不轻言放弃的精神</a:t>
            </a:r>
            <a:endParaRPr lang="en-US" altLang="en-US" dirty="0"/>
          </a:p>
          <a:p>
            <a:pPr eaLnBrk="1" hangingPunct="1"/>
            <a:endParaRPr lang="en-US" altLang="zh-TW" dirty="0"/>
          </a:p>
          <a:p>
            <a:pPr eaLnBrk="1" hangingPunct="1"/>
            <a:r>
              <a:rPr lang="zh-TW" altLang="en-US" dirty="0"/>
              <a:t>价值观和态度：勤劳、坚毅、自我管理</a:t>
            </a:r>
            <a:endParaRPr lang="en-US" altLang="en-US" dirty="0"/>
          </a:p>
          <a:p>
            <a:pPr eaLnBrk="1" hangingPunct="1"/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9E0074F6-9515-4E4A-84E1-146133496BE8}" type="slidenum">
              <a:rPr lang="en-US" altLang="zh-TW"/>
              <a:pPr/>
              <a:t>2</a:t>
            </a:fld>
            <a:endParaRPr lang="en-US" altLang="zh-TW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健康生活方式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进行</a:t>
            </a:r>
            <a:r>
              <a:rPr lang="zh-TW" altLang="en-US" b="1" dirty="0">
                <a:solidFill>
                  <a:srgbClr val="C00000"/>
                </a:solidFill>
              </a:rPr>
              <a:t>中强度</a:t>
            </a:r>
            <a:r>
              <a:rPr lang="zh-TW" altLang="en-US" dirty="0"/>
              <a:t>活动时，呼吸和心跳稍为加快及轻微流汗，但不觉辛苦（例如仍然可以交谈自如）</a:t>
            </a:r>
            <a:endParaRPr lang="en-US" altLang="zh-TW" dirty="0"/>
          </a:p>
          <a:p>
            <a:r>
              <a:rPr lang="zh-TW" altLang="en-US" dirty="0"/>
              <a:t>进行</a:t>
            </a:r>
            <a:r>
              <a:rPr lang="zh-TW" altLang="en-US" b="1" dirty="0">
                <a:solidFill>
                  <a:srgbClr val="C00000"/>
                </a:solidFill>
              </a:rPr>
              <a:t>剧烈强度</a:t>
            </a:r>
            <a:r>
              <a:rPr lang="zh-TW" altLang="en-US" dirty="0"/>
              <a:t>活动时，呼吸急速、心跳很快及大量流汗，觉得辛苦（例如不能够交谈自如）。</a:t>
            </a:r>
            <a:endParaRPr lang="en-US" altLang="zh-TW" dirty="0"/>
          </a:p>
          <a:p>
            <a:r>
              <a:rPr lang="zh-TW" altLang="en-US" dirty="0"/>
              <a:t>每星期最少三天进行剧烈强度的体能活动，以强化肌肉及促进骨骼成长。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C43398-120E-45B0-AD26-3E9CE77E088C}" type="slidenum">
              <a:rPr lang="en-US" altLang="zh-TW" smtClean="0"/>
              <a:pPr>
                <a:defRPr/>
              </a:pPr>
              <a:t>20</a:t>
            </a:fld>
            <a:endParaRPr lang="en-US" altLang="zh-TW" dirty="0"/>
          </a:p>
        </p:txBody>
      </p:sp>
      <p:sp>
        <p:nvSpPr>
          <p:cNvPr id="5" name="TextBox 4"/>
          <p:cNvSpPr txBox="1"/>
          <p:nvPr/>
        </p:nvSpPr>
        <p:spPr>
          <a:xfrm>
            <a:off x="2699792" y="6245225"/>
            <a:ext cx="5338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https://cd1.edb.hkedcity.net/cd/pe/tc/pa/pa_c.htm</a:t>
            </a:r>
          </a:p>
        </p:txBody>
      </p:sp>
    </p:spTree>
    <p:extLst>
      <p:ext uri="{BB962C8B-B14F-4D97-AF65-F5344CB8AC3E}">
        <p14:creationId xmlns:p14="http://schemas.microsoft.com/office/powerpoint/2010/main" val="10897256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影片资源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C43398-120E-45B0-AD26-3E9CE77E088C}" type="slidenum">
              <a:rPr lang="en-US" altLang="zh-TW" smtClean="0"/>
              <a:pPr>
                <a:defRPr/>
              </a:pPr>
              <a:t>21</a:t>
            </a:fld>
            <a:endParaRPr lang="en-US" altLang="zh-TW" dirty="0"/>
          </a:p>
        </p:txBody>
      </p:sp>
      <p:sp>
        <p:nvSpPr>
          <p:cNvPr id="5" name="Rectangle 4"/>
          <p:cNvSpPr/>
          <p:nvPr/>
        </p:nvSpPr>
        <p:spPr>
          <a:xfrm>
            <a:off x="457200" y="1482616"/>
            <a:ext cx="82296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000" dirty="0">
                <a:solidFill>
                  <a:srgbClr val="4D4D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日行万步</a:t>
            </a:r>
          </a:p>
          <a:p>
            <a:r>
              <a:rPr lang="en-US" sz="3000" u="sng" dirty="0">
                <a:solidFill>
                  <a:srgbClr val="4C4C4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https://www.youtube.com/watch?v=YbwPUJwh7zk</a:t>
            </a:r>
            <a:endParaRPr lang="en-US" sz="3000" dirty="0">
              <a:solidFill>
                <a:srgbClr val="4D4D4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dirty="0">
                <a:solidFill>
                  <a:srgbClr val="4D4D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zh-CN" altLang="en-US" sz="3000" dirty="0">
                <a:solidFill>
                  <a:srgbClr val="4D4D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健康动起来</a:t>
            </a:r>
          </a:p>
          <a:p>
            <a:r>
              <a:rPr lang="en-US" sz="3000" u="sng" dirty="0">
                <a:solidFill>
                  <a:srgbClr val="4C4C4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https://emm.edcity.hk/media/%E5%81%A5%E5%BA%B7%E5%8B%95%E8%B5%B7%E4%BE%86/0_k96iuwl2/187438543</a:t>
            </a:r>
            <a:endParaRPr lang="en-US" sz="3000" dirty="0">
              <a:solidFill>
                <a:srgbClr val="4D4D4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dirty="0">
                <a:solidFill>
                  <a:srgbClr val="4D4D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zh-CN" altLang="en-US" sz="3000" dirty="0">
                <a:solidFill>
                  <a:srgbClr val="4D4D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运动和健康</a:t>
            </a:r>
          </a:p>
          <a:p>
            <a:r>
              <a:rPr lang="en-US" sz="3000" u="sng" dirty="0">
                <a:solidFill>
                  <a:srgbClr val="4C4C4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https://emm.edcity.hk/media/0_bdld5wqy</a:t>
            </a:r>
            <a:endParaRPr lang="en-US" sz="3000" b="0" i="0" dirty="0">
              <a:solidFill>
                <a:srgbClr val="4D4D4D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1646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总结</a:t>
            </a:r>
            <a:endParaRPr lang="en-US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>
              <a:buNone/>
              <a:defRPr/>
            </a:pPr>
            <a:r>
              <a:rPr lang="zh-TW" altLang="en-US" sz="3000" dirty="0"/>
              <a:t>我们要经常运动，从小养成健康生活习惯。除了运动外，我们也要注重个人卫生、均衡饮食、作息定时、作适量的闲暇活动等。</a:t>
            </a:r>
            <a:endParaRPr lang="en-US" altLang="zh-TW" sz="3000" dirty="0"/>
          </a:p>
          <a:p>
            <a:pPr marL="0" indent="0" eaLnBrk="1" hangingPunct="1">
              <a:buFontTx/>
              <a:buNone/>
              <a:defRPr/>
            </a:pPr>
            <a:endParaRPr lang="en-US" sz="3400" dirty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C5243BED-0AB8-42B4-B36D-AA739B3DC5AB}" type="slidenum">
              <a:rPr lang="en-US" altLang="zh-TW"/>
              <a:pPr/>
              <a:t>22</a:t>
            </a:fld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1844824"/>
            <a:ext cx="8229600" cy="2448272"/>
          </a:xfrm>
        </p:spPr>
        <p:txBody>
          <a:bodyPr/>
          <a:lstStyle/>
          <a:p>
            <a:pPr eaLnBrk="1" hangingPunct="1"/>
            <a:r>
              <a:rPr lang="zh-TW" altLang="en-US" sz="60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活动一：欣儿的故事（上）</a:t>
            </a:r>
            <a:endParaRPr lang="en-US" altLang="en-US" sz="600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17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921349C0-CAAC-42E9-BADD-FCD2F01EE14E}" type="slidenum">
              <a:rPr lang="en-US" altLang="zh-TW"/>
              <a:pPr/>
              <a:t>3</a:t>
            </a:fld>
            <a:endParaRPr lang="en-US" altLang="zh-TW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800" dirty="0"/>
              <a:t>活动二：</a:t>
            </a:r>
            <a:r>
              <a:rPr lang="en-US" altLang="zh-TW" sz="3800" dirty="0"/>
              <a:t>24</a:t>
            </a:r>
            <a:r>
              <a:rPr lang="zh-TW" altLang="en-US" sz="3800" dirty="0"/>
              <a:t>小时周身郁？定系唔多郁？</a:t>
            </a:r>
            <a:endParaRPr lang="en-US" altLang="en-US" sz="3800" dirty="0"/>
          </a:p>
        </p:txBody>
      </p:sp>
      <p:pic>
        <p:nvPicPr>
          <p:cNvPr id="9219" name="Picture 3" descr="踢足球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628775"/>
            <a:ext cx="2690812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 descr="閱讀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0500" y="1844675"/>
            <a:ext cx="2146300" cy="246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 descr="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7388" y="3981450"/>
            <a:ext cx="4225925" cy="189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7DF9C392-9334-4E44-86B4-8DA43A1551F1}" type="slidenum">
              <a:rPr lang="en-US" altLang="zh-TW"/>
              <a:pPr/>
              <a:t>4</a:t>
            </a:fld>
            <a:endParaRPr lang="en-US" altLang="zh-TW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3E4FA855-68F5-4F9C-AC94-CBFFDEE19E1E}" type="slidenum">
              <a:rPr lang="en-US" altLang="zh-TW"/>
              <a:pPr/>
              <a:t>5</a:t>
            </a:fld>
            <a:endParaRPr lang="en-US" altLang="zh-TW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1844824"/>
            <a:ext cx="8229600" cy="2448272"/>
          </a:xfrm>
        </p:spPr>
        <p:txBody>
          <a:bodyPr/>
          <a:lstStyle/>
          <a:p>
            <a:pPr eaLnBrk="1" hangingPunct="1"/>
            <a:r>
              <a:rPr lang="zh-TW" altLang="en-US" sz="60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活动三：欣儿的故事（下）</a:t>
            </a:r>
            <a:endParaRPr lang="en-US" altLang="en-US" sz="600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b="1" dirty="0">
                <a:solidFill>
                  <a:schemeClr val="hlink"/>
                </a:solidFill>
              </a:rPr>
              <a:t>不做运动坏处多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5627688" cy="4525963"/>
          </a:xfrm>
        </p:spPr>
        <p:txBody>
          <a:bodyPr/>
          <a:lstStyle/>
          <a:p>
            <a:pPr eaLnBrk="1" hangingPunct="1"/>
            <a:r>
              <a:rPr lang="zh-TW" altLang="en-US" sz="2800" dirty="0"/>
              <a:t>世界卫生组织估计，全球因缺乏运动而引致的</a:t>
            </a:r>
            <a:r>
              <a:rPr lang="zh-TW" altLang="en-US" sz="2800" dirty="0">
                <a:solidFill>
                  <a:srgbClr val="FF0000"/>
                </a:solidFill>
              </a:rPr>
              <a:t>死亡人数</a:t>
            </a:r>
            <a:r>
              <a:rPr lang="zh-TW" altLang="en-US" sz="2800" dirty="0"/>
              <a:t>，每年超过</a:t>
            </a:r>
            <a:r>
              <a:rPr lang="zh-TW" altLang="en-US" sz="2800" dirty="0">
                <a:solidFill>
                  <a:srgbClr val="FF0000"/>
                </a:solidFill>
              </a:rPr>
              <a:t>二百万</a:t>
            </a:r>
            <a:r>
              <a:rPr lang="zh-TW" altLang="en-US" sz="2800" dirty="0"/>
              <a:t>。</a:t>
            </a:r>
          </a:p>
        </p:txBody>
      </p:sp>
      <p:sp>
        <p:nvSpPr>
          <p:cNvPr id="1536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6300788" y="1600200"/>
            <a:ext cx="2386012" cy="4525963"/>
          </a:xfrm>
        </p:spPr>
        <p:txBody>
          <a:bodyPr/>
          <a:lstStyle/>
          <a:p>
            <a:pPr eaLnBrk="1" hangingPunct="1"/>
            <a:endParaRPr lang="en-US" altLang="en-US" sz="2800"/>
          </a:p>
        </p:txBody>
      </p:sp>
      <p:pic>
        <p:nvPicPr>
          <p:cNvPr id="15365" name="Picture 7" descr="Weight Lifter - Dog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6313" y="1773238"/>
            <a:ext cx="2827337" cy="396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6A515A7F-814F-467B-9B4C-88692D13D278}" type="slidenum">
              <a:rPr lang="en-US" altLang="zh-TW"/>
              <a:pPr/>
              <a:t>6</a:t>
            </a:fld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205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4213" y="333375"/>
            <a:ext cx="7772400" cy="1470025"/>
          </a:xfrm>
        </p:spPr>
        <p:txBody>
          <a:bodyPr anchor="ctr"/>
          <a:lstStyle/>
          <a:p>
            <a:pPr eaLnBrk="1" hangingPunct="1"/>
            <a:r>
              <a:rPr lang="zh-TW" altLang="en-US" sz="4400" b="1" dirty="0">
                <a:solidFill>
                  <a:schemeClr val="accent2"/>
                </a:solidFill>
              </a:rPr>
              <a:t>运动</a:t>
            </a:r>
            <a:r>
              <a:rPr lang="en-US" altLang="zh-TW" sz="4400" b="1" dirty="0">
                <a:solidFill>
                  <a:schemeClr val="accent2"/>
                </a:solidFill>
              </a:rPr>
              <a:t>10</a:t>
            </a:r>
            <a:r>
              <a:rPr lang="zh-TW" altLang="en-US" sz="4400" b="1" dirty="0">
                <a:solidFill>
                  <a:schemeClr val="accent2"/>
                </a:solidFill>
              </a:rPr>
              <a:t>大好处</a:t>
            </a:r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eaLnBrk="1" hangingPunct="1"/>
            <a:endParaRPr lang="en-US" altLang="en-US" sz="3200"/>
          </a:p>
        </p:txBody>
      </p:sp>
      <p:pic>
        <p:nvPicPr>
          <p:cNvPr id="15366" name="Picture 6" descr="Push-Ups - Be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2349500"/>
            <a:ext cx="4167188" cy="3538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7" descr="Jumping Rope - Rabbi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700213"/>
            <a:ext cx="2139950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b="1" dirty="0">
                <a:solidFill>
                  <a:schemeClr val="accent2"/>
                </a:solidFill>
              </a:rPr>
              <a:t>常做运动好处多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906963" cy="4525963"/>
          </a:xfrm>
        </p:spPr>
        <p:txBody>
          <a:bodyPr/>
          <a:lstStyle/>
          <a:p>
            <a:pPr marL="533400" indent="-533400" eaLnBrk="1" hangingPunct="1"/>
            <a:r>
              <a:rPr lang="zh-TW" altLang="en-US" sz="2800" dirty="0"/>
              <a:t>增强</a:t>
            </a:r>
            <a:r>
              <a:rPr lang="zh-TW" altLang="en-US" sz="2800" dirty="0">
                <a:solidFill>
                  <a:srgbClr val="FF0000"/>
                </a:solidFill>
              </a:rPr>
              <a:t>心肺</a:t>
            </a:r>
            <a:r>
              <a:rPr lang="zh-TW" altLang="en-US" sz="2800" dirty="0"/>
              <a:t>功能，促进</a:t>
            </a:r>
            <a:r>
              <a:rPr lang="zh-TW" altLang="en-US" sz="2800" dirty="0">
                <a:solidFill>
                  <a:srgbClr val="FF0000"/>
                </a:solidFill>
              </a:rPr>
              <a:t>血液</a:t>
            </a:r>
            <a:r>
              <a:rPr lang="zh-TW" altLang="en-US" sz="2800" dirty="0"/>
              <a:t>循环。</a:t>
            </a:r>
          </a:p>
          <a:p>
            <a:pPr marL="533400" indent="-533400" eaLnBrk="1" hangingPunct="1"/>
            <a:endParaRPr lang="zh-TW" altLang="en-US" sz="2800" dirty="0"/>
          </a:p>
        </p:txBody>
      </p:sp>
      <p:sp>
        <p:nvSpPr>
          <p:cNvPr id="1638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6516688" y="1600200"/>
            <a:ext cx="2170112" cy="4525963"/>
          </a:xfrm>
        </p:spPr>
        <p:txBody>
          <a:bodyPr/>
          <a:lstStyle/>
          <a:p>
            <a:pPr eaLnBrk="1" hangingPunct="1"/>
            <a:endParaRPr lang="en-US" altLang="en-US" sz="2800"/>
          </a:p>
        </p:txBody>
      </p:sp>
      <p:pic>
        <p:nvPicPr>
          <p:cNvPr id="16389" name="Picture 7" descr="Healthy He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2133600"/>
            <a:ext cx="3535362" cy="381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7B0A05F7-1F0C-4F21-9FDE-9D123A74CD74}" type="slidenum">
              <a:rPr lang="en-US" altLang="zh-TW"/>
              <a:pPr/>
              <a:t>8</a:t>
            </a:fld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常做运动好处多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dirty="0">
                <a:solidFill>
                  <a:srgbClr val="FF0000"/>
                </a:solidFill>
              </a:rPr>
              <a:t>减低</a:t>
            </a:r>
            <a:r>
              <a:rPr lang="zh-TW" altLang="en-US" dirty="0"/>
              <a:t>儿童在成年后患上心脏病、高血压、糖尿病等</a:t>
            </a:r>
            <a:r>
              <a:rPr lang="zh-TW" altLang="en-US" dirty="0">
                <a:solidFill>
                  <a:srgbClr val="FF0000"/>
                </a:solidFill>
              </a:rPr>
              <a:t>疾病</a:t>
            </a:r>
            <a:r>
              <a:rPr lang="zh-TW" altLang="en-US" dirty="0"/>
              <a:t>的机会。 </a:t>
            </a:r>
          </a:p>
          <a:p>
            <a:pPr eaLnBrk="1" hangingPunct="1"/>
            <a:endParaRPr lang="zh-TW" altLang="en-US" dirty="0"/>
          </a:p>
        </p:txBody>
      </p:sp>
      <p:pic>
        <p:nvPicPr>
          <p:cNvPr id="17412" name="Picture 5" descr="Body Builder 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2636838"/>
            <a:ext cx="4032250" cy="3817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2B9437D7-0CDE-4B91-BF0B-68A1F3B8FCDE}" type="slidenum">
              <a:rPr lang="en-US" altLang="zh-TW"/>
              <a:pPr/>
              <a:t>9</a:t>
            </a:fld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build="p"/>
    </p:bld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EF829C2D0BC7F544BE1FEDE0EECD7245" ma:contentTypeVersion="14" ma:contentTypeDescription="建立新的文件。" ma:contentTypeScope="" ma:versionID="f88670f8fd13147b4462c4e355ddda3a">
  <xsd:schema xmlns:xsd="http://www.w3.org/2001/XMLSchema" xmlns:xs="http://www.w3.org/2001/XMLSchema" xmlns:p="http://schemas.microsoft.com/office/2006/metadata/properties" xmlns:ns2="de5c2c51-7906-4fac-bf5c-36dc0d54e7e0" xmlns:ns3="864ccfde-09d8-454f-ae99-5f29ab723904" targetNamespace="http://schemas.microsoft.com/office/2006/metadata/properties" ma:root="true" ma:fieldsID="d6cd5b5ba00294fc2e9c5e564dd5ce54" ns2:_="" ns3:_="">
    <xsd:import namespace="de5c2c51-7906-4fac-bf5c-36dc0d54e7e0"/>
    <xsd:import namespace="864ccfde-09d8-454f-ae99-5f29ab7239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5c2c51-7906-4fac-bf5c-36dc0d54e7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影像標籤" ma:readOnly="false" ma:fieldId="{5cf76f15-5ced-4ddc-b409-7134ff3c332f}" ma:taxonomyMulti="true" ma:sspId="bca0ba2c-31e5-4c89-bdb4-0b3d60f879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4ccfde-09d8-454f-ae99-5f29ab723904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c06ecc14-4950-4e1f-8d51-051c22076a3a}" ma:internalName="TaxCatchAll" ma:showField="CatchAllData" ma:web="864ccfde-09d8-454f-ae99-5f29ab7239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5c2c51-7906-4fac-bf5c-36dc0d54e7e0">
      <Terms xmlns="http://schemas.microsoft.com/office/infopath/2007/PartnerControls"/>
    </lcf76f155ced4ddcb4097134ff3c332f>
    <TaxCatchAll xmlns="864ccfde-09d8-454f-ae99-5f29ab723904" xsi:nil="true"/>
  </documentManagement>
</p:properties>
</file>

<file path=customXml/itemProps1.xml><?xml version="1.0" encoding="utf-8"?>
<ds:datastoreItem xmlns:ds="http://schemas.openxmlformats.org/officeDocument/2006/customXml" ds:itemID="{3F3FDE9A-BF20-4E95-A266-991E3EC31F75}"/>
</file>

<file path=customXml/itemProps2.xml><?xml version="1.0" encoding="utf-8"?>
<ds:datastoreItem xmlns:ds="http://schemas.openxmlformats.org/officeDocument/2006/customXml" ds:itemID="{7A31B259-98C6-4704-A6DE-8E7FC2211C68}"/>
</file>

<file path=customXml/itemProps3.xml><?xml version="1.0" encoding="utf-8"?>
<ds:datastoreItem xmlns:ds="http://schemas.openxmlformats.org/officeDocument/2006/customXml" ds:itemID="{E742B887-9EEB-4F12-9971-717F767D50AF}"/>
</file>

<file path=docProps/app.xml><?xml version="1.0" encoding="utf-8"?>
<Properties xmlns="http://schemas.openxmlformats.org/officeDocument/2006/extended-properties" xmlns:vt="http://schemas.openxmlformats.org/officeDocument/2006/docPropsVTypes">
  <TotalTime>475</TotalTime>
  <Words>1743</Words>
  <Application>Microsoft Office PowerPoint</Application>
  <PresentationFormat>如螢幕大小 (4:3)</PresentationFormat>
  <Paragraphs>136</Paragraphs>
  <Slides>22</Slides>
  <Notes>9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26" baseType="lpstr">
      <vt:lpstr>Arial</vt:lpstr>
      <vt:lpstr>Calibri</vt:lpstr>
      <vt:lpstr>Times New Roman</vt:lpstr>
      <vt:lpstr>預設簡報設計</vt:lpstr>
      <vt:lpstr>我要天天做运动</vt:lpstr>
      <vt:lpstr>学习目标</vt:lpstr>
      <vt:lpstr>活动一：欣儿的故事（上）</vt:lpstr>
      <vt:lpstr>活动二：24小时周身郁？定系唔多郁？</vt:lpstr>
      <vt:lpstr>活动三：欣儿的故事（下）</vt:lpstr>
      <vt:lpstr>不做运动坏处多</vt:lpstr>
      <vt:lpstr>运动10大好处</vt:lpstr>
      <vt:lpstr>常做运动好处多</vt:lpstr>
      <vt:lpstr>常做运动好处多</vt:lpstr>
      <vt:lpstr>常做运动好处多</vt:lpstr>
      <vt:lpstr>常做运动好处多</vt:lpstr>
      <vt:lpstr>常做运动好处多</vt:lpstr>
      <vt:lpstr>常做运动好处多</vt:lpstr>
      <vt:lpstr>常做运动好处多</vt:lpstr>
      <vt:lpstr>常做运动好处多</vt:lpstr>
      <vt:lpstr>常做运动好处多</vt:lpstr>
      <vt:lpstr>常做运动好处多</vt:lpstr>
      <vt:lpstr>活动三：欣儿的故事（下）</vt:lpstr>
      <vt:lpstr>健康生活方式</vt:lpstr>
      <vt:lpstr>健康生活方式</vt:lpstr>
      <vt:lpstr>影片资源</vt:lpstr>
      <vt:lpstr>总结</vt:lpstr>
    </vt:vector>
  </TitlesOfParts>
  <Company>HKSARG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不做運動壞處多</dc:title>
  <dc:creator>EDB</dc:creator>
  <cp:lastModifiedBy>YAN, Wai-man</cp:lastModifiedBy>
  <cp:revision>33</cp:revision>
  <dcterms:created xsi:type="dcterms:W3CDTF">2008-12-16T04:00:22Z</dcterms:created>
  <dcterms:modified xsi:type="dcterms:W3CDTF">2026-01-07T05:23:08Z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0x010100EF829C2D0BC7F544BE1FEDE0EECD7245</vt:lpwstr>
  </property>
</Properties>
</file>