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628" autoAdjust="0"/>
  </p:normalViewPr>
  <p:slideViewPr>
    <p:cSldViewPr snapToGrid="0">
      <p:cViewPr varScale="1">
        <p:scale>
          <a:sx n="83" d="100"/>
          <a:sy n="83" d="100"/>
        </p:scale>
        <p:origin x="23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A10C-71F7-4200-A881-17C2288B4985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19F8-B7A0-4181-9A2D-F2B875E914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0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活动一　热身活动 </a:t>
            </a:r>
            <a:r>
              <a:rPr lang="en-US" altLang="zh-TW" b="1" dirty="0"/>
              <a:t>(https://sc.isd.gov.hk/TuniS//www.info.gov.hk/gia/general/202307/31/P2023072800491.htm?fontSize=1) [15 </a:t>
            </a:r>
            <a:r>
              <a:rPr lang="zh-TW" altLang="en-US" b="1" dirty="0"/>
              <a:t>分钟</a:t>
            </a:r>
            <a:r>
              <a:rPr lang="en-US" altLang="zh-TW" b="1" dirty="0"/>
              <a:t>]</a:t>
            </a:r>
          </a:p>
          <a:p>
            <a:endParaRPr lang="en-US" altLang="zh-TW" b="1" dirty="0"/>
          </a:p>
          <a:p>
            <a:r>
              <a:rPr lang="zh-TW" altLang="en-US" b="0" dirty="0"/>
              <a:t>教师与学生分享一则政府新闻公告</a:t>
            </a:r>
            <a:endParaRPr lang="en-US" altLang="zh-TW" b="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引导学生讨论他们对登革热新闻的认识及感受，以上为建议问题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教师简单总结同学的反应，继而指出只要大家同心协力，登革热这种传染病其实是可以控制的。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100" dirty="0"/>
              <a:t>学习重点：</a:t>
            </a:r>
            <a:endParaRPr lang="en-US" altLang="zh-TW" sz="1100" dirty="0"/>
          </a:p>
          <a:p>
            <a:pPr lvl="1" fontAlgn="base"/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以有关登革热新闻这宗生活事件，引发学生讨论有关感受及经验，增加投入感。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教师的提问，有助训练学生批判性思考。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0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活动二　主题活动：预防登革热有办法 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[20 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分钟</a:t>
            </a:r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0" indent="0"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dirty="0"/>
              <a:t>参考资料：</a:t>
            </a:r>
            <a:r>
              <a:rPr lang="en-US" altLang="zh-TW" dirty="0"/>
              <a:t>https://www.fehd.gov.hk/sc_chi/pestcontrol/dengue_fever/index.html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7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播放完毕后，教师可按情况，即场示范如何去除积水的方法，如倒去刚才金鱼缸的水，或课室中盆栽的积水，洗水盆的水等。（切勿在学生面前示范使用杀虫剂，以免做成危险）。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教师可补充，若然积水不能清除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如草地上或水池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，可用蚊油或杀幼虫剂，但须由专人处理，学生如发现这些积水可通知成年人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延伸活动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邀请学生担任灭蚊大使，在课室和家中积极预防蚊患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附件一和二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5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延伸活动</a:t>
            </a:r>
            <a:endParaRPr lang="en-US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邀请学生担任灭蚊大使，在课室和家中积极预防蚊患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附件一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附件二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19F8-B7A0-4181-9A2D-F2B875E914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5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7249-6653-4AD0-AD64-E40EECD4F451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9B44-B42E-4E98-80DD-C7EE4F1BC54C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2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947D-ABE2-4C04-AD29-8B2962905913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3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6577-700C-4238-BA23-4939C8D2D561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4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1576-6943-4424-BC80-DD51DFD575F5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9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85A8-0F93-4F3A-87EE-B7DE56C866D3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8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7ED7-C851-455D-81AD-F8E1656A273A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0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F6F0-8A37-4E95-96D0-3797225C7868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72B5-9700-40CC-9866-7B1D5A9BF3F6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FC1A-1FFE-406B-8D93-8ACF5CFF0AD0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0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0B10-710E-4A70-A251-565242760CD0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E994-8083-4A30-9B02-B70F7E2F9DF3}" type="datetime1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5E2E-C885-45CD-962E-6573F2A758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2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pik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://www.freepik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pik.com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9473"/>
            <a:ext cx="7772400" cy="1212533"/>
          </a:xfrm>
        </p:spPr>
        <p:txBody>
          <a:bodyPr/>
          <a:lstStyle/>
          <a:p>
            <a:r>
              <a:rPr lang="zh-TW" altLang="en-US" b="1" dirty="0"/>
              <a:t>我学会了预防登革热</a:t>
            </a:r>
            <a:endParaRPr lang="en-US" dirty="0"/>
          </a:p>
        </p:txBody>
      </p:sp>
      <p:sp>
        <p:nvSpPr>
          <p:cNvPr id="4" name="Subtitle 5"/>
          <p:cNvSpPr>
            <a:spLocks noGrp="1"/>
          </p:cNvSpPr>
          <p:nvPr>
            <p:ph type="subTitle" idx="1"/>
          </p:nvPr>
        </p:nvSpPr>
        <p:spPr>
          <a:xfrm>
            <a:off x="1143000" y="4628581"/>
            <a:ext cx="6858000" cy="1896930"/>
          </a:xfrm>
        </p:spPr>
        <p:txBody>
          <a:bodyPr>
            <a:spAutoFit/>
          </a:bodyPr>
          <a:lstStyle/>
          <a:p>
            <a:pPr eaLnBrk="1" hangingPunct="1"/>
            <a:r>
              <a:rPr lang="zh-TW" altLang="en-US" sz="1400" dirty="0">
                <a:solidFill>
                  <a:schemeClr val="accent2"/>
                </a:solidFill>
              </a:rPr>
              <a:t>对象：初小学生</a:t>
            </a:r>
            <a:endParaRPr lang="en-US" altLang="zh-TW" sz="1400" dirty="0">
              <a:solidFill>
                <a:schemeClr val="accent2"/>
              </a:solidFill>
            </a:endParaRPr>
          </a:p>
          <a:p>
            <a:pPr eaLnBrk="1" hangingPunct="1"/>
            <a:endParaRPr lang="en-US" altLang="zh-TW" sz="1400" dirty="0">
              <a:solidFill>
                <a:schemeClr val="accent2"/>
              </a:solidFill>
            </a:endParaRPr>
          </a:p>
          <a:p>
            <a:pPr eaLnBrk="1" hangingPunct="1"/>
            <a:r>
              <a:rPr lang="zh-TW" altLang="en-US" sz="1400" dirty="0">
                <a:solidFill>
                  <a:schemeClr val="accent2"/>
                </a:solidFill>
              </a:rPr>
              <a:t>价值观教育</a:t>
            </a:r>
            <a:endParaRPr lang="en-US" altLang="zh-TW" sz="1400" dirty="0">
              <a:solidFill>
                <a:schemeClr val="accent2"/>
              </a:solidFill>
            </a:endParaRPr>
          </a:p>
          <a:p>
            <a:pPr eaLnBrk="1" hangingPunct="1"/>
            <a:r>
              <a:rPr lang="zh-TW" altLang="en-US" sz="1400" dirty="0">
                <a:solidFill>
                  <a:schemeClr val="accent2"/>
                </a:solidFill>
              </a:rPr>
              <a:t>教育局 课程发展处</a:t>
            </a:r>
            <a:endParaRPr lang="en-US" altLang="zh-TW" sz="1400" dirty="0">
              <a:solidFill>
                <a:schemeClr val="accent2"/>
              </a:solidFill>
            </a:endParaRPr>
          </a:p>
          <a:p>
            <a:pPr eaLnBrk="1" hangingPunct="1"/>
            <a:r>
              <a:rPr lang="zh-TW" altLang="en-US" sz="1400" dirty="0">
                <a:solidFill>
                  <a:schemeClr val="accent2"/>
                </a:solidFill>
              </a:rPr>
              <a:t>德育、公民及国民教育组</a:t>
            </a:r>
            <a:r>
              <a:rPr lang="en-US" altLang="zh-TW" sz="1400" dirty="0">
                <a:solidFill>
                  <a:schemeClr val="accent2"/>
                </a:solidFill>
              </a:rPr>
              <a:t>1</a:t>
            </a:r>
          </a:p>
          <a:p>
            <a:pPr eaLnBrk="1" hangingPunct="1"/>
            <a:r>
              <a:rPr lang="zh-TW" altLang="en-US" sz="1400" dirty="0">
                <a:solidFill>
                  <a:schemeClr val="accent2"/>
                </a:solidFill>
              </a:rPr>
              <a:t>最后更新日期：</a:t>
            </a:r>
            <a:r>
              <a:rPr lang="en-US" altLang="zh-TW" sz="1400" dirty="0">
                <a:solidFill>
                  <a:schemeClr val="accent2"/>
                </a:solidFill>
              </a:rPr>
              <a:t>2024</a:t>
            </a:r>
            <a:r>
              <a:rPr lang="zh-TW" altLang="en-US" sz="1400" dirty="0">
                <a:solidFill>
                  <a:schemeClr val="accent2"/>
                </a:solidFill>
              </a:rPr>
              <a:t>年</a:t>
            </a:r>
            <a:r>
              <a:rPr lang="en-US" altLang="zh-TW" sz="1400" dirty="0">
                <a:solidFill>
                  <a:schemeClr val="accent2"/>
                </a:solidFill>
              </a:rPr>
              <a:t>3</a:t>
            </a:r>
            <a:r>
              <a:rPr lang="zh-TW" altLang="en-US" sz="1400" dirty="0">
                <a:solidFill>
                  <a:schemeClr val="accent2"/>
                </a:solidFill>
              </a:rPr>
              <a:t>月</a:t>
            </a:r>
            <a:endParaRPr lang="en-US" altLang="en-US" sz="1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2" b="98343" l="1683" r="98272">
                        <a14:foregroundMark x1="9868" y1="35519" x2="9868" y2="35519"/>
                        <a14:foregroundMark x1="19236" y1="31412" x2="19236" y2="3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0" y="259874"/>
            <a:ext cx="4025199" cy="253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784" y="2522474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Designed by </a:t>
            </a:r>
            <a:r>
              <a:rPr lang="en-US" sz="1200" dirty="0" err="1"/>
              <a:t>Freepik</a:t>
            </a:r>
            <a:r>
              <a:rPr lang="en-US" sz="1200" dirty="0"/>
              <a:t> (</a:t>
            </a:r>
            <a:r>
              <a:rPr lang="en-US" sz="1200" dirty="0">
                <a:hlinkClick r:id="rId4"/>
              </a:rPr>
              <a:t>www.freepik.com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871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学习目标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认识登革热的病征及传播途径</a:t>
            </a:r>
            <a:endParaRPr lang="en-US" dirty="0"/>
          </a:p>
          <a:p>
            <a:pPr lvl="0"/>
            <a:r>
              <a:rPr lang="zh-TW" altLang="en-US" dirty="0"/>
              <a:t>知道去除积水能防止蚊子滋生，是防止登革热传播的有效方法</a:t>
            </a:r>
            <a:endParaRPr lang="en-US" dirty="0"/>
          </a:p>
          <a:p>
            <a:r>
              <a:rPr lang="zh-TW" altLang="en-US" dirty="0"/>
              <a:t>明白清除积水，注重环境卫生是公民的责任及义务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价值观和态度：责任感、公德心、同理心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7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食环署呼吁市民继续防范蚊患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502262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TW" dirty="0"/>
              <a:t>…</a:t>
            </a:r>
            <a:r>
              <a:rPr lang="zh-TW" altLang="en-US" dirty="0"/>
              <a:t>食环署提醒市民须进一步加强防治蚊子工作，及早安排构筑物的维修及保养，并完成填补隙缝、孔洞等可引致积水的潜在蚊子滋生地等工作，以减低蚊子滋生的机会。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食环署呼吁市民继续携手合作，及早于家居及其他环境采取防蚊及灭蚊措施，包括视察家居及附近环境、彻底清除可供蚊子滋生的地方、每周最少一次彻底更换花瓶的水及擦洗内壁并清倒盆栽垫碟的水、妥善弃置汽水罐和饭盒等容器，以及每周最少一次以碱性清洁剂擦洗沟渠和排水明渠，除去可能积聚的蚊卵。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白纹伊蚊是传播登革热的病媒，亦可传播寨卡病毒。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0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讨论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zh-TW" altLang="en-US" sz="3200" dirty="0"/>
              <a:t>你们有没有看过有关登革热的新闻？</a:t>
            </a:r>
            <a:endParaRPr lang="en-US" altLang="zh-TW" sz="3200" dirty="0"/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zh-TW" altLang="en-US" sz="3200" dirty="0"/>
              <a:t>你听到在香港发现登革热时有什么反应，害怕或是感到与自己无关呢？</a:t>
            </a:r>
            <a:endParaRPr lang="en-US" altLang="zh-TW" sz="3200" dirty="0"/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zh-TW" altLang="en-US" sz="3200" dirty="0"/>
              <a:t>你认识的朋友中，可有患上登革热？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3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白纹伊蚊在哪里？</a:t>
            </a:r>
            <a:endParaRPr 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94962"/>
          </a:xfrm>
        </p:spPr>
        <p:txBody>
          <a:bodyPr/>
          <a:lstStyle/>
          <a:p>
            <a:r>
              <a:rPr lang="zh-TW" altLang="en-US" dirty="0"/>
              <a:t>白纹伊蚊遍布香港的市区和郊区</a:t>
            </a:r>
            <a:endParaRPr lang="en-US" altLang="zh-TW" dirty="0"/>
          </a:p>
          <a:p>
            <a:r>
              <a:rPr lang="zh-TW" altLang="en-US" dirty="0"/>
              <a:t>滋生蚊子的地方：</a:t>
            </a:r>
            <a:endParaRPr lang="en-US" altLang="zh-TW" dirty="0"/>
          </a:p>
          <a:p>
            <a:pPr lvl="1"/>
            <a:r>
              <a:rPr lang="en-US" altLang="zh-TW" sz="2600" dirty="0"/>
              <a:t>[</a:t>
            </a:r>
            <a:r>
              <a:rPr lang="zh-TW" altLang="en-US" sz="2600" dirty="0"/>
              <a:t>人造盛器</a:t>
            </a:r>
            <a:r>
              <a:rPr lang="en-US" altLang="zh-TW" sz="2600" dirty="0"/>
              <a:t>] </a:t>
            </a:r>
            <a:r>
              <a:rPr lang="zh-TW" altLang="en-US" sz="2600" dirty="0"/>
              <a:t>空罐、午餐饭盒、弃置的轮胎、淤塞的排水明渠、容器等</a:t>
            </a:r>
            <a:endParaRPr lang="en-US" altLang="zh-TW" sz="2600" dirty="0"/>
          </a:p>
          <a:p>
            <a:pPr lvl="1"/>
            <a:r>
              <a:rPr lang="en-US" altLang="zh-TW" sz="2600" dirty="0"/>
              <a:t>[</a:t>
            </a:r>
            <a:r>
              <a:rPr lang="zh-TW" altLang="en-US" sz="2600" dirty="0"/>
              <a:t>天然</a:t>
            </a:r>
            <a:r>
              <a:rPr lang="en-US" altLang="zh-TW" sz="2600" dirty="0"/>
              <a:t>] </a:t>
            </a:r>
            <a:r>
              <a:rPr lang="zh-TW" altLang="en-US" sz="2600" dirty="0"/>
              <a:t>树洞、竹树的残段和叶腋等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7" b="91889" l="4927" r="956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21" y="4589352"/>
            <a:ext cx="2362332" cy="2040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17" b="98271" l="1228" r="982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76" y="3708732"/>
            <a:ext cx="3920366" cy="2475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7416" y="6538526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Designed by </a:t>
            </a:r>
            <a:r>
              <a:rPr lang="en-US" sz="1200" dirty="0" err="1"/>
              <a:t>Freepik</a:t>
            </a:r>
            <a:r>
              <a:rPr lang="en-US" sz="1200" dirty="0"/>
              <a:t> (</a:t>
            </a:r>
            <a:r>
              <a:rPr lang="en-US" sz="1200" dirty="0">
                <a:hlinkClick r:id="rId7"/>
              </a:rPr>
              <a:t>www.freepik.com</a:t>
            </a:r>
            <a:r>
              <a:rPr lang="en-US" sz="12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940">
            <a:off x="394506" y="4160653"/>
            <a:ext cx="2771604" cy="18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3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预防措施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2361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/>
              <a:t>经常清除所有多余积水，并消除一切渗漏源头</a:t>
            </a:r>
            <a:endParaRPr lang="en-US" altLang="zh-TW" dirty="0"/>
          </a:p>
          <a:p>
            <a:pPr>
              <a:lnSpc>
                <a:spcPct val="110000"/>
              </a:lnSpc>
            </a:pPr>
            <a:r>
              <a:rPr lang="zh-TW" altLang="en-US" dirty="0"/>
              <a:t>至少每星期更换花瓶和盆栽垫盘里的水一次，以防蚊虫滋生。应尽可能避免使用垫盘；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盖好所有盛水容器，以防成蚊接触水面；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妥善处置能载水的物品，例如空饭盒、空罐和轮胎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2" b="98848" l="1484" r="96884">
                        <a14:foregroundMark x1="20252" y1="10485" x2="20252" y2="10485"/>
                        <a14:foregroundMark x1="4896" y1="7636" x2="4896" y2="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99" y="2218097"/>
            <a:ext cx="2950501" cy="3610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2230" y="5851159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Designed by </a:t>
            </a:r>
            <a:r>
              <a:rPr lang="en-US" sz="1200" dirty="0" err="1"/>
              <a:t>Freepik</a:t>
            </a:r>
            <a:r>
              <a:rPr lang="en-US" sz="1200" dirty="0"/>
              <a:t> (</a:t>
            </a:r>
            <a:r>
              <a:rPr lang="en-US" sz="1200" dirty="0">
                <a:hlinkClick r:id="rId4"/>
              </a:rPr>
              <a:t>www.freepik.com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14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预防措施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5910"/>
            <a:ext cx="4834890" cy="46110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dirty="0"/>
              <a:t>在可能给蚊子飞进室内的入口（例如窗户）的附近摆放蚊香和电蚊片∕灭蚊水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在门窗安装防蚊网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前往户外地方应穿着长袖衫和长裤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倘室内并无空气调节，应使用蚊帐</a:t>
            </a:r>
          </a:p>
          <a:p>
            <a:pPr>
              <a:lnSpc>
                <a:spcPct val="110000"/>
              </a:lnSpc>
            </a:pPr>
            <a:r>
              <a:rPr lang="zh-TW" altLang="en-US" dirty="0"/>
              <a:t>按标签指示在衣服或皮肤上施用驱蚊剂，以免蚊子叮咬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45" y="1565910"/>
            <a:ext cx="3449455" cy="46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9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7827"/>
            <a:ext cx="7886700" cy="1325563"/>
          </a:xfrm>
        </p:spPr>
        <p:txBody>
          <a:bodyPr/>
          <a:lstStyle/>
          <a:p>
            <a:r>
              <a:rPr lang="zh-TW" altLang="en-US" dirty="0"/>
              <a:t>我要成为灭蚊大使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90" y="946912"/>
            <a:ext cx="4160220" cy="56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亲子齐灭蚊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2910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400" dirty="0"/>
              <a:t>请家长与</a:t>
            </a:r>
            <a:r>
              <a:rPr lang="zh-HK" altLang="en-US" sz="3400" dirty="0"/>
              <a:t>子</a:t>
            </a:r>
            <a:r>
              <a:rPr lang="zh-TW" altLang="en-US" sz="3400" dirty="0"/>
              <a:t>女一同检查家居可能滋生蚊子的地方，并填写以下的记录表，一起预防登革热。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5E2E-C885-45CD-962E-6573F2A758E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2" b="98343" l="1683" r="98272">
                        <a14:foregroundMark x1="9868" y1="35519" x2="9868" y2="35519"/>
                        <a14:foregroundMark x1="19236" y1="31412" x2="19236" y2="31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99" y="3816752"/>
            <a:ext cx="4025199" cy="253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114" y="6079352"/>
            <a:ext cx="273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Designed by </a:t>
            </a:r>
            <a:r>
              <a:rPr lang="en-US" sz="1200" dirty="0" err="1"/>
              <a:t>Freepik</a:t>
            </a:r>
            <a:r>
              <a:rPr lang="en-US" sz="1200" dirty="0"/>
              <a:t> (</a:t>
            </a:r>
            <a:r>
              <a:rPr lang="en-US" sz="1200" dirty="0">
                <a:hlinkClick r:id="rId5"/>
              </a:rPr>
              <a:t>www.freepik.com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94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f88670f8fd13147b4462c4e355ddda3a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cd5b5ba00294fc2e9c5e564dd5ce54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6ecc14-4950-4e1f-8d51-051c22076a3a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DEBCC501-A7CF-42D4-B2C6-819763D246BC}"/>
</file>

<file path=customXml/itemProps2.xml><?xml version="1.0" encoding="utf-8"?>
<ds:datastoreItem xmlns:ds="http://schemas.openxmlformats.org/officeDocument/2006/customXml" ds:itemID="{299FE3D9-9CD0-4584-9E3B-C70B160E29AB}"/>
</file>

<file path=customXml/itemProps3.xml><?xml version="1.0" encoding="utf-8"?>
<ds:datastoreItem xmlns:ds="http://schemas.openxmlformats.org/officeDocument/2006/customXml" ds:itemID="{CDCD93C3-92B4-44F2-9655-99FC68FE904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1100</Words>
  <Application>Microsoft Office PowerPoint</Application>
  <PresentationFormat>如螢幕大小 (4:3)</PresentationFormat>
  <Paragraphs>85</Paragraphs>
  <Slides>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Theme</vt:lpstr>
      <vt:lpstr>我学会了预防登革热</vt:lpstr>
      <vt:lpstr>学习目标</vt:lpstr>
      <vt:lpstr>食环署呼吁市民继续防范蚊患</vt:lpstr>
      <vt:lpstr>讨论</vt:lpstr>
      <vt:lpstr>白纹伊蚊在哪里？</vt:lpstr>
      <vt:lpstr>预防措施</vt:lpstr>
      <vt:lpstr>预防措施</vt:lpstr>
      <vt:lpstr>我要成为灭蚊大使</vt:lpstr>
      <vt:lpstr>亲子齐灭蚊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我學會了預防登革熱</dc:title>
  <dc:creator>CDI, EDB</dc:creator>
  <cp:lastModifiedBy>YAN, Wai-man</cp:lastModifiedBy>
  <cp:revision>21</cp:revision>
  <dcterms:created xsi:type="dcterms:W3CDTF">2024-03-11T08:11:13Z</dcterms:created>
  <dcterms:modified xsi:type="dcterms:W3CDTF">2026-01-08T04:16:30Z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