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0" r:id="rId1"/>
  </p:sldMasterIdLst>
  <p:notesMasterIdLst>
    <p:notesMasterId r:id="rId14"/>
  </p:notesMasterIdLst>
  <p:sldIdLst>
    <p:sldId id="256" r:id="rId2"/>
    <p:sldId id="257" r:id="rId3"/>
    <p:sldId id="258" r:id="rId4"/>
    <p:sldId id="260" r:id="rId5"/>
    <p:sldId id="262" r:id="rId6"/>
    <p:sldId id="261" r:id="rId7"/>
    <p:sldId id="259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4706" autoAdjust="0"/>
  </p:normalViewPr>
  <p:slideViewPr>
    <p:cSldViewPr snapToGrid="0">
      <p:cViewPr varScale="1">
        <p:scale>
          <a:sx n="93" d="100"/>
          <a:sy n="93" d="100"/>
        </p:scale>
        <p:origin x="202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295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21A13-FBE7-499D-BCEA-9B54103C9591}" type="datetimeFigureOut">
              <a:rPr lang="en-US" smtClean="0"/>
              <a:t>1/7/2026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2295CA-CE96-42B2-88A6-3D402DF39F5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938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6286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10858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5430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2000250" indent="-171450" algn="l" defTabSz="914400" rtl="0" eaLnBrk="1" latinLnBrk="0" hangingPunct="1">
      <a:buFont typeface="Arial" panose="020B0604020202020204" pitchFamily="34" charset="0"/>
      <a:buChar char="•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ivetobaccofree.hk/tc/free-quit-tools/free-cessation-services.html?gad_source=2&amp;gclid=EAIaIQobChMIr-eeuc_rhAMVMsJMAh0oUQQNEAAYASAAEgIkVfD_BwE" TargetMode="External"/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95CA-CE96-42B2-88A6-3D402DF39F5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1508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教师讲解烟草中的有毒物质及吸烟祸害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投影片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4-7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95CA-CE96-42B2-88A6-3D402DF39F5B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89390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活动一：吸烟害处知多少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(20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分钟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教师把全班学</a:t>
            </a:r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生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分为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6 - 8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人一组，合作完成「吸烟对身体的影响」图解工作纸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附件一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。为增加活动趣味性，可以游戏方式进行，填写最多正确答案而又答得最快的组别为胜出者。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在学</a:t>
            </a:r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生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完成配对后，教师可运用「吸烟对身体的影响」图解工作纸答案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附件四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检视吸烟对身体的影响。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教师宜以「开放式」提问，配合形象化的例子，引起学</a:t>
            </a:r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生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的兴趣及加深记忆，例如：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「大家有否发觉吸烟的人之牙齿及手指甲与一般人有什么分别？这是由烟草中哪些物质所造成的？」（焦油）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同学说得对，吸烟会刺激喉咙和气管黏膜，令肺部支气管内积聚有害物质，提高感染呼吸系统疾病之机会，引起吸烟者多痰、经常咳嗽。你们有否听过吸烟者痰多咳嗽时会发出甚么声音？他们对其他人带来什么影响？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增加了家人和朋友感染呼吸道传染病的风险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None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教师小结：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明知吸烟有害健康，吸烟者为什么仍选择吸烟？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其实由吸食第一口烟开始，已经对身体产生不良影响，吸烟愈多，不良影响愈大。由于吸烟者不一定感觉到，因此他们会</a:t>
            </a:r>
            <a:r>
              <a:rPr lang="zh-TW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低估了烟草的祸害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，但当发现身患与吸烟有关的疾病时，却又因吸烟时产生的尼古丁物质</a:t>
            </a:r>
            <a:r>
              <a:rPr lang="zh-TW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令人「上瘾」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，要戒烟便特别困难。</a:t>
            </a:r>
            <a:r>
              <a:rPr lang="zh-TW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所以最好的方法就是「不要吸食第一口」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。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None/>
            </a:pP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学习重点：</a:t>
            </a:r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让学</a:t>
            </a:r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生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认识烟草内所含的主要有毒物质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尼古丁、焦油、一氧化碳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，对身体各部分器官造成的影响。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若只单向式向学生讲解尼古丁、焦油及一氧化碳之害处，相信小学生较难将这些资料消化；反之，将这些化学物直接引致之外在影响「形象化」，如手指、牙齿变黄、常咳嗽、多痰，影响运动效能这些「看得见」、「感觉得到」的例子，相信更有助学生认识吸烟的祸害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95CA-CE96-42B2-88A6-3D402DF39F5B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711564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活动二：祸从口入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(15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分钟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教师向各组派发「祸从口入」档案工作纸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附件二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，请各组在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分钟内，讨论及分析不同故事人物的吸烟原因和影响。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完成讨论后，各组进行简单汇报。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教师可提醒学生应将思考范围扩展到自己身边的人，包括朋友、父母和亲友等，尝试找出他们吸烟的原因。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参考资料：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外在因素：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常与吸烟者接触：家庭中如果双亲都吸烟，子女通常较易染上吸烟的恶习。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群众压力：以吸烟为跟上潮流的标志。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媒体影响：部分电影和外地剧集中会出现明星吸烟的镜头，引来青少年的模仿。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内在因素：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个人好奇：抱着一试的心态，认为不会上瘾。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朋辈影响：害怕拒绝朋友邀约吸烟，担心自己从此没有朋友。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排解压力：相信吸烟可以减轻压力和不快的情绪。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1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影响：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损害个人、家人和朋友的健康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损害胎儿健康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造成空气污染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影响仪容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影响与家人的关系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引起他人憎恶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浪费金钱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marL="0" lvl="0" indent="0">
              <a:buNone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教师小结：</a:t>
            </a:r>
            <a:endParaRPr lang="en-US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提醒学生不要因为一时好奇、朋辈的压力或为取得别人的认同而吸第一口烟，一旦染上烟瘾便难以戒除。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吸烟不但会影响个人及家人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二手烟及三手烟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的健康，也会影响与家人的关系，甚或因此而引起纷争。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zh-TW" altLang="en-US" b="1" dirty="0"/>
              <a:t>学习重点：</a:t>
            </a:r>
            <a:endParaRPr lang="en-US" altLang="zh-TW" b="1" dirty="0"/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活动让学生了解吸烟的原因与祸害。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一般的调查显示，不少吸烟者都是在青少年期十二岁至十五岁开始吸烟。造成青少年吸烟的原因，可以分为外在因素及内在因素。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95CA-CE96-42B2-88A6-3D402DF39F5B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1066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活动三：无烟世纪，由你做起 ！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(25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分钟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各组在活动二的工作纸中选择一个人物为对象，并按照对象的年龄、身份和背景，设计一个有效的「反吸烟宣传广告」（附件三）。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广告当中需要包含吸烟的害处及宣传口号「无烟世纪，由你做起！」。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教师可给予各组学生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15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分钟时间作准备，并让各组演绎该段长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60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秒的广告。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当各组演绎完毕后，教师可以请全体学生以「一人一票」选出「最佳广告」大奖。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如果时间许可，教师可请学生分享对作品的观感。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95CA-CE96-42B2-88A6-3D402DF39F5B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03453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教师总结 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参考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</a:t>
            </a:r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「吸烟危害健康」是一个不容置疑的事实。根据世界卫生组织的资料，全球烟草流行每年导致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700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多万人死亡，其中近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90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万非吸烟者因吸入二手烟雾而失去生命。世界卫生组织订定每年的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5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月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31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日为「世界无烟日」，提高人们对与烟草使用有关的健康和其它风险。亦有研究指出，一支烟会让吸烟者的生命缩短将近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分钟，每天抽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20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根烟的人平均寿命比正常人减少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年。吸烟除了损害自己健康外，「二手烟」及「三手烟」对非吸烟者的影响亦十分严重，长期接触「二手烟」和「三手烟」的人，患上与吸烟有关疾病的风险，比吸烟者还要高。此外，外国研究已发现电子烟含有对健康造成危害的化学物质，在高温下加热及汽化后更有可能产生其他有害物质和致癌物，亦可引致上瘾、不适和咳嗽、伤害身体细胞及组织，严重者更可引致癌症及死亡等。为顾己及人，同学应该坚决拒绝吸烟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「拒烟三式」：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语言：直接告诉邀约你吸烟的朋友，你不喜欢吸烟。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身体：可选择离开吸烟朋友经常出现的地方，勿让对方再引诱自己吸烟。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态度：不要容易接受别人递上的烟草产品，认真地表示自己不会吸烟。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学生延展活动：</a:t>
            </a:r>
            <a:r>
              <a:rPr lang="en-US" sz="1200" b="1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1"/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教师可带领学生到有提供戒烟服务的机构探访，并尝试访问一些正在接受戒烟服务的人士，了解戒烟的方法和戒烟人士所面对的困难，并以心意咭形式向他们送上鼓励。然后将访问所得张贴在壁报板上，跟其他同学分享。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95CA-CE96-42B2-88A6-3D402DF39F5B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252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TW" altLang="en-US" dirty="0"/>
              <a:t>参考资料</a:t>
            </a:r>
            <a:endParaRPr lang="en-US" altLang="zh-TW" dirty="0"/>
          </a:p>
          <a:p>
            <a:r>
              <a:rPr lang="zh-TW" altLang="en-US" dirty="0"/>
              <a:t>生活教育活动计划 </a:t>
            </a:r>
            <a:r>
              <a:rPr lang="en-US" dirty="0"/>
              <a:t>– </a:t>
            </a:r>
            <a:r>
              <a:rPr lang="zh-TW" altLang="en-US" dirty="0"/>
              <a:t>「吸烟多面睇」</a:t>
            </a:r>
            <a:r>
              <a:rPr lang="en-US" dirty="0"/>
              <a:t>- </a:t>
            </a:r>
            <a:r>
              <a:rPr lang="zh-TW" altLang="en-US" dirty="0"/>
              <a:t>中一课程</a:t>
            </a:r>
            <a:r>
              <a:rPr lang="en-US" altLang="zh-TW" baseline="0" dirty="0"/>
              <a:t> (</a:t>
            </a:r>
            <a:r>
              <a:rPr lang="en-US" u="sng" dirty="0"/>
              <a:t>http://www.leap.org.hk/tc/programme.php?cid=21</a:t>
            </a:r>
            <a:r>
              <a:rPr lang="en-US" altLang="zh-TW" u="sng" dirty="0"/>
              <a:t>)</a:t>
            </a:r>
            <a:endParaRPr lang="en-US" dirty="0"/>
          </a:p>
          <a:p>
            <a:r>
              <a:rPr lang="zh-TW" altLang="en-US" dirty="0"/>
              <a:t>课程透过实况片段带出吸烟对身体的影响及二手烟问题</a:t>
            </a:r>
            <a:endParaRPr lang="en-US" altLang="zh-TW" dirty="0"/>
          </a:p>
          <a:p>
            <a:endParaRPr lang="en-US" altLang="zh-TW" dirty="0"/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香港吸烟与健康委员会：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https://www.livetobaccofree.hk/tc/free-quit-tools/free-cessation-services.html?gad_source=2&amp;gclid=EAIaIQobChMIr-eeuc_rhAMVMsJMAh0oUQQNEAAYASAAEgIkVfD_BwE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免费戒烟支援</a:t>
            </a:r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资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讯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戒烟辅导中心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-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「无烟新天地」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https://www.ha.org.hk/haho/ho/snp/v3/serviceguide_smoking-b5_v2.htm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「无烟新天地」</a:t>
            </a:r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地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址</a:t>
            </a:r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和电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话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生活教育活动计划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参考资料 </a:t>
            </a:r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</a:t>
            </a:r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烟草</a:t>
            </a:r>
            <a:r>
              <a:rPr lang="en-US" altLang="zh-TW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︰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https://www.leap.org.hk/tc/resources.php?cid=9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TW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有关烟草及所含化学物质资料、健康资讯、吸烟祸害、以及其他控烟网站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zh-HK" alt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控烟办公室</a:t>
            </a:r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en-US" sz="1200" u="sng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https://www.taco.gov.hk/t/tc_chi/index.html</a:t>
            </a:r>
            <a:endParaRPr lang="en-US" altLang="zh-TW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D2295CA-CE96-42B2-88A6-3D402DF39F5B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67170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38760-D3B3-492D-9A07-634757C1CDE5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279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270F42-9404-4432-8898-03C017C139C2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678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90B2EF-EAFD-41FD-983B-E9AEFCC72805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38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400" b="1">
                <a:solidFill>
                  <a:srgbClr val="7030A0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410E5-F230-496E-AC74-420C4FB87C21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4576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7FFCF-B28D-4ECA-AA89-149E9FA812B8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921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3A985-9B71-409C-9A8B-D0D5E89620B8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2495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E1122-2419-4319-81B6-C5567B8AF8AF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25925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0F28A-AB30-41FB-85D3-EE68F481B1B4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043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E1A838-26F5-4628-9C6E-91484D14FA53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8453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39C79-3338-454F-B0AE-D4D8930BF574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981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B061CF-011D-4C6A-B8C1-7A6D617423AA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26160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rgbClr val="CCCCFF"/>
            </a:gs>
            <a:gs pos="83000">
              <a:srgbClr val="CCCCFF"/>
            </a:gs>
            <a:gs pos="100000">
              <a:srgbClr val="CCCCFF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847D20-B4D4-4969-8764-20A619EF7B2B}" type="datetime1">
              <a:rPr lang="en-US" smtClean="0"/>
              <a:t>1/7/2026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73DEDC-ADBB-41F1-BC01-C4499B08CFF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98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eepik.com/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reepik.com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b="1" dirty="0"/>
              <a:t>你抽一口，我抽一口？</a:t>
            </a:r>
            <a:endParaRPr lang="en-US" dirty="0"/>
          </a:p>
        </p:txBody>
      </p:sp>
      <p:sp>
        <p:nvSpPr>
          <p:cNvPr id="4" name="Subtitle 5"/>
          <p:cNvSpPr>
            <a:spLocks noGrp="1"/>
          </p:cNvSpPr>
          <p:nvPr>
            <p:ph type="subTitle" idx="1"/>
          </p:nvPr>
        </p:nvSpPr>
        <p:spPr>
          <a:xfrm>
            <a:off x="1143000" y="4490558"/>
            <a:ext cx="6858000" cy="1768689"/>
          </a:xfrm>
        </p:spPr>
        <p:txBody>
          <a:bodyPr wrap="square">
            <a:spAutoFit/>
          </a:bodyPr>
          <a:lstStyle/>
          <a:p>
            <a:pPr eaLnBrk="1" hangingPunct="1"/>
            <a:r>
              <a:rPr lang="zh-TW" altLang="en-US" sz="1400" b="1" dirty="0">
                <a:solidFill>
                  <a:srgbClr val="FF0000"/>
                </a:solidFill>
              </a:rPr>
              <a:t>对象：高小／初中学生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pPr eaLnBrk="1" hangingPunct="1"/>
            <a:endParaRPr lang="en-US" altLang="zh-TW" sz="1400" b="1" dirty="0">
              <a:solidFill>
                <a:srgbClr val="FF0000"/>
              </a:solidFill>
            </a:endParaRPr>
          </a:p>
          <a:p>
            <a:pPr eaLnBrk="1" hangingPunct="1"/>
            <a:r>
              <a:rPr lang="zh-TW" altLang="en-US" sz="1400" b="1" dirty="0">
                <a:solidFill>
                  <a:srgbClr val="FF0000"/>
                </a:solidFill>
              </a:rPr>
              <a:t>价值观教育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pPr eaLnBrk="1" hangingPunct="1"/>
            <a:r>
              <a:rPr lang="zh-TW" altLang="en-US" sz="1400" b="1" dirty="0">
                <a:solidFill>
                  <a:srgbClr val="FF0000"/>
                </a:solidFill>
              </a:rPr>
              <a:t>教育局 课程发展处</a:t>
            </a:r>
            <a:endParaRPr lang="en-US" altLang="zh-TW" sz="1400" b="1" dirty="0">
              <a:solidFill>
                <a:srgbClr val="FF0000"/>
              </a:solidFill>
            </a:endParaRPr>
          </a:p>
          <a:p>
            <a:pPr eaLnBrk="1" hangingPunct="1"/>
            <a:r>
              <a:rPr lang="zh-TW" altLang="en-US" sz="1400" b="1" dirty="0">
                <a:solidFill>
                  <a:srgbClr val="FF0000"/>
                </a:solidFill>
              </a:rPr>
              <a:t>德育、公民及国民教育组</a:t>
            </a:r>
            <a:r>
              <a:rPr lang="en-US" altLang="zh-TW" sz="1400" b="1" dirty="0">
                <a:solidFill>
                  <a:srgbClr val="FF0000"/>
                </a:solidFill>
              </a:rPr>
              <a:t>1</a:t>
            </a:r>
          </a:p>
          <a:p>
            <a:pPr eaLnBrk="1" hangingPunct="1"/>
            <a:r>
              <a:rPr lang="zh-TW" altLang="en-US" sz="1400" b="1" dirty="0">
                <a:solidFill>
                  <a:srgbClr val="FF0000"/>
                </a:solidFill>
              </a:rPr>
              <a:t>最后更新日期：</a:t>
            </a:r>
            <a:r>
              <a:rPr lang="en-US" altLang="zh-TW" sz="1400" b="1" dirty="0">
                <a:solidFill>
                  <a:srgbClr val="FF0000"/>
                </a:solidFill>
              </a:rPr>
              <a:t>2024</a:t>
            </a:r>
            <a:r>
              <a:rPr lang="zh-TW" altLang="en-US" sz="1400" b="1" dirty="0">
                <a:solidFill>
                  <a:srgbClr val="FF0000"/>
                </a:solidFill>
              </a:rPr>
              <a:t>年</a:t>
            </a:r>
            <a:r>
              <a:rPr lang="en-US" altLang="zh-TW" sz="1400" b="1" dirty="0">
                <a:solidFill>
                  <a:srgbClr val="FF0000"/>
                </a:solidFill>
              </a:rPr>
              <a:t>4</a:t>
            </a:r>
            <a:r>
              <a:rPr lang="zh-TW" altLang="en-US" sz="1400" b="1" dirty="0">
                <a:solidFill>
                  <a:srgbClr val="FF0000"/>
                </a:solidFill>
              </a:rPr>
              <a:t>月</a:t>
            </a:r>
            <a:endParaRPr lang="en-US" altLang="en-US" sz="1400" b="1" dirty="0">
              <a:solidFill>
                <a:srgbClr val="FF0000"/>
              </a:solidFill>
            </a:endParaRPr>
          </a:p>
        </p:txBody>
      </p:sp>
      <p:pic>
        <p:nvPicPr>
          <p:cNvPr id="1026" name="Picture 2" descr="Cigarette, addicted, stop, smoking, giving - free image from needpix.com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2552" y="414068"/>
            <a:ext cx="3369964" cy="209306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553303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无烟世纪，由你做起！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70931"/>
            <a:ext cx="7886700" cy="4351338"/>
          </a:xfrm>
        </p:spPr>
        <p:txBody>
          <a:bodyPr/>
          <a:lstStyle/>
          <a:p>
            <a:pPr>
              <a:lnSpc>
                <a:spcPct val="100000"/>
              </a:lnSpc>
            </a:pPr>
            <a:r>
              <a:rPr lang="zh-TW" altLang="en-US" sz="3600" dirty="0"/>
              <a:t>设计一个有效的「反吸烟宣传广告」</a:t>
            </a:r>
            <a:endParaRPr lang="en-US" altLang="zh-TW" sz="3600" dirty="0"/>
          </a:p>
          <a:p>
            <a:pPr>
              <a:lnSpc>
                <a:spcPct val="100000"/>
              </a:lnSpc>
            </a:pPr>
            <a:r>
              <a:rPr lang="zh-TW" altLang="en-US" sz="3600" dirty="0"/>
              <a:t>包含吸烟的害处及宣传口号「无烟世纪，由你做起！」</a:t>
            </a:r>
            <a:endParaRPr lang="en-US" altLang="zh-TW" sz="3600" dirty="0"/>
          </a:p>
          <a:p>
            <a:pPr>
              <a:lnSpc>
                <a:spcPct val="100000"/>
              </a:lnSpc>
            </a:pPr>
            <a:r>
              <a:rPr lang="zh-TW" altLang="en-US" dirty="0"/>
              <a:t>演绎长</a:t>
            </a:r>
            <a:br>
              <a:rPr lang="en-US" altLang="zh-TW" dirty="0"/>
            </a:br>
            <a:r>
              <a:rPr lang="zh-TW" altLang="en-US" dirty="0"/>
              <a:t>约</a:t>
            </a:r>
            <a:r>
              <a:rPr lang="en-US" dirty="0"/>
              <a:t>60</a:t>
            </a:r>
            <a:r>
              <a:rPr lang="zh-TW" altLang="en-US" dirty="0"/>
              <a:t>秒的广告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10</a:t>
            </a:fld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3271694"/>
            <a:ext cx="4139738" cy="3449782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1840230" y="6283373"/>
            <a:ext cx="2731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Designed by </a:t>
            </a:r>
            <a:r>
              <a:rPr lang="en-US" sz="1200" dirty="0" err="1"/>
              <a:t>Freepik</a:t>
            </a:r>
            <a:r>
              <a:rPr lang="en-US" sz="1200" dirty="0"/>
              <a:t> (</a:t>
            </a:r>
            <a:r>
              <a:rPr lang="en-US" sz="1200" dirty="0">
                <a:hlinkClick r:id="rId4"/>
              </a:rPr>
              <a:t>www.freepik.com</a:t>
            </a:r>
            <a:r>
              <a:rPr lang="en-US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6105035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总结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</a:pPr>
            <a:r>
              <a:rPr lang="zh-TW" altLang="en-US" dirty="0"/>
              <a:t>「吸烟危害健康」是一个不容置疑的事实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每年导致</a:t>
            </a:r>
            <a:r>
              <a:rPr lang="en-US" dirty="0"/>
              <a:t>700</a:t>
            </a:r>
            <a:r>
              <a:rPr lang="zh-TW" altLang="en-US" dirty="0"/>
              <a:t>多万人死亡，其中近</a:t>
            </a:r>
            <a:r>
              <a:rPr lang="en-US" dirty="0"/>
              <a:t>90</a:t>
            </a:r>
            <a:r>
              <a:rPr lang="zh-TW" altLang="en-US" dirty="0"/>
              <a:t>万非吸烟者因吸入二手烟雾而失去生命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世界卫生组织（世卫）订定每年</a:t>
            </a:r>
            <a:r>
              <a:rPr lang="en-US" altLang="zh-TW" dirty="0"/>
              <a:t>5</a:t>
            </a:r>
            <a:r>
              <a:rPr lang="zh-TW" altLang="en-US" dirty="0"/>
              <a:t>月</a:t>
            </a:r>
            <a:r>
              <a:rPr lang="en-US" altLang="zh-TW" dirty="0"/>
              <a:t>31</a:t>
            </a:r>
            <a:r>
              <a:rPr lang="zh-TW" altLang="en-US" dirty="0"/>
              <a:t>日为「世界无烟日」，提高人们对与烟草使用有关的健康和其它风险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4070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2332471"/>
            <a:ext cx="7886700" cy="1325563"/>
          </a:xfrm>
        </p:spPr>
        <p:txBody>
          <a:bodyPr>
            <a:normAutofit/>
          </a:bodyPr>
          <a:lstStyle/>
          <a:p>
            <a:pPr algn="ctr"/>
            <a:r>
              <a:rPr lang="zh-TW" altLang="en-US" sz="6000" dirty="0"/>
              <a:t>完</a:t>
            </a:r>
            <a:endParaRPr lang="en-US" sz="6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8514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学习目标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了解吸烟的原因及祸害</a:t>
            </a:r>
          </a:p>
          <a:p>
            <a:endParaRPr lang="en-US" altLang="zh-TW" dirty="0"/>
          </a:p>
          <a:p>
            <a:r>
              <a:rPr lang="zh-TW" altLang="en-US" dirty="0"/>
              <a:t>能够表达坚决的立场，拒绝吸烟的诱惑</a:t>
            </a:r>
          </a:p>
          <a:p>
            <a:endParaRPr lang="en-US" dirty="0"/>
          </a:p>
          <a:p>
            <a:endParaRPr lang="en-US" dirty="0"/>
          </a:p>
          <a:p>
            <a:r>
              <a:rPr lang="zh-TW" altLang="en-US" dirty="0"/>
              <a:t>价值观和态度：坚毅、理性、爱惜自己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667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吸烟害处知多少？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/>
              <a:t>吸烟所产生的烟雾，包含了四千多种有害的化学物质（如山埃、砒霜等）</a:t>
            </a:r>
            <a:endParaRPr lang="en-US" altLang="zh-TW" dirty="0"/>
          </a:p>
          <a:p>
            <a:r>
              <a:rPr lang="zh-TW" altLang="en-US" dirty="0"/>
              <a:t>烟草在燃烧时会释出包含焦油、尼古丁和一氧化碳等有害物质的烟雾</a:t>
            </a:r>
            <a:endParaRPr lang="en-US" altLang="zh-TW" dirty="0"/>
          </a:p>
          <a:p>
            <a:r>
              <a:rPr lang="zh-TW" altLang="en-US" dirty="0"/>
              <a:t>毒素进入身体后会破坏各个器官，严重损害健康</a:t>
            </a:r>
            <a:endParaRPr lang="en-US" altLang="zh-TW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6314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吸烟害处知多少？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7856"/>
            <a:ext cx="7886700" cy="505690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TW" altLang="en-US" b="1" dirty="0">
                <a:solidFill>
                  <a:srgbClr val="C00000"/>
                </a:solidFill>
              </a:rPr>
              <a:t>焦油</a:t>
            </a:r>
            <a:endParaRPr lang="en-US" altLang="zh-TW" b="1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</a:pPr>
            <a:r>
              <a:rPr lang="zh-TW" altLang="en-US" dirty="0"/>
              <a:t>属致癌物质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令牙齿和皮肤变黄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刺激呼吸道，引致</a:t>
            </a:r>
            <a:r>
              <a:rPr lang="en-US" altLang="zh-TW" dirty="0"/>
              <a:t>……</a:t>
            </a:r>
          </a:p>
          <a:p>
            <a:pPr lvl="1">
              <a:lnSpc>
                <a:spcPct val="100000"/>
              </a:lnSpc>
            </a:pPr>
            <a:r>
              <a:rPr lang="zh-TW" altLang="en-US" dirty="0"/>
              <a:t>多咳嗽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多痰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呼吸不畅顺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增加肺炎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哮喘风险等</a:t>
            </a:r>
            <a:endParaRPr lang="en-US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34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吸烟害处知多少？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37856"/>
            <a:ext cx="7886700" cy="5056908"/>
          </a:xfrm>
        </p:spPr>
        <p:txBody>
          <a:bodyPr>
            <a:normAutofit/>
          </a:bodyPr>
          <a:lstStyle/>
          <a:p>
            <a:pPr marL="0" indent="0">
              <a:lnSpc>
                <a:spcPct val="100000"/>
              </a:lnSpc>
              <a:buNone/>
            </a:pPr>
            <a:r>
              <a:rPr lang="zh-TW" altLang="en-US" b="1" dirty="0">
                <a:solidFill>
                  <a:srgbClr val="C00000"/>
                </a:solidFill>
              </a:rPr>
              <a:t>尼古丁</a:t>
            </a:r>
            <a:endParaRPr lang="en-US" altLang="zh-TW" b="1" dirty="0">
              <a:solidFill>
                <a:srgbClr val="C00000"/>
              </a:solidFill>
            </a:endParaRPr>
          </a:p>
          <a:p>
            <a:pPr>
              <a:lnSpc>
                <a:spcPct val="100000"/>
              </a:lnSpc>
            </a:pPr>
            <a:r>
              <a:rPr lang="zh-TW" altLang="en-US" dirty="0"/>
              <a:t>令人上瘾</a:t>
            </a:r>
            <a:endParaRPr lang="en-US" dirty="0"/>
          </a:p>
          <a:p>
            <a:pPr>
              <a:lnSpc>
                <a:spcPct val="100000"/>
              </a:lnSpc>
            </a:pPr>
            <a:r>
              <a:rPr lang="zh-TW" altLang="en-US" dirty="0"/>
              <a:t>使血管收窄，引致</a:t>
            </a:r>
            <a:r>
              <a:rPr lang="en-US" altLang="zh-TW" dirty="0"/>
              <a:t>……</a:t>
            </a:r>
          </a:p>
          <a:p>
            <a:pPr lvl="1">
              <a:lnSpc>
                <a:spcPct val="100000"/>
              </a:lnSpc>
            </a:pPr>
            <a:r>
              <a:rPr lang="zh-TW" altLang="en-US" dirty="0"/>
              <a:t>高血压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心跳加速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心脏衰竭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肾衰竭</a:t>
            </a:r>
            <a:endParaRPr lang="en-US" altLang="zh-TW" dirty="0"/>
          </a:p>
          <a:p>
            <a:pPr lvl="1">
              <a:lnSpc>
                <a:spcPct val="100000"/>
              </a:lnSpc>
            </a:pPr>
            <a:r>
              <a:rPr lang="zh-TW" altLang="en-US" dirty="0"/>
              <a:t>中风等</a:t>
            </a:r>
            <a:endParaRPr lang="en-US" altLang="zh-TW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4052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吸烟害处知多少？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579418"/>
            <a:ext cx="7886700" cy="5142058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zh-TW" altLang="en-US" b="1" dirty="0">
                <a:solidFill>
                  <a:srgbClr val="C00000"/>
                </a:solidFill>
              </a:rPr>
              <a:t>一氧化碳</a:t>
            </a:r>
            <a:endParaRPr lang="en-US" altLang="zh-TW" b="1" dirty="0">
              <a:solidFill>
                <a:srgbClr val="C00000"/>
              </a:solidFill>
            </a:endParaRPr>
          </a:p>
          <a:p>
            <a:pPr>
              <a:lnSpc>
                <a:spcPct val="110000"/>
              </a:lnSpc>
            </a:pPr>
            <a:r>
              <a:rPr lang="zh-TW" altLang="en-US" dirty="0"/>
              <a:t>降低血液的带氧能力</a:t>
            </a:r>
            <a:endParaRPr lang="en-US" altLang="zh-TW" dirty="0"/>
          </a:p>
          <a:p>
            <a:pPr>
              <a:lnSpc>
                <a:spcPct val="110000"/>
              </a:lnSpc>
            </a:pPr>
            <a:r>
              <a:rPr lang="zh-TW" altLang="en-US" dirty="0"/>
              <a:t>氧气是身体燃烧能量的必需品，体内氧气供应量减少，会影响大脑及其他身体机能，引致</a:t>
            </a:r>
            <a:r>
              <a:rPr lang="en-US" altLang="zh-TW" dirty="0"/>
              <a:t>……</a:t>
            </a:r>
          </a:p>
          <a:p>
            <a:pPr lvl="1">
              <a:lnSpc>
                <a:spcPct val="110000"/>
              </a:lnSpc>
            </a:pPr>
            <a:r>
              <a:rPr lang="zh-TW" altLang="en-US" dirty="0"/>
              <a:t>精神不集中</a:t>
            </a:r>
            <a:endParaRPr lang="en-US" altLang="zh-TW" dirty="0"/>
          </a:p>
          <a:p>
            <a:pPr lvl="1">
              <a:lnSpc>
                <a:spcPct val="110000"/>
              </a:lnSpc>
            </a:pPr>
            <a:r>
              <a:rPr lang="zh-TW" altLang="en-US" dirty="0"/>
              <a:t>头痛</a:t>
            </a:r>
            <a:endParaRPr lang="en-US" altLang="zh-TW" dirty="0"/>
          </a:p>
          <a:p>
            <a:pPr lvl="1">
              <a:lnSpc>
                <a:spcPct val="110000"/>
              </a:lnSpc>
            </a:pPr>
            <a:r>
              <a:rPr lang="zh-TW" altLang="en-US" dirty="0"/>
              <a:t>疲倦</a:t>
            </a:r>
            <a:endParaRPr lang="en-US" altLang="zh-TW" dirty="0"/>
          </a:p>
          <a:p>
            <a:pPr lvl="1">
              <a:lnSpc>
                <a:spcPct val="110000"/>
              </a:lnSpc>
            </a:pPr>
            <a:r>
              <a:rPr lang="zh-TW" altLang="en-US" dirty="0"/>
              <a:t>减低运动力</a:t>
            </a:r>
            <a:endParaRPr lang="en-US" altLang="zh-TW" dirty="0"/>
          </a:p>
          <a:p>
            <a:pPr lvl="1">
              <a:lnSpc>
                <a:spcPct val="110000"/>
              </a:lnSpc>
            </a:pPr>
            <a:r>
              <a:rPr lang="zh-TW" altLang="en-US" dirty="0"/>
              <a:t>皮肤加速衰老等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25458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吸烟害处知多少？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zh-TW" altLang="en-US" dirty="0"/>
              <a:t>医学界已证实吸烟可</a:t>
            </a:r>
            <a:r>
              <a:rPr lang="zh-TW" altLang="en-US" dirty="0">
                <a:solidFill>
                  <a:srgbClr val="C00000"/>
                </a:solidFill>
              </a:rPr>
              <a:t>导致多种致命疾病和癌症</a:t>
            </a:r>
            <a:r>
              <a:rPr lang="zh-TW" altLang="en-US" dirty="0"/>
              <a:t>，例如</a:t>
            </a:r>
            <a:r>
              <a:rPr lang="en-US" altLang="zh-TW" dirty="0"/>
              <a:t>…</a:t>
            </a:r>
          </a:p>
          <a:p>
            <a:pPr>
              <a:lnSpc>
                <a:spcPct val="100000"/>
              </a:lnSpc>
            </a:pPr>
            <a:r>
              <a:rPr lang="zh-TW" altLang="en-US" dirty="0"/>
              <a:t>肺癌、喉癌、食道癌、胃癌、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呼吸系统疾病（如肺炎、哮喘）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胃溃疡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骨质疏松</a:t>
            </a:r>
            <a:endParaRPr lang="en-US" altLang="zh-TW" dirty="0"/>
          </a:p>
          <a:p>
            <a:pPr>
              <a:lnSpc>
                <a:spcPct val="100000"/>
              </a:lnSpc>
            </a:pPr>
            <a:r>
              <a:rPr lang="zh-TW" altLang="en-US" dirty="0"/>
              <a:t>中风等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4499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分组讨论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8</a:t>
            </a:fld>
            <a:endParaRPr lang="en-US" dirty="0"/>
          </a:p>
        </p:txBody>
      </p:sp>
      <p:sp>
        <p:nvSpPr>
          <p:cNvPr id="5" name="WordArt 73"/>
          <p:cNvSpPr txBox="1">
            <a:spLocks noChangeArrowheads="1" noChangeShapeType="1" noTextEdit="1"/>
          </p:cNvSpPr>
          <p:nvPr/>
        </p:nvSpPr>
        <p:spPr bwMode="auto">
          <a:xfrm>
            <a:off x="895351" y="2403070"/>
            <a:ext cx="7619999" cy="2113511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 numCol="1" fromWordArt="1">
            <a:prstTxWarp prst="textPlain">
              <a:avLst>
                <a:gd name="adj" fmla="val 50000"/>
              </a:avLst>
            </a:prstTxWarp>
            <a:spAutoFit/>
          </a:bodyPr>
          <a:lstStyle/>
          <a:p>
            <a:pPr algn="ctr">
              <a:spcAft>
                <a:spcPts val="0"/>
              </a:spcAft>
            </a:pPr>
            <a:r>
              <a:rPr lang="zh-TW" sz="3600" dirty="0">
                <a:gradFill>
                  <a:gsLst>
                    <a:gs pos="0">
                      <a:srgbClr val="FFCC00"/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41" dir="2700000" algn="ctr">
                    <a:srgbClr val="C0C0C0">
                      <a:alpha val="80000"/>
                    </a:srgbClr>
                  </a:outerShdw>
                </a:effectLst>
                <a:latin typeface="Arial Unicode MS"/>
                <a:ea typeface="新細明體" panose="02020500000000000000" pitchFamily="18" charset="-120"/>
              </a:rPr>
              <a:t>吸烟会令你</a:t>
            </a:r>
            <a:r>
              <a:rPr lang="zh-HK" sz="3600" dirty="0">
                <a:gradFill>
                  <a:gsLst>
                    <a:gs pos="0">
                      <a:srgbClr val="FFCC00"/>
                    </a:gs>
                    <a:gs pos="100000">
                      <a:srgbClr val="FF0000"/>
                    </a:gs>
                  </a:gsLst>
                  <a:path path="rect">
                    <a:fillToRect r="100000" b="100000"/>
                  </a:path>
                </a:gradFill>
                <a:effectLst>
                  <a:outerShdw dist="35941" dir="2700000" algn="ctr">
                    <a:srgbClr val="C0C0C0">
                      <a:alpha val="80000"/>
                    </a:srgbClr>
                  </a:outerShdw>
                </a:effectLst>
                <a:latin typeface="Arial Unicode MS"/>
                <a:ea typeface="新細明體" panose="02020500000000000000" pitchFamily="18" charset="-120"/>
              </a:rPr>
              <a:t>…</a:t>
            </a:r>
            <a:endParaRPr lang="en-US" sz="1200" dirty="0">
              <a:solidFill>
                <a:srgbClr val="000000"/>
              </a:solidFill>
              <a:effectLst/>
              <a:latin typeface="Arial Unicode MS"/>
            </a:endParaRPr>
          </a:p>
        </p:txBody>
      </p:sp>
    </p:spTree>
    <p:extLst>
      <p:ext uri="{BB962C8B-B14F-4D97-AF65-F5344CB8AC3E}">
        <p14:creationId xmlns:p14="http://schemas.microsoft.com/office/powerpoint/2010/main" val="2344039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atin typeface="新細明體" panose="02020500000000000000" pitchFamily="18" charset="-120"/>
                <a:ea typeface="新細明體" panose="02020500000000000000" pitchFamily="18" charset="-120"/>
              </a:rPr>
              <a:t>祸从口入 </a:t>
            </a:r>
            <a:endParaRPr lang="en-US" dirty="0">
              <a:latin typeface="新細明體" panose="02020500000000000000" pitchFamily="18" charset="-120"/>
              <a:ea typeface="新細明體" panose="02020500000000000000" pitchFamily="18" charset="-12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3DEDC-ADBB-41F1-BC01-C4499B08CFF4}" type="slidenum">
              <a:rPr lang="en-US" smtClean="0"/>
              <a:t>9</a:t>
            </a:fld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6352" y="1533288"/>
            <a:ext cx="7471296" cy="498046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TextBox 7"/>
          <p:cNvSpPr txBox="1"/>
          <p:nvPr/>
        </p:nvSpPr>
        <p:spPr>
          <a:xfrm>
            <a:off x="3206115" y="6513753"/>
            <a:ext cx="273177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Designed by </a:t>
            </a:r>
            <a:r>
              <a:rPr lang="en-US" sz="1200" dirty="0" err="1"/>
              <a:t>Freepik</a:t>
            </a:r>
            <a:r>
              <a:rPr lang="en-US" sz="1200" dirty="0"/>
              <a:t> (</a:t>
            </a:r>
            <a:r>
              <a:rPr lang="en-US" sz="1200" dirty="0">
                <a:hlinkClick r:id="rId4"/>
              </a:rPr>
              <a:t>www.freepik.com</a:t>
            </a:r>
            <a:r>
              <a:rPr lang="en-US" sz="12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864109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EF829C2D0BC7F544BE1FEDE0EECD7245" ma:contentTypeVersion="14" ma:contentTypeDescription="建立新的文件。" ma:contentTypeScope="" ma:versionID="f88670f8fd13147b4462c4e355ddda3a">
  <xsd:schema xmlns:xsd="http://www.w3.org/2001/XMLSchema" xmlns:xs="http://www.w3.org/2001/XMLSchema" xmlns:p="http://schemas.microsoft.com/office/2006/metadata/properties" xmlns:ns2="de5c2c51-7906-4fac-bf5c-36dc0d54e7e0" xmlns:ns3="864ccfde-09d8-454f-ae99-5f29ab723904" targetNamespace="http://schemas.microsoft.com/office/2006/metadata/properties" ma:root="true" ma:fieldsID="d6cd5b5ba00294fc2e9c5e564dd5ce54" ns2:_="" ns3:_="">
    <xsd:import namespace="de5c2c51-7906-4fac-bf5c-36dc0d54e7e0"/>
    <xsd:import namespace="864ccfde-09d8-454f-ae99-5f29ab72390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5c2c51-7906-4fac-bf5c-36dc0d54e7e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影像標籤" ma:readOnly="false" ma:fieldId="{5cf76f15-5ced-4ddc-b409-7134ff3c332f}" ma:taxonomyMulti="true" ma:sspId="bca0ba2c-31e5-4c89-bdb4-0b3d60f8794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ccfde-09d8-454f-ae99-5f29ab723904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06ecc14-4950-4e1f-8d51-051c22076a3a}" ma:internalName="TaxCatchAll" ma:showField="CatchAllData" ma:web="864ccfde-09d8-454f-ae99-5f29ab72390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5c2c51-7906-4fac-bf5c-36dc0d54e7e0">
      <Terms xmlns="http://schemas.microsoft.com/office/infopath/2007/PartnerControls"/>
    </lcf76f155ced4ddcb4097134ff3c332f>
    <TaxCatchAll xmlns="864ccfde-09d8-454f-ae99-5f29ab723904" xsi:nil="true"/>
  </documentManagement>
</p:properties>
</file>

<file path=customXml/itemProps1.xml><?xml version="1.0" encoding="utf-8"?>
<ds:datastoreItem xmlns:ds="http://schemas.openxmlformats.org/officeDocument/2006/customXml" ds:itemID="{442850D4-C802-4290-A474-A4CFD8DD7688}"/>
</file>

<file path=customXml/itemProps2.xml><?xml version="1.0" encoding="utf-8"?>
<ds:datastoreItem xmlns:ds="http://schemas.openxmlformats.org/officeDocument/2006/customXml" ds:itemID="{12E5111F-026B-4989-92A5-9F176389D1ED}"/>
</file>

<file path=customXml/itemProps3.xml><?xml version="1.0" encoding="utf-8"?>
<ds:datastoreItem xmlns:ds="http://schemas.openxmlformats.org/officeDocument/2006/customXml" ds:itemID="{B39B16E3-F3A8-42F4-A895-9DD03D7DE337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388</TotalTime>
  <Words>2474</Words>
  <Application>Microsoft Office PowerPoint</Application>
  <PresentationFormat>如螢幕大小 (4:3)</PresentationFormat>
  <Paragraphs>177</Paragraphs>
  <Slides>12</Slides>
  <Notes>7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12</vt:i4>
      </vt:variant>
    </vt:vector>
  </HeadingPairs>
  <TitlesOfParts>
    <vt:vector size="18" baseType="lpstr">
      <vt:lpstr>Arial Unicode MS</vt:lpstr>
      <vt:lpstr>新細明體</vt:lpstr>
      <vt:lpstr>Arial</vt:lpstr>
      <vt:lpstr>Calibri</vt:lpstr>
      <vt:lpstr>Calibri Light</vt:lpstr>
      <vt:lpstr>Office Theme</vt:lpstr>
      <vt:lpstr>你抽一口，我抽一口？</vt:lpstr>
      <vt:lpstr>学习目标</vt:lpstr>
      <vt:lpstr>吸烟害处知多少？</vt:lpstr>
      <vt:lpstr>吸烟害处知多少？</vt:lpstr>
      <vt:lpstr>吸烟害处知多少？</vt:lpstr>
      <vt:lpstr>吸烟害处知多少？</vt:lpstr>
      <vt:lpstr>吸烟害处知多少？</vt:lpstr>
      <vt:lpstr>分组讨论</vt:lpstr>
      <vt:lpstr>祸从口入 </vt:lpstr>
      <vt:lpstr>无烟世纪，由你做起！</vt:lpstr>
      <vt:lpstr>总结</vt:lpstr>
      <vt:lpstr>完</vt:lpstr>
    </vt:vector>
  </TitlesOfParts>
  <Company>EDB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你抽一口，我抽一口？</dc:title>
  <dc:creator>CDI, EDB</dc:creator>
  <cp:lastModifiedBy>YAN, Wai-man</cp:lastModifiedBy>
  <cp:revision>26</cp:revision>
  <dcterms:created xsi:type="dcterms:W3CDTF">2024-03-13T02:24:55Z</dcterms:created>
  <dcterms:modified xsi:type="dcterms:W3CDTF">2026-01-07T05:05:18Z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0x010100EF829C2D0BC7F544BE1FEDE0EECD7245</vt:lpwstr>
  </property>
</Properties>
</file>