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9"/>
  </p:notesMasterIdLst>
  <p:sldIdLst>
    <p:sldId id="256" r:id="rId2"/>
    <p:sldId id="272" r:id="rId3"/>
    <p:sldId id="273" r:id="rId4"/>
    <p:sldId id="260" r:id="rId5"/>
    <p:sldId id="261" r:id="rId6"/>
    <p:sldId id="275" r:id="rId7"/>
    <p:sldId id="276" r:id="rId8"/>
    <p:sldId id="278" r:id="rId9"/>
    <p:sldId id="279" r:id="rId10"/>
    <p:sldId id="301" r:id="rId11"/>
    <p:sldId id="263" r:id="rId12"/>
    <p:sldId id="282" r:id="rId13"/>
    <p:sldId id="281" r:id="rId14"/>
    <p:sldId id="284" r:id="rId15"/>
    <p:sldId id="285" r:id="rId16"/>
    <p:sldId id="286" r:id="rId17"/>
    <p:sldId id="283" r:id="rId18"/>
    <p:sldId id="287" r:id="rId19"/>
    <p:sldId id="288" r:id="rId20"/>
    <p:sldId id="289" r:id="rId21"/>
    <p:sldId id="304" r:id="rId22"/>
    <p:sldId id="291" r:id="rId23"/>
    <p:sldId id="290" r:id="rId24"/>
    <p:sldId id="292" r:id="rId25"/>
    <p:sldId id="294" r:id="rId26"/>
    <p:sldId id="302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72"/>
    <a:srgbClr val="2E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69302" autoAdjust="0"/>
  </p:normalViewPr>
  <p:slideViewPr>
    <p:cSldViewPr snapToGrid="0">
      <p:cViewPr varScale="1">
        <p:scale>
          <a:sx n="75" d="100"/>
          <a:sy n="75" d="100"/>
        </p:scale>
        <p:origin x="2436" y="5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2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CF7-3F1C-49ED-ADD8-CEB472629FDD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45-6D40-492B-97EF-F3B27C078FB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1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.org.hk/sc/shopping-guide/sub-article/2019-ecigarett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97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这故事有两个意思：</a:t>
            </a:r>
            <a:endParaRPr lang="zh-TW" altLang="zh-TW" dirty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>
                <a:latin typeface="Arial Unicode MS"/>
                <a:ea typeface="Arial" panose="020B0604020202020204" pitchFamily="34" charset="0"/>
              </a:rPr>
              <a:t>1</a:t>
            </a:r>
            <a:r>
              <a:rPr lang="zh-TW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）如果要孝顺父母，就要小心，避免有任何的损伤；</a:t>
            </a:r>
            <a:endParaRPr lang="zh-TW" altLang="zh-TW" dirty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>
                <a:latin typeface="Arial Unicode MS"/>
                <a:ea typeface="Arial" panose="020B0604020202020204" pitchFamily="34" charset="0"/>
              </a:rPr>
              <a:t>2</a:t>
            </a:r>
            <a:r>
              <a:rPr lang="zh-TW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）保重自己的身体，不要行差踏错，不要使父母担忧，以尽孝道。</a:t>
            </a:r>
            <a:endParaRPr lang="zh-TW" altLang="zh-TW" dirty="0">
              <a:latin typeface="Arial Unicode MS"/>
            </a:endParaRPr>
          </a:p>
          <a:p>
            <a:pPr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zh-TW" altLang="zh-TW" dirty="0">
                <a:solidFill>
                  <a:srgbClr val="E22400"/>
                </a:solidFill>
                <a:latin typeface="Arial Unicode MS"/>
                <a:ea typeface="Arial" panose="020B0604020202020204" pitchFamily="34" charset="0"/>
              </a:rPr>
              <a:t> </a:t>
            </a:r>
            <a:endParaRPr lang="zh-TW" altLang="zh-TW" dirty="0">
              <a:solidFill>
                <a:srgbClr val="000000"/>
              </a:solidFill>
              <a:latin typeface="Arial Unicode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699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学习重点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朋辈邀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烟时，同学应懂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护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，坚决拒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绝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，善用这六种拒绝方法，既可以表明立场，也不伤害别人。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6354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教师向学生介绍个案中一群同学怂恿小明吸食电子烟的处境</a:t>
            </a:r>
            <a:r>
              <a:rPr lang="en-US" altLang="zh-TW" dirty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44286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教师邀请学生自由发言，引导他们说出难以拒绝别人的原因，并解释群众压力下拒绝别人并不一定困难，只要懂得运用适当的拒绝技巧，就会变得容易。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524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教师向学生讲解六种「常用拒绝招式」 ： </a:t>
            </a:r>
            <a:endParaRPr lang="en-US" altLang="zh-TW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学习常用的拒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绝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技巧。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朋辈压力下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仍能坚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决拒绝吸食电子烟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7378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657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3429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学生分组讨论</a:t>
            </a:r>
            <a:r>
              <a:rPr lang="en-US" altLang="zh-TW" dirty="0"/>
              <a:t>(4-6</a:t>
            </a:r>
            <a:r>
              <a:rPr lang="zh-TW" altLang="en-US" dirty="0"/>
              <a:t>人一组</a:t>
            </a:r>
            <a:r>
              <a:rPr lang="en-US" altLang="zh-TW" dirty="0"/>
              <a:t>)</a:t>
            </a:r>
            <a:r>
              <a:rPr lang="zh-TW" altLang="en-US" dirty="0"/>
              <a:t>，尝试运用「拒绝六式」为小明建议如何在朋辈压力下拒绝吸食电子烟。完成后邀请各小组轮流示范「拒绝六式」。</a:t>
            </a:r>
            <a:endParaRPr lang="en-US" altLang="zh-TW" dirty="0"/>
          </a:p>
          <a:p>
            <a:r>
              <a:rPr lang="zh-TW" altLang="en-US" dirty="0"/>
              <a:t>教师反馈</a:t>
            </a:r>
            <a:r>
              <a:rPr lang="en-US" altLang="zh-TW" dirty="0"/>
              <a:t>(</a:t>
            </a:r>
            <a:r>
              <a:rPr lang="zh-TW" altLang="en-US" dirty="0"/>
              <a:t>建议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朋辈邀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烟时，同学应懂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护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己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，坚决拒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善用这六种拒绝方法，既可以表明立场，也不伤害别人。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如果运用某一种拒绝方法时感到困难，可藉重复练习增进表达技巧。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遇上任何疑难，不妨向老师或可信任的人寻求意见。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7780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教师邀请学生自由发言，引导他们说出难以拒绝别人的原因，并解释群众压力下拒绝别人并不一定困难，只要懂得运用适当的拒绝技巧，就会变得容易。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201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295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3CF02-AF55-460A-A3FE-D1E74FC8A3AA}" type="slidenum">
              <a:rPr lang="en-US" altLang="zh-TW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1269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u="none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2158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u="none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220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44507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38265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资料来源：</a:t>
            </a:r>
            <a:endParaRPr lang="en-US" altLang="zh-TW" dirty="0"/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五分钟揭穿加热烟及电子烟真面目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https://www.smokefree.hk/uploadedFile/Information_Sheet_SH20-v2020_tc.pdf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60898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资料来源：</a:t>
            </a:r>
            <a:endParaRPr lang="en-US" altLang="zh-TW" dirty="0"/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五分钟揭穿加热烟及电子烟真面目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https://www.smokefree.hk/uploadedFile/Information_Sheet_SH20-v2020_tc.pdf</a:t>
            </a:r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76629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资料来源：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电子烟、传统烟同样危害健康！</a:t>
            </a:r>
          </a:p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https://www.consumer.org.hk/sc/shopping-guide/sub-article/2019-ecigarette</a:t>
            </a: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2145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808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9463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F18C8D-2D98-433A-A8DF-8934AE641CA2}" type="slidenum">
              <a:rPr lang="en-US" altLang="zh-TW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89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HK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师</a:t>
            </a:r>
            <a:r>
              <a:rPr lang="zh-HK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将学生分成</a:t>
            </a:r>
            <a:r>
              <a:rPr lang="en-US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</a:t>
            </a:r>
            <a:r>
              <a:rPr lang="zh-HK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人一组，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</a:t>
            </a:r>
            <a:r>
              <a:rPr lang="zh-HK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</a:t>
            </a:r>
            <a:r>
              <a:rPr lang="zh-TW" alt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参考下面「网上讨论区」讨论焦点进行讨论</a:t>
            </a:r>
            <a:r>
              <a:rPr lang="zh-TW" altLang="zh-HK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0754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师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将学生分成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人一组，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参考下面「网上讨论区」内容及讨论焦点进行讨论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教师请各组轮流汇报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，根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据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内容加以反馈：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学生正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达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一般人对吸食电子烟的误解予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肯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，同时澄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学生的误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解。</a:t>
            </a: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励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电子烟诱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惑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时作出明智的决定。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9979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教师派发</a:t>
            </a:r>
            <a:r>
              <a:rPr lang="en-US" altLang="zh-TW" dirty="0"/>
              <a:t>WhatsApp</a:t>
            </a:r>
            <a:r>
              <a:rPr lang="zh-TW" altLang="en-US" dirty="0"/>
              <a:t>个案分析工作纸</a:t>
            </a:r>
            <a:r>
              <a:rPr lang="en-US" altLang="zh-TW" dirty="0"/>
              <a:t>(</a:t>
            </a:r>
            <a:r>
              <a:rPr lang="zh-TW" altLang="en-US" dirty="0"/>
              <a:t>附件二</a:t>
            </a:r>
            <a:r>
              <a:rPr lang="en-US" altLang="zh-TW" dirty="0"/>
              <a:t>)</a:t>
            </a:r>
            <a:r>
              <a:rPr lang="zh-TW" altLang="en-US" dirty="0"/>
              <a:t>，并请学生进行分组讨论。</a:t>
            </a:r>
          </a:p>
          <a:p>
            <a:endParaRPr lang="zh-TW" altLang="en-US" dirty="0"/>
          </a:p>
          <a:p>
            <a:r>
              <a:rPr lang="zh-TW" altLang="en-US" dirty="0"/>
              <a:t>提示学生参考个案资料</a:t>
            </a:r>
            <a:r>
              <a:rPr lang="en-US" altLang="zh-TW" dirty="0"/>
              <a:t>(</a:t>
            </a:r>
            <a:r>
              <a:rPr lang="zh-TW" altLang="en-US" dirty="0"/>
              <a:t>附件二</a:t>
            </a:r>
            <a:r>
              <a:rPr lang="en-US" altLang="zh-TW" dirty="0"/>
              <a:t>)</a:t>
            </a:r>
            <a:r>
              <a:rPr lang="zh-TW" altLang="en-US" dirty="0"/>
              <a:t>列出的讨论焦点进行讨论及反思。</a:t>
            </a:r>
          </a:p>
          <a:p>
            <a:endParaRPr lang="zh-HK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>
              <a:spcBef>
                <a:spcPct val="0"/>
              </a:spcBef>
            </a:pPr>
            <a:endParaRPr lang="en-US" altLang="zh-TW" dirty="0"/>
          </a:p>
          <a:p>
            <a:r>
              <a:rPr lang="en-US" altLang="zh-TW" dirty="0"/>
              <a:t>																																																																																																																																								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2167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教师请各组轮流汇报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，根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据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内容加以反馈：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学生正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达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一般人对吸食电子烟的误解予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肯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，同时澄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学生的误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励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电子烟诱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惑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时作出明智的决定。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教师可通过进一步提问，帮助学生：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自己对电子烟的祸害的认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识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电子烟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对自己及他人健康的影响。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面对电子烟诱惑时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作出明智的决定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6421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1328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835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30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08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1684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43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148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9640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177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1744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43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822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28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513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902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29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3484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816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05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90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113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o.gov.hk/t/sc_chi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mokefree.hk/uploadedFile/Brochure_Alternative_Smoking_Products_v2020.pdf" TargetMode="External"/><Relationship Id="rId5" Type="http://schemas.openxmlformats.org/officeDocument/2006/relationships/hyperlink" Target="https://www.consumer.org.hk/sc/shopping-guide/sub-article/2019-ecigarette" TargetMode="External"/><Relationship Id="rId4" Type="http://schemas.openxmlformats.org/officeDocument/2006/relationships/hyperlink" Target="https://www.smokefree.hk/uploadedFile/Information_Sheet_SH20-v2020_tc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499783" y="1872343"/>
            <a:ext cx="4496760" cy="120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HK" sz="54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拒绝</a:t>
            </a:r>
            <a:r>
              <a:rPr lang="zh-HK" altLang="zh-HK" sz="5400" b="1" dirty="0">
                <a:solidFill>
                  <a:schemeClr val="accent5">
                    <a:lumMod val="75000"/>
                  </a:schemeClr>
                </a:solidFill>
                <a:cs typeface="新細明體" panose="02020500000000000000" pitchFamily="18" charset="-120"/>
              </a:rPr>
              <a:t>电子烟</a:t>
            </a:r>
            <a:endParaRPr lang="zh-HK" alt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8931" y="3949835"/>
            <a:ext cx="4885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价值观教育 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健康生活教育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初中至高中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最后更新日期：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B10763D-4B67-41AF-B275-26352D44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1825996"/>
            <a:ext cx="3826185" cy="320600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77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0825" y="1755462"/>
            <a:ext cx="8284263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40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「身体发肤，受诸父母，不敢毁伤。」</a:t>
            </a:r>
            <a:r>
              <a:rPr lang="en-US" altLang="zh-TW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《</a:t>
            </a:r>
            <a:r>
              <a:rPr lang="zh-TW" altLang="en-US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孝经</a:t>
            </a:r>
            <a:r>
              <a:rPr lang="en-US" altLang="zh-TW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》〈</a:t>
            </a:r>
            <a:r>
              <a:rPr lang="zh-TW" altLang="en-US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开宗明义章</a:t>
            </a:r>
            <a:r>
              <a:rPr lang="en-US" altLang="zh-TW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〉</a:t>
            </a:r>
            <a:r>
              <a:rPr lang="zh-TW" altLang="en-US" sz="2400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第一</a:t>
            </a:r>
            <a:endParaRPr lang="en-US" altLang="zh-TW" sz="2400" dirty="0">
              <a:solidFill>
                <a:srgbClr val="E224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青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少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年吸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食电子烟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不单损害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自己健康，甚至因此而影响自己的生命。</a:t>
            </a:r>
            <a:endParaRPr lang="en-US" altLang="zh-TW" sz="2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这些行为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不仅</a:t>
            </a:r>
            <a:r>
              <a:rPr lang="zh-TW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不智，更是不孝。</a:t>
            </a:r>
            <a:endParaRPr lang="zh-TW" altLang="zh-TW" sz="24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2315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7316" y="1463416"/>
            <a:ext cx="6403721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(</a:t>
            </a:r>
            <a:r>
              <a:rPr lang="zh-HK" altLang="zh-HK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活动</a:t>
            </a:r>
            <a:r>
              <a:rPr lang="zh-TW" altLang="en-US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二</a:t>
            </a:r>
            <a:r>
              <a:rPr lang="en-US" altLang="zh-TW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)</a:t>
            </a:r>
            <a:endParaRPr lang="en-US" altLang="zh-HK" sz="4500" b="1" dirty="0">
              <a:solidFill>
                <a:srgbClr val="92D050"/>
              </a:solidFill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500" b="1" dirty="0">
                <a:solidFill>
                  <a:srgbClr val="92D050"/>
                </a:solidFill>
                <a:cs typeface="新細明體" panose="02020500000000000000" pitchFamily="18" charset="-120"/>
              </a:rPr>
              <a:t>「拒绝六式」考创意</a:t>
            </a:r>
            <a:endParaRPr lang="zh-HK" altLang="en-US" sz="4500" dirty="0">
              <a:solidFill>
                <a:srgbClr val="92D05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692686-04DB-4431-B01A-54E2A405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45" y="4038816"/>
            <a:ext cx="2999593" cy="25133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3179" y="6182879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609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552" y="1416895"/>
            <a:ext cx="732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处境： </a:t>
            </a:r>
            <a:endParaRPr lang="en-US" altLang="zh-TW" sz="3200" dirty="0"/>
          </a:p>
          <a:p>
            <a:pPr indent="806450">
              <a:lnSpc>
                <a:spcPct val="150000"/>
              </a:lnSpc>
            </a:pPr>
            <a:r>
              <a:rPr lang="zh-TW" altLang="en-US" sz="3200" dirty="0"/>
              <a:t>某天放学后，大雄</a:t>
            </a:r>
            <a:r>
              <a:rPr lang="zh-TW" altLang="en-US" sz="3200" dirty="0">
                <a:solidFill>
                  <a:srgbClr val="FF0000"/>
                </a:solidFill>
              </a:rPr>
              <a:t>邀约小明和邻班同学回家</a:t>
            </a:r>
            <a:r>
              <a:rPr lang="zh-TW" altLang="en-US" sz="3200" dirty="0"/>
              <a:t>打游戏机，三五成群在大雄家玩得兴起时，大雄忽然拿出电子烟和烟油出来，几个同学上前研究一番</a:t>
            </a:r>
            <a:r>
              <a:rPr lang="zh-TW" altLang="en-US" sz="3200" dirty="0">
                <a:solidFill>
                  <a:srgbClr val="FF0000"/>
                </a:solidFill>
              </a:rPr>
              <a:t>，并怂恿小明尝试吸食电子烟</a:t>
            </a:r>
            <a:r>
              <a:rPr lang="en-US" altLang="zh-TW" sz="3200" dirty="0"/>
              <a:t>……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2491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9789" y="836652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反思问题</a:t>
            </a:r>
          </a:p>
        </p:txBody>
      </p:sp>
      <p:sp>
        <p:nvSpPr>
          <p:cNvPr id="5" name="矩形 4"/>
          <p:cNvSpPr/>
          <p:nvPr/>
        </p:nvSpPr>
        <p:spPr>
          <a:xfrm>
            <a:off x="1099789" y="2450801"/>
            <a:ext cx="7439093" cy="287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631825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「在日常生活中，你们有没有遇过想拒绝别人请求而难于启齿？」</a:t>
            </a:r>
          </a:p>
          <a:p>
            <a:pPr marL="631825" lvl="0" indent="-631825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和同学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朋友一起时，有否感到拒绝众人要求变得特别困难？</a:t>
            </a:r>
          </a:p>
        </p:txBody>
      </p:sp>
    </p:spTree>
    <p:extLst>
      <p:ext uri="{BB962C8B-B14F-4D97-AF65-F5344CB8AC3E}">
        <p14:creationId xmlns:p14="http://schemas.microsoft.com/office/powerpoint/2010/main" val="148502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常用拒绝招式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92049"/>
              </p:ext>
            </p:extLst>
          </p:nvPr>
        </p:nvGraphicFramePr>
        <p:xfrm>
          <a:off x="582705" y="1825813"/>
          <a:ext cx="8292354" cy="383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58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绝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说明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48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1. 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单刀直入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直接拒绝对方要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求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，说出自己意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愿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和立场。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下星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期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六恕我不能赴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会</a:t>
                      </a:r>
                      <a:r>
                        <a:rPr lang="zh-TW" altLang="en-US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我要留在家温习顶备大考。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759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2. 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借机快闪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找借口尽快逃离现场。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刚醒起今天是音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乐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比赛截止报名日，我得在办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事处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关门前赶及递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交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表格，告辞。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5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常用拒绝招式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2885"/>
              </p:ext>
            </p:extLst>
          </p:nvPr>
        </p:nvGraphicFramePr>
        <p:xfrm>
          <a:off x="582705" y="1987177"/>
          <a:ext cx="8292354" cy="418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62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绝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说明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692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3. 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转移视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线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引导对方关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注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其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他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话题，令对方忘记原本对自己的威胁。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噢</a:t>
                      </a:r>
                      <a:r>
                        <a:rPr lang="en-US" sz="240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!…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原来如此。</a:t>
                      </a:r>
                      <a:r>
                        <a:rPr lang="en-US" sz="240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昨天逛街时看到那新款波鞋正减价发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售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，超抵买，你一定有兴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趣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868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4. 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明嘲暗讽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表面贬低自己</a:t>
                      </a:r>
                      <a:r>
                        <a:rPr lang="en-US" sz="2400" kern="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自嘲，实情暗示对方不是，以退为进，令对方知难而退。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你沉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迷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打机日夜颠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倒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，再打下去想不定会脑退化，我发现自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己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没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有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打机已经反应迟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钝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3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常用拒绝招式</a:t>
            </a:r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08275"/>
              </p:ext>
            </p:extLst>
          </p:nvPr>
        </p:nvGraphicFramePr>
        <p:xfrm>
          <a:off x="582705" y="1987177"/>
          <a:ext cx="8292354" cy="411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895">
                  <a:extLst>
                    <a:ext uri="{9D8B030D-6E8A-4147-A177-3AD203B41FA5}">
                      <a16:colId xmlns:a16="http://schemas.microsoft.com/office/drawing/2014/main" val="2328471268"/>
                    </a:ext>
                  </a:extLst>
                </a:gridCol>
                <a:gridCol w="3123313">
                  <a:extLst>
                    <a:ext uri="{9D8B030D-6E8A-4147-A177-3AD203B41FA5}">
                      <a16:colId xmlns:a16="http://schemas.microsoft.com/office/drawing/2014/main" val="1151550584"/>
                    </a:ext>
                  </a:extLst>
                </a:gridCol>
                <a:gridCol w="3237146">
                  <a:extLst>
                    <a:ext uri="{9D8B030D-6E8A-4147-A177-3AD203B41FA5}">
                      <a16:colId xmlns:a16="http://schemas.microsoft.com/office/drawing/2014/main" val="4259736892"/>
                    </a:ext>
                  </a:extLst>
                </a:gridCol>
              </a:tblGrid>
              <a:tr h="622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拒</a:t>
                      </a:r>
                      <a:r>
                        <a:rPr lang="zh-TW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绝</a:t>
                      </a: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招式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说明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b="1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例子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15174"/>
                  </a:ext>
                </a:extLst>
              </a:tr>
              <a:tr h="1625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5. 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深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情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打动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说出自己处境，博取同情，避免对方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缠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扰。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近月来和你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们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一起出外消费己用尽所有储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蓄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，我再没有余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款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，你还是不要再约我出外消遣。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739662"/>
                  </a:ext>
                </a:extLst>
              </a:tr>
              <a:tr h="1868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6. 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家教严厉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借家长管教严厉为名，指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出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会引发家人关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系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破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裂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危机。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你都清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楚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我家长不允</a:t>
                      </a: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许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我夜归，她已经再三指责我晚上外出，我还是不和你们玩</a:t>
                      </a:r>
                      <a:r>
                        <a:rPr lang="zh-TW" altLang="en-US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得</a:t>
                      </a:r>
                      <a:r>
                        <a:rPr lang="zh-HK" sz="2400" kern="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太晚了。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195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9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73665"/>
              </p:ext>
            </p:extLst>
          </p:nvPr>
        </p:nvGraphicFramePr>
        <p:xfrm>
          <a:off x="1300965" y="1371600"/>
          <a:ext cx="7019365" cy="5053091"/>
        </p:xfrm>
        <a:graphic>
          <a:graphicData uri="http://schemas.openxmlformats.org/drawingml/2006/table">
            <a:tbl>
              <a:tblPr firstRow="1" firstCol="1" bandRow="1"/>
              <a:tblGrid>
                <a:gridCol w="887507">
                  <a:extLst>
                    <a:ext uri="{9D8B030D-6E8A-4147-A177-3AD203B41FA5}">
                      <a16:colId xmlns:a16="http://schemas.microsoft.com/office/drawing/2014/main" val="3769395090"/>
                    </a:ext>
                  </a:extLst>
                </a:gridCol>
                <a:gridCol w="6131858">
                  <a:extLst>
                    <a:ext uri="{9D8B030D-6E8A-4147-A177-3AD203B41FA5}">
                      <a16:colId xmlns:a16="http://schemas.microsoft.com/office/drawing/2014/main" val="3997008928"/>
                    </a:ext>
                  </a:extLst>
                </a:gridCol>
              </a:tblGrid>
              <a:tr h="9009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大雄：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这是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最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新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潮的「玩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具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」，士多啤梨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加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香蕉味，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很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贵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的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！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试试，你一定喜欢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。」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763"/>
                  </a:ext>
                </a:extLst>
              </a:tr>
              <a:tr h="7562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阿年吸了两口后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…)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「</a:t>
                      </a:r>
                      <a:r>
                        <a:rPr lang="zh-TW" alt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啊</a:t>
                      </a:r>
                      <a:r>
                        <a:rPr lang="en-US" alt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……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」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863324"/>
                  </a:ext>
                </a:extLst>
              </a:tr>
              <a:tr h="5127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     (</a:t>
                      </a: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zh-HK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打游戏机正打得兴</a:t>
                      </a:r>
                      <a:r>
                        <a:rPr lang="zh-TW" altLang="en-US" sz="20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起时 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en-US" altLang="zh-TW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2697"/>
                  </a:ext>
                </a:extLst>
              </a:tr>
              <a:tr h="528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喂！ 小明，快出来试</a:t>
                      </a:r>
                      <a:r>
                        <a:rPr lang="zh-TW" alt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下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03072"/>
                  </a:ext>
                </a:extLst>
              </a:tr>
              <a:tr h="551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zh-HK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：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这东西</a:t>
                      </a:r>
                      <a:r>
                        <a:rPr lang="zh-HK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我未试过</a:t>
                      </a:r>
                      <a:r>
                        <a:rPr lang="zh-TW" altLang="en-US" sz="20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呢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5742"/>
                  </a:ext>
                </a:extLst>
              </a:tr>
              <a:tr h="497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阿年：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当你</a:t>
                      </a:r>
                      <a:r>
                        <a:rPr lang="zh-TW" alt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是朋友才给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你试</a:t>
                      </a:r>
                      <a:r>
                        <a:rPr lang="zh-TW" alt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一</a:t>
                      </a:r>
                      <a:r>
                        <a:rPr lang="zh-HK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下，你</a:t>
                      </a:r>
                      <a:r>
                        <a:rPr lang="zh-TW" alt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不是惊吧</a:t>
                      </a:r>
                      <a:r>
                        <a:rPr lang="en-US" alt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!</a:t>
                      </a: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</a:t>
                      </a:r>
                      <a:endParaRPr lang="zh-TW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67707"/>
                  </a:ext>
                </a:extLst>
              </a:tr>
              <a:tr h="464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大雄：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对呀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！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你不给阿年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面</a:t>
                      </a:r>
                      <a:r>
                        <a:rPr lang="zh-TW" altLang="en-US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子</a:t>
                      </a:r>
                      <a:r>
                        <a:rPr lang="zh-HK" sz="2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……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3751"/>
                  </a:ext>
                </a:extLst>
              </a:tr>
              <a:tr h="841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小明</a:t>
                      </a:r>
                      <a:r>
                        <a:rPr lang="en-US" altLang="zh-TW" sz="2400" kern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4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假如你是小明，你会怎样拒绝？</a:t>
                      </a:r>
                      <a:r>
                        <a:rPr lang="en-US" altLang="zh-TW" sz="24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40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42439" marR="4243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3687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467817" y="474240"/>
            <a:ext cx="524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3600" b="1" dirty="0">
                <a:solidFill>
                  <a:srgbClr val="000000"/>
                </a:solidFill>
                <a:cs typeface="新細明體" panose="02020500000000000000" pitchFamily="18" charset="-120"/>
              </a:rPr>
              <a:t>「拒绝六式」考创</a:t>
            </a:r>
            <a:r>
              <a:rPr lang="zh-TW" altLang="zh-HK" sz="3600" b="1" dirty="0">
                <a:solidFill>
                  <a:srgbClr val="000000"/>
                </a:solidFill>
                <a:cs typeface="新細明體" panose="02020500000000000000" pitchFamily="18" charset="-120"/>
              </a:rPr>
              <a:t>意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647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0675" y="283993"/>
            <a:ext cx="141577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总结</a:t>
            </a:r>
          </a:p>
        </p:txBody>
      </p:sp>
      <p:sp>
        <p:nvSpPr>
          <p:cNvPr id="5" name="矩形 4"/>
          <p:cNvSpPr/>
          <p:nvPr/>
        </p:nvSpPr>
        <p:spPr>
          <a:xfrm>
            <a:off x="495190" y="1114990"/>
            <a:ext cx="7993449" cy="566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我们认识到电子烟的祸害，以及一般人对电子烟的错误观念。</a:t>
            </a:r>
            <a:endParaRPr lang="en-US" altLang="zh-TW" sz="3600" cap="all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我们不应吸食任何形式的香烟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包括电子烟</a:t>
            </a:r>
            <a:r>
              <a:rPr lang="en-US" altLang="zh-TW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cap="all" dirty="0">
                <a:solidFill>
                  <a:srgbClr val="00B05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sz="3600" cap="all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0" indent="-571500" algn="just" defTabSz="914400" hangingPunct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3600" cap="all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当面对朋辈邀请吸食电子烟时，我们要懂得保护自己，运用适当拒绝技巧，以坚定立场，向电子烟说不。</a:t>
            </a:r>
          </a:p>
        </p:txBody>
      </p:sp>
    </p:spTree>
    <p:extLst>
      <p:ext uri="{BB962C8B-B14F-4D97-AF65-F5344CB8AC3E}">
        <p14:creationId xmlns:p14="http://schemas.microsoft.com/office/powerpoint/2010/main" val="165671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7471" y="2734236"/>
            <a:ext cx="5416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dir="6000000" sx="103000" sy="103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</a:t>
            </a:r>
          </a:p>
        </p:txBody>
      </p:sp>
    </p:spTree>
    <p:extLst>
      <p:ext uri="{BB962C8B-B14F-4D97-AF65-F5344CB8AC3E}">
        <p14:creationId xmlns:p14="http://schemas.microsoft.com/office/powerpoint/2010/main" val="26555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4" y="1511091"/>
            <a:ext cx="5775192" cy="53737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36986" y="2780444"/>
            <a:ext cx="32624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学习重点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842">
            <a:off x="6012307" y="4066151"/>
            <a:ext cx="2231808" cy="45888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7624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13796 L 0.04358 0.072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03239" y="474741"/>
            <a:ext cx="7259782" cy="12992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</a:rPr>
              <a:t>什么是传统烟和加热烟？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3977" y="1379922"/>
            <a:ext cx="84983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r>
              <a:rPr lang="zh-HK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传统</a:t>
            </a:r>
            <a:r>
              <a:rPr lang="zh-HK" altLang="zh-HK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烟 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：</a:t>
            </a:r>
            <a:r>
              <a:rPr lang="en-US" altLang="zh-TW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		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传统烟以火点燃烟草，会释放逾</a:t>
            </a:r>
            <a:r>
              <a:rPr lang="en-US" altLang="zh-TW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7,000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种化学物质，其中很多是带有毒性及带放射性的，超过</a:t>
            </a:r>
            <a:r>
              <a:rPr lang="en-US" altLang="zh-TW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70</a:t>
            </a:r>
            <a:r>
              <a:rPr lang="zh-TW" altLang="en-US" sz="2200" kern="100" dirty="0">
                <a:solidFill>
                  <a:srgbClr val="7030A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种是致癌物。</a:t>
            </a:r>
            <a:endParaRPr lang="en-US" altLang="zh-TW" sz="2200" kern="100" dirty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TW" sz="2200" kern="100" dirty="0">
              <a:solidFill>
                <a:srgbClr val="7030A0"/>
              </a:solidFill>
              <a:latin typeface="Times New Roman" panose="02020603050405020304" pitchFamily="18" charset="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842337"/>
            <a:ext cx="90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资料来源：</a:t>
            </a:r>
            <a:endParaRPr lang="en-US" altLang="zh-TW" sz="1200" dirty="0"/>
          </a:p>
          <a:p>
            <a:r>
              <a:rPr lang="en-US" sz="1200" dirty="0"/>
              <a:t>https://www.smokefree.hk/page.php?id=72&amp;preview=&amp;lang=tc</a:t>
            </a:r>
          </a:p>
          <a:p>
            <a:r>
              <a:rPr lang="en-US" sz="1200" dirty="0"/>
              <a:t>chrome-extension://</a:t>
            </a:r>
            <a:r>
              <a:rPr lang="en-US" sz="1200" dirty="0" err="1"/>
              <a:t>efaidnbmnnnibpcajpcglclefindmkaj</a:t>
            </a:r>
            <a:r>
              <a:rPr lang="en-US" sz="1200" dirty="0"/>
              <a:t>/https://www.smokefree.hk/uploadedFile/Brochure_Alternative_Smoking_Products_v2020.pdf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95" y="2679190"/>
            <a:ext cx="6287669" cy="25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03239" y="474741"/>
            <a:ext cx="7259782" cy="12992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</a:rPr>
              <a:t>什么是加热烟？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3977" y="1379922"/>
            <a:ext cx="84983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en-US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344613" indent="-1344613">
              <a:spcBef>
                <a:spcPts val="1200"/>
              </a:spcBef>
            </a:pPr>
            <a:r>
              <a:rPr lang="zh-HK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加热烟 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r>
              <a:rPr lang="en-US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透过电子发热装置将特制的卷烟或磨碎的烟叶加热至约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300℃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产生含有尼古丁的烟雾。与传统卷烟一样，加热烟主要以烟草制成，不但传送令人上瘾的尼古丁至使用者，亦含有害物质和致癌物，引致吸烟相关疾病。</a:t>
            </a:r>
          </a:p>
          <a:p>
            <a:pPr marL="1344613" indent="-1344613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5" y="3686221"/>
            <a:ext cx="8021169" cy="1648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5842337"/>
            <a:ext cx="90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资料来源：</a:t>
            </a:r>
            <a:endParaRPr lang="en-US" altLang="zh-TW" sz="1200" dirty="0"/>
          </a:p>
          <a:p>
            <a:r>
              <a:rPr lang="en-US" sz="1200" dirty="0"/>
              <a:t>https://www.smokefree.hk/page.php?id=72&amp;preview=&amp;lang=tc</a:t>
            </a:r>
          </a:p>
          <a:p>
            <a:r>
              <a:rPr lang="en-US" sz="1200" dirty="0"/>
              <a:t>chrome-extension://</a:t>
            </a:r>
            <a:r>
              <a:rPr lang="en-US" sz="1200" dirty="0" err="1"/>
              <a:t>efaidnbmnnnibpcajpcglclefindmkaj</a:t>
            </a:r>
            <a:r>
              <a:rPr lang="en-US" sz="1200" dirty="0"/>
              <a:t>/https://www.smokefree.hk/uploadedFile/Brochure_Alternative_Smoking_Products_v2020.pdf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270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3249" y="504306"/>
            <a:ext cx="7799762" cy="1257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</a:rPr>
              <a:t>什么是电子烟？</a:t>
            </a:r>
            <a:endParaRPr lang="zh-HK" altLang="en-US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3977" y="1132935"/>
            <a:ext cx="8498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 algn="just">
              <a:spcBef>
                <a:spcPts val="1200"/>
              </a:spcBef>
            </a:pPr>
            <a:r>
              <a:rPr lang="zh-HK" altLang="zh-HK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电子烟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：即电子尼古丁传送系统或电子非尼古丁传送系统。有些电子烟外型与传统卷烟相似，有些与日常生活用品相似，如钢笔及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USB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记忆棒。电子烟并不会使用烟草，而是将化学溶液（烟油）加热转化成烟雾，再传送予使用者。无论含有尼古丁与否，烟雾都含有多种有害物质。电子烟有超过</a:t>
            </a:r>
            <a:r>
              <a:rPr lang="en-US" altLang="zh-TW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15,000</a:t>
            </a:r>
            <a:r>
              <a:rPr lang="zh-TW" altLang="en-US" sz="2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种口味，又被营造为健康和时尚的产品，迎合年轻人充满好奇及追求新鲜的心态。即使标明「不含尼古丁」的电子烟也曾被验出含有尼古丁。</a:t>
            </a:r>
          </a:p>
          <a:p>
            <a:pPr marL="1169988" indent="-1169988">
              <a:spcBef>
                <a:spcPts val="1200"/>
              </a:spcBef>
            </a:pPr>
            <a:endParaRPr lang="zh-TW" altLang="en-US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169988" indent="-1169988">
              <a:spcBef>
                <a:spcPts val="1200"/>
              </a:spcBef>
              <a:spcAft>
                <a:spcPts val="0"/>
              </a:spcAft>
            </a:pPr>
            <a:endParaRPr lang="zh-TW" altLang="zh-HK" sz="2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73" y="3902113"/>
            <a:ext cx="6011114" cy="2143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0" y="6007437"/>
            <a:ext cx="90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资料来源：</a:t>
            </a:r>
            <a:endParaRPr lang="en-US" altLang="zh-TW" sz="1200" dirty="0"/>
          </a:p>
          <a:p>
            <a:r>
              <a:rPr lang="en-US" sz="1200" dirty="0"/>
              <a:t>https://www.smokefree.hk/page.php?id=72&amp;preview=&amp;lang=tc</a:t>
            </a:r>
          </a:p>
          <a:p>
            <a:r>
              <a:rPr lang="en-US" sz="1200" dirty="0"/>
              <a:t>chrome-extension://</a:t>
            </a:r>
            <a:r>
              <a:rPr lang="en-US" sz="1200" dirty="0" err="1"/>
              <a:t>efaidnbmnnnibpcajpcglclefindmkaj</a:t>
            </a:r>
            <a:r>
              <a:rPr lang="en-US" sz="1200" dirty="0"/>
              <a:t>/https://www.smokefree.hk/uploadedFile/Brochure_Alternative_Smoking_Products_v2020.pdf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798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4885" y="571361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电</a:t>
            </a:r>
            <a:r>
              <a:rPr lang="zh-TW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子</a:t>
            </a:r>
            <a:r>
              <a:rPr lang="zh-HK" altLang="zh-HK" sz="4000" dirty="0">
                <a:solidFill>
                  <a:srgbClr val="FF000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烟的营销手法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721" y="1224994"/>
            <a:ext cx="580898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针对好奇及追求新鲜的年青人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endParaRPr lang="zh-TW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"/>
            </a:pP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包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装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新潮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：外形与烟草制品（如卷烟、雪茄、烟斗或水烟）相似，也有些是日常用品形状，如钢笔、</a:t>
            </a:r>
            <a:r>
              <a:rPr lang="en-US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USB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记忆棒等。</a:t>
            </a:r>
            <a:endParaRPr lang="zh-TW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"/>
            </a:pP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有些电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子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烟标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榜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清新口味：例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如士多啤梨、提子等水果味、薄荷味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，朱古力味，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味道比传统香烟淡和甜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，有</a:t>
            </a:r>
            <a:r>
              <a:rPr lang="en-US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8,000</a:t>
            </a:r>
            <a:r>
              <a:rPr lang="zh-TW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多种不同口味</a:t>
            </a:r>
            <a:r>
              <a:rPr lang="zh-HK" altLang="zh-HK" sz="2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HK" sz="2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"/>
            </a:pPr>
            <a:r>
              <a:rPr lang="zh-HK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标榜健康及时尚：例如没有传</a:t>
            </a:r>
            <a:r>
              <a:rPr lang="zh-TW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统</a:t>
            </a:r>
            <a:r>
              <a:rPr lang="zh-HK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香烟的烟</a:t>
            </a:r>
            <a:r>
              <a:rPr lang="zh-TW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熏</a:t>
            </a:r>
            <a:r>
              <a:rPr lang="zh-HK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味、加入维他命、被视作传统香烟的代替品，甚</a:t>
            </a:r>
            <a:r>
              <a:rPr lang="zh-TW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至标榜</a:t>
            </a:r>
            <a:r>
              <a:rPr lang="zh-HK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可以帮助戒烟。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238" y="2849464"/>
            <a:ext cx="2389615" cy="1832038"/>
          </a:xfrm>
          <a:prstGeom prst="ellipse">
            <a:avLst/>
          </a:prstGeom>
          <a:ln w="31750" cap="rnd">
            <a:solidFill>
              <a:schemeClr val="accent5">
                <a:lumMod val="75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381000" dist="292100" dir="5400000" sx="1000" sy="1000" rotWithShape="0">
              <a:schemeClr val="accent5">
                <a:lumMod val="75000"/>
                <a:alpha val="79000"/>
              </a:schemeClr>
            </a:outerShdw>
            <a:reflection endPos="37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6262702" y="6166140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02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99447" y="605117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对另类烟产品的常见谬误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2" y="1334839"/>
            <a:ext cx="4182059" cy="355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223" y="1334839"/>
            <a:ext cx="3962953" cy="502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25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4" y="1525958"/>
            <a:ext cx="7708337" cy="20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1"/>
          <p:cNvSpPr txBox="1"/>
          <p:nvPr/>
        </p:nvSpPr>
        <p:spPr>
          <a:xfrm>
            <a:off x="2299447" y="605117"/>
            <a:ext cx="485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对另类烟产品的常见谬误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293" y="3949700"/>
            <a:ext cx="6956548" cy="228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93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186718"/>
            <a:ext cx="7773338" cy="1596177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加热烟和电子烟的真面目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5" y="1558777"/>
            <a:ext cx="7478169" cy="211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300" y="4038472"/>
            <a:ext cx="7525800" cy="182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85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060" y="1501592"/>
            <a:ext cx="6738540" cy="4184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b="1" dirty="0">
              <a:solidFill>
                <a:srgbClr val="92D05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92D050"/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400" dirty="0">
              <a:solidFill>
                <a:srgbClr val="92D050"/>
              </a:solidFill>
              <a:latin typeface="+mn-ea"/>
            </a:endParaRPr>
          </a:p>
          <a:p>
            <a:endParaRPr lang="en-US" altLang="zh-HK" sz="2400" dirty="0">
              <a:solidFill>
                <a:srgbClr val="92D050"/>
              </a:solidFill>
              <a:latin typeface="+mn-ea"/>
            </a:endParaRPr>
          </a:p>
          <a:p>
            <a:endParaRPr lang="zh-HK" altLang="en-US" sz="2400" dirty="0">
              <a:solidFill>
                <a:srgbClr val="92D05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7600" y="1593850"/>
            <a:ext cx="7632700" cy="472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>
              <a:spcAft>
                <a:spcPts val="0"/>
              </a:spcAft>
            </a:pPr>
            <a:endParaRPr lang="en-US" altLang="zh-HK" kern="1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HK" altLang="zh-HK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控烟资</a:t>
            </a:r>
            <a:r>
              <a:rPr lang="zh-TW" altLang="zh-HK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讯 </a:t>
            </a:r>
            <a:r>
              <a:rPr lang="en-US" altLang="zh-HK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HK" altLang="zh-HK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卫</a:t>
            </a:r>
            <a:r>
              <a:rPr lang="zh-TW" altLang="zh-HK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生署</a:t>
            </a:r>
            <a:r>
              <a:rPr lang="zh-HK" altLang="zh-HK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控烟酒办公室网站</a:t>
            </a:r>
            <a:endParaRPr lang="en-US" altLang="zh-HK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https://www.taco.gov.hk/t/sc_chi/index.html</a:t>
            </a: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HK" u="sng" kern="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zh-TW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五分钟揭穿加热烟及电子烟真面目</a:t>
            </a:r>
            <a:endParaRPr lang="zh-TW" altLang="en-US" kern="1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https://www.smokefree.hk/uploadedFile/Information_Sheet_SH20-v2020_tc.pdf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电子烟、传统烟同样危害健康！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https://www.consumer.org.hk/sc/shopping-guide/sub-article/2019-ecigarette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烟害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 –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另类烟害全面睇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https://www.smokefree.hk/uploadedFile/Brochure_Alternative_Smoking_Products_v2020.pdf</a:t>
            </a: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H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defTabSz="444500">
              <a:lnSpc>
                <a:spcPct val="150000"/>
              </a:lnSpc>
              <a:spcAft>
                <a:spcPts val="0"/>
              </a:spcAft>
            </a:pPr>
            <a:endParaRPr lang="zh-TW" altLang="zh-HK" kern="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7600" y="92481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HK" sz="2800" kern="100" dirty="0">
                <a:latin typeface="Times New Roman" panose="02020603050405020304" pitchFamily="18" charset="0"/>
                <a:cs typeface="新細明體" panose="02020500000000000000" pitchFamily="18" charset="-120"/>
              </a:rPr>
              <a:t>参考网址：</a:t>
            </a:r>
            <a:endParaRPr lang="zh-TW" altLang="zh-HK" sz="2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8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2" y="177914"/>
            <a:ext cx="4795168" cy="601968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  <a:alpha val="96000"/>
              </a:schemeClr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4178" y="414008"/>
            <a:ext cx="541287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41872"/>
              </p:ext>
            </p:extLst>
          </p:nvPr>
        </p:nvGraphicFramePr>
        <p:xfrm>
          <a:off x="1297277" y="1387740"/>
          <a:ext cx="6986674" cy="433492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4559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41083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842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活动概要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通过个案讨论，探讨电子烟对健康的影响，澄清和纠正可能对电子烟存有的误解，并学习如何面对电子烟的诱惑。</a:t>
                      </a:r>
                      <a:endParaRPr lang="en-US" altLang="zh-TW" sz="1900" b="1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通过模拟同侪压力的情境，学习运用各种拒绝技巧，坚决拒绝诱惑。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52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1900" b="1" u="none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帮助学生认识加热烟及电子烟的祸害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提高学生掌握拒绝朋辈要求作出不良行为的技巧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培养学生持守正确价值观和态度，坚决拒绝不良引诱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252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</a:t>
                      </a:r>
                      <a:endParaRPr lang="en-US" altLang="zh-TW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态度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守法</a:t>
                      </a:r>
                      <a:r>
                        <a:rPr lang="zh-TW" altLang="en-US" sz="1900" b="1" kern="1200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、抗逆力、爱惜自己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467175" y="2724205"/>
            <a:ext cx="2646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学习重点</a:t>
            </a:r>
          </a:p>
        </p:txBody>
      </p:sp>
      <p:sp>
        <p:nvSpPr>
          <p:cNvPr id="6" name="矩形 5"/>
          <p:cNvSpPr/>
          <p:nvPr/>
        </p:nvSpPr>
        <p:spPr>
          <a:xfrm>
            <a:off x="6304250" y="6314081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196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4300" y="2260600"/>
            <a:ext cx="36322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44500" indent="0">
              <a:buNone/>
            </a:pPr>
            <a:r>
              <a:rPr lang="en-US" altLang="zh-TW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(</a:t>
            </a:r>
            <a:r>
              <a:rPr lang="zh-HK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活动一</a:t>
            </a:r>
            <a:r>
              <a:rPr lang="en-US" altLang="zh-TW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)</a:t>
            </a:r>
            <a:endParaRPr lang="en-US" altLang="zh-HK" sz="4500" b="1" dirty="0">
              <a:solidFill>
                <a:srgbClr val="002060"/>
              </a:solidFill>
              <a:cs typeface="新細明體" panose="02020500000000000000" pitchFamily="18" charset="-120"/>
            </a:endParaRPr>
          </a:p>
          <a:p>
            <a:pPr marL="444500" indent="0">
              <a:buNone/>
            </a:pPr>
            <a:r>
              <a:rPr lang="zh-HK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烟瘾的疑</a:t>
            </a:r>
            <a:r>
              <a:rPr lang="zh-TW" altLang="zh-HK" sz="4500" b="1" dirty="0">
                <a:solidFill>
                  <a:srgbClr val="002060"/>
                </a:solidFill>
                <a:cs typeface="新細明體" panose="02020500000000000000" pitchFamily="18" charset="-120"/>
              </a:rPr>
              <a:t>惑</a:t>
            </a:r>
            <a:endParaRPr lang="zh-HK" altLang="en-US" sz="4500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DDEF38-83D5-4B40-98A2-E5B517CF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3" y="1345885"/>
            <a:ext cx="3853497" cy="411542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00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031" y="2671895"/>
            <a:ext cx="3543769" cy="1074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「网上讨论区」</a:t>
            </a:r>
            <a:endParaRPr lang="zh-HK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5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9" y="1666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9023" y="6555430"/>
            <a:ext cx="153584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1050" dirty="0"/>
              <a:t>Images: www.freepik.com</a:t>
            </a:r>
            <a:endParaRPr lang="zh-HK" altLang="en-US" sz="105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86835" r="35069" b="4240"/>
          <a:stretch/>
        </p:blipFill>
        <p:spPr>
          <a:xfrm>
            <a:off x="3180732" y="5943600"/>
            <a:ext cx="2756518" cy="6118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t="10962" r="34803" b="80636"/>
          <a:stretch/>
        </p:blipFill>
        <p:spPr>
          <a:xfrm>
            <a:off x="3180732" y="755746"/>
            <a:ext cx="2778920" cy="57614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/>
          <a:srcRect l="41645" t="18770" r="23107" b="22280"/>
          <a:stretch/>
        </p:blipFill>
        <p:spPr>
          <a:xfrm>
            <a:off x="3191556" y="1266577"/>
            <a:ext cx="2745694" cy="461170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40" r="22570" b="40647"/>
          <a:stretch/>
        </p:blipFill>
        <p:spPr>
          <a:xfrm>
            <a:off x="4131344" y="2607459"/>
            <a:ext cx="3160593" cy="426720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/>
          <a:srcRect l="40997" t="19207" r="20947" b="20433"/>
          <a:stretch/>
        </p:blipFill>
        <p:spPr>
          <a:xfrm>
            <a:off x="515550" y="46196"/>
            <a:ext cx="7599904" cy="67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9789" y="836652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反思问题</a:t>
            </a:r>
          </a:p>
        </p:txBody>
      </p:sp>
      <p:sp>
        <p:nvSpPr>
          <p:cNvPr id="2" name="矩形 1"/>
          <p:cNvSpPr/>
          <p:nvPr/>
        </p:nvSpPr>
        <p:spPr>
          <a:xfrm>
            <a:off x="1010889" y="2527161"/>
            <a:ext cx="74204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你认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为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以上讨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论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内容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反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映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一般人对吸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食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电子烟有什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么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误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解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猜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想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是什么吸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引个案中的主角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尝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试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吸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食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第一口电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子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烟？</a:t>
            </a:r>
            <a:r>
              <a:rPr lang="en-US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 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你对他的决定有何意见？</a:t>
            </a:r>
            <a:r>
              <a:rPr lang="zh-TW" alt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为什么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44500" lvl="0" indent="-4445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据你所知，长期吸食对自己健康和其他人有何影</a:t>
            </a:r>
            <a:r>
              <a:rPr lang="zh-TW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响</a:t>
            </a:r>
            <a:r>
              <a:rPr lang="zh-HK" altLang="zh-HK" sz="3200" kern="100" dirty="0">
                <a:solidFill>
                  <a:srgbClr val="002060"/>
                </a:solidFill>
                <a:latin typeface="Times New Roman" panose="02020603050405020304" pitchFamily="18" charset="0"/>
                <a:cs typeface="新細明體" panose="02020500000000000000" pitchFamily="18" charset="-120"/>
              </a:rPr>
              <a:t>？</a:t>
            </a:r>
            <a:endParaRPr lang="zh-TW" altLang="zh-HK" sz="32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B89D8F-2B2B-4023-AB8E-4EE49143C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95" y="-1098267"/>
            <a:ext cx="2485316" cy="3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0" y="430306"/>
            <a:ext cx="7773338" cy="1044801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小结</a:t>
            </a:r>
            <a:endParaRPr lang="zh-HK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5033" y="1475107"/>
            <a:ext cx="8471883" cy="3962400"/>
          </a:xfrm>
        </p:spPr>
        <p:txBody>
          <a:bodyPr>
            <a:noAutofit/>
          </a:bodyPr>
          <a:lstStyle/>
          <a:p>
            <a:pPr marL="1076325" indent="-444500"/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一般人对电子烟的认识存在不少误解</a:t>
            </a:r>
            <a:endParaRPr lang="en-US" altLang="zh-TW" sz="32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444500"/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以为它相比起传统香烟含有害物质较少</a:t>
            </a:r>
            <a:endParaRPr lang="en-US" altLang="zh-TW" sz="32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444500"/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以为自己不容易上瘾</a:t>
            </a:r>
            <a:endParaRPr lang="en-US" altLang="zh-TW" sz="32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5330" y="4093497"/>
            <a:ext cx="8149388" cy="228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事实并非如此！</a:t>
            </a:r>
            <a:endParaRPr lang="en-US" altLang="zh-TW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电子烟制造过程中存在相当高的风险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吸食电子烟对身心造成严重伤害</a:t>
            </a:r>
            <a:endParaRPr lang="zh-HK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05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834356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电子烟的真面目</a:t>
            </a:r>
            <a:endParaRPr lang="zh-HK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3"/>
          </p:nvPr>
        </p:nvSpPr>
        <p:spPr>
          <a:xfrm>
            <a:off x="685332" y="2675595"/>
            <a:ext cx="7530821" cy="1790678"/>
          </a:xfrm>
        </p:spPr>
        <p:txBody>
          <a:bodyPr>
            <a:noAutofit/>
          </a:bodyPr>
          <a:lstStyle/>
          <a:p>
            <a:pPr marL="444500" indent="-444500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吸食电子烟危害健康。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它和其他烟草产品一样，含对身体有害物质。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可引致上瘾、不适和咳嗽、伤害身体细胞和组织。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造成呼吸系统疾病，严重的可导致癌症甚至死亡。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9179" y="637333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7DDEF38-83D5-4B40-98A2-E5B517CF8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85" y="530682"/>
            <a:ext cx="1778932" cy="18998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114809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7EE21BDA-469B-4803-85C5-CBE29196BEC7}"/>
</file>

<file path=customXml/itemProps2.xml><?xml version="1.0" encoding="utf-8"?>
<ds:datastoreItem xmlns:ds="http://schemas.openxmlformats.org/officeDocument/2006/customXml" ds:itemID="{3A9DB13E-EEB5-4927-96F2-80285F2E3E38}"/>
</file>

<file path=customXml/itemProps3.xml><?xml version="1.0" encoding="utf-8"?>
<ds:datastoreItem xmlns:ds="http://schemas.openxmlformats.org/officeDocument/2006/customXml" ds:itemID="{B23F1113-94AE-41F6-9C3E-02B1FFA7EDF2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3632</TotalTime>
  <Words>3152</Words>
  <Application>Microsoft Office PowerPoint</Application>
  <PresentationFormat>如螢幕大小 (4:3)</PresentationFormat>
  <Paragraphs>239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Arial Unicode MS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小水滴</vt:lpstr>
      <vt:lpstr>PowerPoint 簡報</vt:lpstr>
      <vt:lpstr>PowerPoint 簡報</vt:lpstr>
      <vt:lpstr>学习重点</vt:lpstr>
      <vt:lpstr>PowerPoint 簡報</vt:lpstr>
      <vt:lpstr>PowerPoint 簡報</vt:lpstr>
      <vt:lpstr>PowerPoint 簡報</vt:lpstr>
      <vt:lpstr>PowerPoint 簡報</vt:lpstr>
      <vt:lpstr>小结</vt:lpstr>
      <vt:lpstr>电子烟的真面目</vt:lpstr>
      <vt:lpstr>PowerPoint 簡報</vt:lpstr>
      <vt:lpstr>PowerPoint 簡報</vt:lpstr>
      <vt:lpstr>PowerPoint 簡報</vt:lpstr>
      <vt:lpstr>PowerPoint 簡報</vt:lpstr>
      <vt:lpstr>常用拒绝招式</vt:lpstr>
      <vt:lpstr>常用拒绝招式</vt:lpstr>
      <vt:lpstr>常用拒绝招式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加热烟和电子烟的真面目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Melody CHAN</dc:creator>
  <cp:lastModifiedBy>YAN, Wai-man</cp:lastModifiedBy>
  <cp:revision>118</cp:revision>
  <dcterms:created xsi:type="dcterms:W3CDTF">2020-06-24T09:05:34Z</dcterms:created>
  <dcterms:modified xsi:type="dcterms:W3CDTF">2026-01-07T06:19:53Z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