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F730-FAB6-46FE-BF88-AA3AEF5DA859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EDF2-7530-41F4-BEC0-594CC0B1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59FC-1723-4FD4-AE9C-36C49168C50B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9A97-B8C5-428B-85DB-D4874653936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72C-CFEE-4DA7-B9C4-6DC1DCAA4E42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377D-DE66-4212-886E-E8EF8FCAB92F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4340-D90E-43F3-9867-A543689BA1BB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9EA1-BCD8-439C-A28D-BDD103696BC6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2030-3783-450E-9DEF-1205875D2551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D667-CF84-4C4B-8BFE-FAFC2A0BEF7B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F89C-C70B-4F81-8A33-FDC56EC84054}" type="datetime1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9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092-1305-4D8E-8A4C-B16943C27C25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A7A2-8E81-4E2F-A1F2-DD549A05ED6D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E56-1DF5-4288-B9D1-FB4B3506736E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391-DA95-469C-B80B-667320B5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毒品祸害知多少？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17" y="4658263"/>
            <a:ext cx="8928339" cy="1923691"/>
          </a:xfrm>
        </p:spPr>
        <p:txBody>
          <a:bodyPr>
            <a:normAutofit lnSpcReduction="10000"/>
          </a:bodyPr>
          <a:lstStyle/>
          <a:p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价值观教育 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(</a:t>
            </a:r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健康生活教育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)</a:t>
            </a:r>
            <a:endParaRPr lang="zh-TW" altLang="en-US" sz="16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初中</a:t>
            </a:r>
          </a:p>
          <a:p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 德育、公民及国民教育组制作</a:t>
            </a:r>
            <a:endParaRPr lang="en-US" altLang="zh-TW" sz="16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最后更新日期：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4</a:t>
            </a:r>
            <a:r>
              <a:rPr lang="zh-TW" altLang="en-US" sz="16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16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endParaRPr lang="en-US" altLang="zh-TW" sz="1600" dirty="0"/>
          </a:p>
          <a:p>
            <a:r>
              <a:rPr lang="zh-TW" altLang="en-US" sz="1200" dirty="0"/>
              <a:t>资料来源：毒品资料一览 </a:t>
            </a:r>
            <a:r>
              <a:rPr lang="en-US" altLang="zh-TW" sz="1200" dirty="0"/>
              <a:t>(h</a:t>
            </a:r>
            <a:r>
              <a:rPr lang="en-US" sz="1200" dirty="0"/>
              <a:t>ttps://www.nd.gov.hk/tc/druginfo.html)</a:t>
            </a:r>
          </a:p>
        </p:txBody>
      </p:sp>
    </p:spTree>
    <p:extLst>
      <p:ext uri="{BB962C8B-B14F-4D97-AF65-F5344CB8AC3E}">
        <p14:creationId xmlns:p14="http://schemas.microsoft.com/office/powerpoint/2010/main" val="315372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海洛英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01063" y="1847851"/>
            <a:ext cx="4658265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源于罂粟，属麻醉镇痛剂，能压抑或镇静脑部活动。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/>
              <a:t>纯海洛英是一种白色结晶粉末，流行于街头的品种，由白色至浅灰色皆有，纯度不一。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俗称：「白粉」、「粉」、「灰」、「四仔」、「美金」、「港纸」等。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5" y="2078966"/>
            <a:ext cx="3527741" cy="36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海洛英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情绪不稳定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便秘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呼吸不畅顺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沉睡及可能导致昏迷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血压低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心跳缓慢及不规律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血液缺氧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呼吸缓慢及呼吸量浅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皮肤湿冷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死亡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氯胺酮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8" y="1939969"/>
            <a:ext cx="8310899" cy="35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氯胺酮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说话含糊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镇静、催眠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止痛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引起幻觉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昏睡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恶心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抑郁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长期记忆力衰退及认知能力受损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动作协调神经系统受损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膀胱受损</a:t>
            </a:r>
            <a:r>
              <a:rPr lang="en-US" altLang="zh-TW" dirty="0"/>
              <a:t>/</a:t>
            </a:r>
            <a:r>
              <a:rPr lang="zh-TW" altLang="en-US" dirty="0"/>
              <a:t>萎缩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行动机能受损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呼吸</a:t>
            </a:r>
            <a:r>
              <a:rPr lang="en-US" altLang="zh-TW" dirty="0"/>
              <a:t>/</a:t>
            </a:r>
            <a:r>
              <a:rPr lang="zh-TW" altLang="en-US" dirty="0"/>
              <a:t>心脏机能受损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4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摇头丸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3" y="1690689"/>
            <a:ext cx="7626053" cy="41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摇头丸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缺水、筋疲力竭、肌肉衰弱</a:t>
            </a:r>
            <a:endParaRPr lang="en-US" altLang="zh-TW" dirty="0"/>
          </a:p>
          <a:p>
            <a:r>
              <a:rPr lang="zh-TW" altLang="en-US" dirty="0"/>
              <a:t>痉挛</a:t>
            </a:r>
            <a:endParaRPr lang="en-US" altLang="zh-TW" dirty="0"/>
          </a:p>
          <a:p>
            <a:r>
              <a:rPr lang="zh-TW" altLang="en-US" dirty="0"/>
              <a:t>晕倒</a:t>
            </a:r>
          </a:p>
          <a:p>
            <a:r>
              <a:rPr lang="zh-TW" altLang="en-US" dirty="0"/>
              <a:t>呼吸系统衰竭</a:t>
            </a:r>
          </a:p>
          <a:p>
            <a:r>
              <a:rPr lang="zh-TW" altLang="en-US" dirty="0"/>
              <a:t>肾脏及肝脏受损</a:t>
            </a:r>
          </a:p>
          <a:p>
            <a:r>
              <a:rPr lang="zh-TW" altLang="en-US" dirty="0"/>
              <a:t>抑郁及精神错乱</a:t>
            </a:r>
          </a:p>
          <a:p>
            <a:r>
              <a:rPr lang="zh-TW" altLang="en-US" dirty="0"/>
              <a:t>破坏神经细胞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混乱、抑郁、难以入睡、不安及被迫害</a:t>
            </a:r>
            <a:endParaRPr lang="en-US" altLang="zh-TW" dirty="0"/>
          </a:p>
          <a:p>
            <a:r>
              <a:rPr lang="zh-TW" altLang="en-US" dirty="0"/>
              <a:t>肌肉衰弱、磨牙、恶心、视觉模糊、晕眩、发冷及出汗</a:t>
            </a:r>
            <a:endParaRPr lang="en-US" altLang="zh-TW" dirty="0"/>
          </a:p>
          <a:p>
            <a:r>
              <a:rPr lang="zh-TW" altLang="en-US" dirty="0"/>
              <a:t>心跳加速、血压上升</a:t>
            </a:r>
            <a:endParaRPr lang="en-US" altLang="zh-TW" dirty="0"/>
          </a:p>
          <a:p>
            <a:r>
              <a:rPr lang="zh-TW" altLang="en-US" dirty="0"/>
              <a:t>死亡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镇静剂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8" y="1690689"/>
            <a:ext cx="8545399" cy="34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3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镇静剂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成瘾</a:t>
            </a:r>
          </a:p>
          <a:p>
            <a:r>
              <a:rPr lang="zh-TW" altLang="en-US" dirty="0"/>
              <a:t>昏睡</a:t>
            </a:r>
          </a:p>
          <a:p>
            <a:r>
              <a:rPr lang="zh-TW" altLang="en-US" dirty="0"/>
              <a:t>晕眩</a:t>
            </a:r>
          </a:p>
          <a:p>
            <a:r>
              <a:rPr lang="zh-TW" altLang="en-US" dirty="0"/>
              <a:t>镇静神经</a:t>
            </a:r>
          </a:p>
          <a:p>
            <a:r>
              <a:rPr lang="zh-TW" altLang="en-US" dirty="0"/>
              <a:t>抑郁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敌意</a:t>
            </a:r>
          </a:p>
          <a:p>
            <a:r>
              <a:rPr lang="zh-TW" altLang="en-US" dirty="0"/>
              <a:t>动作不协调</a:t>
            </a:r>
          </a:p>
          <a:p>
            <a:r>
              <a:rPr lang="zh-TW" altLang="en-US" dirty="0"/>
              <a:t>失忆</a:t>
            </a:r>
          </a:p>
          <a:p>
            <a:r>
              <a:rPr lang="zh-TW" altLang="en-US" dirty="0"/>
              <a:t>认知及神经肌运动功能受损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1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咳药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0" y="1863878"/>
            <a:ext cx="8328283" cy="2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咳药</a:t>
            </a:r>
            <a:br>
              <a:rPr lang="en-US" altLang="zh-TW" dirty="0"/>
            </a:br>
            <a:r>
              <a:rPr lang="en-US" altLang="zh-TW" sz="2400" dirty="0"/>
              <a:t>(</a:t>
            </a:r>
            <a:r>
              <a:rPr lang="zh-TW" altLang="en-US" sz="2400" dirty="0"/>
              <a:t>不依照医生指示大量服用</a:t>
            </a:r>
            <a:r>
              <a:rPr lang="en-US" altLang="zh-TW" sz="2400" dirty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失忆</a:t>
            </a:r>
          </a:p>
          <a:p>
            <a:r>
              <a:rPr lang="zh-TW" altLang="en-US" dirty="0"/>
              <a:t>神志不清</a:t>
            </a:r>
          </a:p>
          <a:p>
            <a:r>
              <a:rPr lang="zh-TW" altLang="en-US" dirty="0"/>
              <a:t>心脏问题</a:t>
            </a:r>
          </a:p>
          <a:p>
            <a:r>
              <a:rPr lang="zh-TW" altLang="en-US" dirty="0"/>
              <a:t>呼吸减慢及减弱</a:t>
            </a:r>
          </a:p>
          <a:p>
            <a:r>
              <a:rPr lang="zh-TW" altLang="en-US" dirty="0"/>
              <a:t>冒冷汗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头痛</a:t>
            </a:r>
          </a:p>
          <a:p>
            <a:r>
              <a:rPr lang="zh-TW" altLang="en-US" dirty="0"/>
              <a:t>脑部受损</a:t>
            </a:r>
          </a:p>
          <a:p>
            <a:r>
              <a:rPr lang="zh-TW" altLang="en-US" dirty="0"/>
              <a:t>中毒、物质关联性精神障碍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2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1" y="2140774"/>
            <a:ext cx="8017539" cy="347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66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专注力降低及感官扭曲</a:t>
            </a:r>
            <a:endParaRPr lang="en-US" altLang="zh-TW" dirty="0"/>
          </a:p>
          <a:p>
            <a:r>
              <a:rPr lang="zh-TW" altLang="en-US" dirty="0"/>
              <a:t>长期感到不安和嗜睡</a:t>
            </a:r>
            <a:endParaRPr lang="en-US" altLang="zh-TW" dirty="0"/>
          </a:p>
          <a:p>
            <a:r>
              <a:rPr lang="zh-TW" altLang="en-US" dirty="0"/>
              <a:t>呼吸道疾病</a:t>
            </a:r>
            <a:endParaRPr lang="en-US" altLang="zh-TW" dirty="0"/>
          </a:p>
          <a:p>
            <a:r>
              <a:rPr lang="zh-TW" altLang="en-US" dirty="0"/>
              <a:t>心脏病及中风</a:t>
            </a:r>
            <a:endParaRPr lang="en-US" altLang="zh-TW" dirty="0"/>
          </a:p>
          <a:p>
            <a:r>
              <a:rPr lang="zh-TW" altLang="en-US" dirty="0"/>
              <a:t>增加患上癌症的风险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4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大麻二酚（</a:t>
            </a:r>
            <a:r>
              <a:rPr 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CBD）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0214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000" dirty="0"/>
              <a:t>源自大麻植物，是被严格管制的毒品。</a:t>
            </a:r>
            <a:endParaRPr lang="en-US" altLang="zh-TW" sz="3000" dirty="0"/>
          </a:p>
          <a:p>
            <a:pPr>
              <a:lnSpc>
                <a:spcPct val="100000"/>
              </a:lnSpc>
            </a:pPr>
            <a:endParaRPr lang="en-US" altLang="zh-TW" sz="3000" dirty="0"/>
          </a:p>
          <a:p>
            <a:r>
              <a:rPr lang="zh-TW" altLang="en-US" sz="3000" dirty="0"/>
              <a:t>由</a:t>
            </a:r>
            <a:r>
              <a:rPr lang="en-US" altLang="zh-TW" sz="3000" dirty="0"/>
              <a:t>2023</a:t>
            </a:r>
            <a:r>
              <a:rPr lang="zh-TW" altLang="en-US" sz="3000" dirty="0"/>
              <a:t>年</a:t>
            </a:r>
            <a:r>
              <a:rPr lang="en-US" altLang="zh-TW" sz="3000" dirty="0"/>
              <a:t>2</a:t>
            </a:r>
            <a:r>
              <a:rPr lang="zh-TW" altLang="en-US" sz="3000" dirty="0"/>
              <a:t>月</a:t>
            </a:r>
            <a:r>
              <a:rPr lang="en-US" altLang="zh-TW" sz="3000" dirty="0"/>
              <a:t>1</a:t>
            </a:r>
            <a:r>
              <a:rPr lang="zh-TW" altLang="en-US" sz="3000" dirty="0"/>
              <a:t>日起，</a:t>
            </a:r>
            <a:r>
              <a:rPr lang="en-US" altLang="zh-TW" sz="3000" dirty="0"/>
              <a:t>CBD</a:t>
            </a:r>
            <a:r>
              <a:rPr lang="zh-TW" altLang="en-US" sz="3000" dirty="0"/>
              <a:t>已被列为</a:t>
            </a:r>
            <a:r>
              <a:rPr lang="en-US" altLang="zh-TW" sz="3000" dirty="0"/>
              <a:t>《</a:t>
            </a:r>
            <a:r>
              <a:rPr lang="zh-TW" altLang="en-US" sz="3000" dirty="0"/>
              <a:t>危险药物条例</a:t>
            </a:r>
            <a:r>
              <a:rPr lang="en-US" altLang="zh-TW" sz="3000" dirty="0"/>
              <a:t>》</a:t>
            </a:r>
            <a:r>
              <a:rPr lang="zh-TW" altLang="en-US" sz="3000" dirty="0"/>
              <a:t>（</a:t>
            </a:r>
            <a:r>
              <a:rPr lang="en-US" altLang="zh-TW" sz="3000" dirty="0"/>
              <a:t>《</a:t>
            </a:r>
            <a:r>
              <a:rPr lang="zh-TW" altLang="en-US" sz="3000" dirty="0"/>
              <a:t>条例</a:t>
            </a:r>
            <a:r>
              <a:rPr lang="en-US" altLang="zh-TW" sz="3000" dirty="0"/>
              <a:t>》</a:t>
            </a:r>
            <a:r>
              <a:rPr lang="zh-TW" altLang="en-US" sz="3000" dirty="0"/>
              <a:t>）下的危险药物。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956" y="1602363"/>
            <a:ext cx="3139116" cy="47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大麻二酚（</a:t>
            </a:r>
            <a:r>
              <a:rPr 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CBD）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上瘾</a:t>
            </a:r>
            <a:endParaRPr lang="en-US" altLang="zh-TW" dirty="0"/>
          </a:p>
          <a:p>
            <a:r>
              <a:rPr lang="zh-TW" altLang="en-US" dirty="0"/>
              <a:t>产生幻觉</a:t>
            </a:r>
            <a:endParaRPr lang="en-US" altLang="zh-TW" dirty="0"/>
          </a:p>
          <a:p>
            <a:r>
              <a:rPr lang="zh-TW" altLang="en-US" dirty="0"/>
              <a:t>引起抑郁</a:t>
            </a:r>
            <a:endParaRPr lang="en-US" altLang="zh-TW" dirty="0"/>
          </a:p>
          <a:p>
            <a:r>
              <a:rPr lang="zh-TW" altLang="en-US" dirty="0"/>
              <a:t>引发思觉失调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2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冰毒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1" y="2273335"/>
            <a:ext cx="8307007" cy="28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accent5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冰毒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89585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烦躁不安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失眠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晕眩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食欲不振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喋喋不休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胸口痛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发热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9585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惊惶及精神紊乱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焦虑及紧张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血压高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心跳加速及不规律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皮肤疹（即「生冰疮」）</a:t>
            </a:r>
          </a:p>
          <a:p>
            <a:pPr>
              <a:lnSpc>
                <a:spcPct val="120000"/>
              </a:lnSpc>
            </a:pPr>
            <a:r>
              <a:rPr lang="zh-TW" altLang="en-US" dirty="0"/>
              <a:t>因产生幻觉及被迫害的感觉而引致暴力行为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accent5"/>
                </a:solidFill>
              </a:rPr>
              <a:t>可卡因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67917"/>
            <a:ext cx="7951227" cy="27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accent5"/>
                </a:solidFill>
              </a:rPr>
              <a:t>可卡因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紧张</a:t>
            </a:r>
          </a:p>
          <a:p>
            <a:r>
              <a:rPr lang="zh-TW" altLang="en-US" dirty="0"/>
              <a:t>兴奋</a:t>
            </a:r>
          </a:p>
          <a:p>
            <a:r>
              <a:rPr lang="zh-TW" altLang="en-US" dirty="0"/>
              <a:t>激动不安</a:t>
            </a:r>
          </a:p>
          <a:p>
            <a:r>
              <a:rPr lang="zh-TW" altLang="en-US" dirty="0"/>
              <a:t>被迫害的感觉</a:t>
            </a:r>
          </a:p>
          <a:p>
            <a:r>
              <a:rPr lang="zh-TW" altLang="en-US" dirty="0"/>
              <a:t>敏感度加强，特别对声音敏感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没法入唾</a:t>
            </a:r>
          </a:p>
          <a:p>
            <a:r>
              <a:rPr lang="zh-TW" altLang="en-US" dirty="0"/>
              <a:t>食欲减低</a:t>
            </a:r>
          </a:p>
          <a:p>
            <a:r>
              <a:rPr lang="zh-TW" altLang="en-US" dirty="0"/>
              <a:t>精神紊乱</a:t>
            </a:r>
          </a:p>
          <a:p>
            <a:r>
              <a:rPr lang="zh-TW" altLang="en-US" dirty="0"/>
              <a:t>筋疲力尽</a:t>
            </a:r>
          </a:p>
          <a:p>
            <a:r>
              <a:rPr lang="zh-TW" altLang="en-US" dirty="0"/>
              <a:t>情绪波动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B391-DA95-469C-B80B-667320B5BB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f88670f8fd13147b4462c4e355ddda3a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cd5b5ba00294fc2e9c5e564dd5ce54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6ecc14-4950-4e1f-8d51-051c22076a3a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D11DD62E-76A8-4CB6-B9CC-7296677018B8}"/>
</file>

<file path=customXml/itemProps2.xml><?xml version="1.0" encoding="utf-8"?>
<ds:datastoreItem xmlns:ds="http://schemas.openxmlformats.org/officeDocument/2006/customXml" ds:itemID="{5F2C07D4-3311-4C16-9738-BC7361B8DF0F}"/>
</file>

<file path=customXml/itemProps3.xml><?xml version="1.0" encoding="utf-8"?>
<ds:datastoreItem xmlns:ds="http://schemas.openxmlformats.org/officeDocument/2006/customXml" ds:itemID="{E74B3A15-4326-43F8-AB17-8DCCC596795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655</Words>
  <Application>Microsoft Office PowerPoint</Application>
  <PresentationFormat>如螢幕大小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Office Theme</vt:lpstr>
      <vt:lpstr>毒品祸害知多少？</vt:lpstr>
      <vt:lpstr>大麻</vt:lpstr>
      <vt:lpstr>大麻</vt:lpstr>
      <vt:lpstr>大麻二酚（CBD）</vt:lpstr>
      <vt:lpstr>大麻二酚（CBD）</vt:lpstr>
      <vt:lpstr>冰毒</vt:lpstr>
      <vt:lpstr>冰毒</vt:lpstr>
      <vt:lpstr>可卡因</vt:lpstr>
      <vt:lpstr>可卡因</vt:lpstr>
      <vt:lpstr>海洛英</vt:lpstr>
      <vt:lpstr>海洛英</vt:lpstr>
      <vt:lpstr>氯胺酮</vt:lpstr>
      <vt:lpstr>氯胺酮</vt:lpstr>
      <vt:lpstr>摇头丸</vt:lpstr>
      <vt:lpstr>摇头丸</vt:lpstr>
      <vt:lpstr>镇静剂</vt:lpstr>
      <vt:lpstr>镇静剂</vt:lpstr>
      <vt:lpstr>咳药</vt:lpstr>
      <vt:lpstr>咳药 (不依照医生指示大量服用)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毒品毒品禍害知多少？</dc:title>
  <dc:creator>CDI, EDB</dc:creator>
  <cp:lastModifiedBy>YAN, Wai-man</cp:lastModifiedBy>
  <cp:revision>19</cp:revision>
  <dcterms:created xsi:type="dcterms:W3CDTF">2024-03-14T07:42:58Z</dcterms:created>
  <dcterms:modified xsi:type="dcterms:W3CDTF">2026-01-07T04:46:49Z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