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9882" autoAdjust="0"/>
  </p:normalViewPr>
  <p:slideViewPr>
    <p:cSldViewPr snapToGrid="0">
      <p:cViewPr varScale="1">
        <p:scale>
          <a:sx n="99" d="100"/>
          <a:sy n="99" d="100"/>
        </p:scale>
        <p:origin x="18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371B4-CD24-452D-9EDF-4F6FB0268354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C5D2A-8116-482D-8018-A0E2B10D8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32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青少年初踏入工作环境，较容易忽略当中潜在的危险，导致身体受伤。此示例旨在培养青少年在工作环境做事谨慎、认真的态度，以便减少受伤的机会。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C5D2A-8116-482D-8018-A0E2B10D895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194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热身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敎师请一至二位学生口头回忆曾受伤的经历。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活动一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 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约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分钟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敎师派发「受伤的经历」工作纸 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附件一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给各学生填写，请他们按照指示完成。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工作纸题目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：</a:t>
            </a: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当时身体哪一个部位受了伤？严重吗？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事件的发生是否与场地安全有关？为何发生事故？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是否是人为困素导致你受伤？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当时你的反应及感受是怎样的？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别人的反应及感受又是怎样的？ 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那次经历提醒你什么？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假如时光倒流，你会如何避免事件的发生？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填写时间约五分钟，完成后，敎师请学生讲述</a:t>
            </a:r>
            <a:r>
              <a:rPr lang="en-US" dirty="0">
                <a:effectLst/>
              </a:rPr>
              <a:t>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自己的经历、感受和体会。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教学重点：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让学生反思顾己及人、深思熟虑的重要性，培养 他 们 小心、认真的处事态度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透过学生曾经有过的相关经验而引发他们思考事件发生的原困：自己的疏忽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C5D2A-8116-482D-8018-A0E2B10D895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451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教师可藉提问，引导学生反思：</a:t>
            </a:r>
            <a:endParaRPr lang="en-US" altLang="zh-TW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在工作环境中有很多不同的危险情况，从刚才你提到受伤的经验中， 你体会到什么？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有哪些工作态度是重要的？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C5D2A-8116-482D-8018-A0E2B10D895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323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/>
              <a:t>[</a:t>
            </a:r>
            <a:r>
              <a:rPr lang="zh-TW" altLang="en-US" dirty="0"/>
              <a:t>活动二</a:t>
            </a:r>
            <a:r>
              <a:rPr lang="en-US" altLang="zh-TW" dirty="0"/>
              <a:t>] (</a:t>
            </a:r>
            <a:r>
              <a:rPr lang="zh-TW" altLang="en-US" dirty="0"/>
              <a:t>约</a:t>
            </a:r>
            <a:r>
              <a:rPr lang="en-US" altLang="zh-TW" dirty="0"/>
              <a:t>20</a:t>
            </a:r>
            <a:r>
              <a:rPr lang="zh-TW" altLang="en-US" dirty="0"/>
              <a:t>分钟</a:t>
            </a:r>
            <a:r>
              <a:rPr lang="en-US" altLang="zh-TW" dirty="0"/>
              <a:t>)</a:t>
            </a:r>
          </a:p>
          <a:p>
            <a:endParaRPr lang="en-US" dirty="0"/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敎师将班内学生分成五组。四组学生参加比赛，第五组学生与敎师组成评判园。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敎师派发每组所需要物品：报纸一张，剪刀、胶纸及厚书约十本，每组的物品数量必须相同。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敎师划出起点及终点的位置，活动地点适宜在礼堂、活动室或空地举行。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游戏时间为十分钟。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每组任务：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学生及敎师组成的评判团，按评分纸 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附件二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准则评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分。</a:t>
            </a: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另外四组商讨使用报纸运送书本的方法，然后每组轮流将书本由起点送到终点。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pPr marL="0" lvl="0" indent="0">
              <a:buNone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注意事项：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活动中可能出现的不安全情况：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因事前计划不周全引致运送方法不当， 令报纸破扶，以及学生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间发生碰撞或趺倒等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学生因没有细心聆听， 未能按照规则， 出现程序错误。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场地未能完全清理， 如台角较尖铣或坚硬、地面不平坦等。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敎师可以选择在操场或是在较大的谍室内举行活动。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可借用学生的课本以解决预备大量书本的问题。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None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学习重点：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让学生透过不同方式进一步巩固他们所学。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C5D2A-8116-482D-8018-A0E2B10D895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84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敎师引导学生分享曾考虑过的问题及解决方法，评判团依据观察情况及回应以计算各队总分，总分计算为评判团各人所给予的分数之总和。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敎师向学生提问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：</a:t>
            </a: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你留意到活动中可能出现的安全问题吗？请举例说明之。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低估安全问题的后果将会如何？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你如何运用谨慎的态度？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假如你运用了谨慎的态度后，结果如何？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敎师就学生的回应，将重点归纳，并指出：</a:t>
            </a:r>
            <a:r>
              <a:rPr lang="en-US" dirty="0">
                <a:effectLst/>
              </a:rPr>
              <a:t> </a:t>
            </a: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谨慎可以从减少错误及留意细微处着手，并能够顾及自己、别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人和四周环境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认真是重视所要做的任务，不儿戏看待，明白所做的事对自己及他人造成的影响，才能够妥善完成任务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C5D2A-8116-482D-8018-A0E2B10D895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16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CA74-20BC-4432-A859-381E652CF4C1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2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8641-5A50-4524-82B4-E1792D1804A2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8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D691E-BBA1-4E0E-A002-605CCA3B04EA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1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34437-477E-49B1-B495-298CE8725AD0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9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78BDE-EBD1-475C-AF22-FE86353DE7F4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9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C5131-4129-4907-A710-72CE2E7860C0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0375-7CD4-4D91-9E1E-D69E07976D19}" type="datetime1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2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108F5-9C4B-4E2B-8540-20E506813E63}" type="datetime1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1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8C28-D744-44C3-B176-ED099ADB652C}" type="datetime1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8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3D5-54FD-45F3-9C40-365658DAD009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0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91CFD-5AFD-434D-A26C-1159AAE349BC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72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bg1">
                <a:lumMod val="85000"/>
              </a:schemeClr>
            </a:gs>
            <a:gs pos="83000">
              <a:schemeClr val="bg1">
                <a:lumMod val="85000"/>
              </a:schemeClr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C40C9-3798-45E1-A9F8-9BDC2EC6513B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08C54-21DE-4BD4-A0D3-9BB380D94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6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我不小心受伤了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628581"/>
            <a:ext cx="6858000" cy="1655762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价值观教育 </a:t>
            </a:r>
            <a:r>
              <a:rPr lang="en-US" altLang="zh-TW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(</a:t>
            </a:r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健康生活教育</a:t>
            </a:r>
            <a:r>
              <a:rPr lang="en-US" altLang="zh-TW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)</a:t>
            </a:r>
            <a:endParaRPr lang="zh-TW" altLang="en-US" b="1" dirty="0">
              <a:ln w="10160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高中</a:t>
            </a:r>
          </a:p>
          <a:p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教育局</a:t>
            </a:r>
            <a:endParaRPr lang="en-US" altLang="zh-TW" b="1" dirty="0">
              <a:ln w="10160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德育、公民及国民教育组制作</a:t>
            </a:r>
            <a:endParaRPr lang="en-US" altLang="zh-TW" b="1" dirty="0">
              <a:ln w="10160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最后更新日期：</a:t>
            </a:r>
            <a:r>
              <a:rPr lang="en-US" altLang="zh-TW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2024</a:t>
            </a:r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年</a:t>
            </a:r>
            <a:r>
              <a:rPr lang="en-US" altLang="zh-TW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4</a:t>
            </a:r>
            <a:r>
              <a:rPr lang="zh-TW" altLang="en-US" b="1" dirty="0">
                <a:ln w="10160">
                  <a:noFill/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月</a:t>
            </a:r>
            <a:endParaRPr lang="en-US" altLang="zh-TW" b="1" dirty="0">
              <a:ln w="10160">
                <a:noFill/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sym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1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学习目标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学习留意工作环境的安全性，提高顾己及人的意识</a:t>
            </a:r>
            <a:endParaRPr lang="en-US" altLang="zh-TW" dirty="0"/>
          </a:p>
          <a:p>
            <a:r>
              <a:rPr lang="zh-TW" altLang="en-US" dirty="0"/>
              <a:t>明白小心谨慎的工作态度，不论对人及自己均有益处，减少受伤的机会</a:t>
            </a:r>
            <a:endParaRPr lang="en-US" altLang="zh-TW" dirty="0"/>
          </a:p>
          <a:p>
            <a:endParaRPr lang="en-US" dirty="0"/>
          </a:p>
          <a:p>
            <a:r>
              <a:rPr lang="zh-TW" altLang="en-US" dirty="0"/>
              <a:t>价值观和态度：责任感、自爱、谨慎、认真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2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活动一：受伤的经历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0991"/>
            <a:ext cx="7886700" cy="781879"/>
          </a:xfrm>
        </p:spPr>
        <p:txBody>
          <a:bodyPr>
            <a:normAutofit/>
          </a:bodyPr>
          <a:lstStyle/>
          <a:p>
            <a:r>
              <a:rPr lang="zh-TW" altLang="en-US" dirty="0"/>
              <a:t>请回想一次受伤的经历</a:t>
            </a:r>
            <a:r>
              <a:rPr lang="en-US" altLang="zh-TW" dirty="0"/>
              <a:t>‧‧‧‧‧‧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548" y="2199797"/>
            <a:ext cx="5180904" cy="43391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39301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真实个案剪辑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nip Single Corner Rectangle 4"/>
          <p:cNvSpPr/>
          <p:nvPr/>
        </p:nvSpPr>
        <p:spPr>
          <a:xfrm>
            <a:off x="628650" y="1483361"/>
            <a:ext cx="8108950" cy="5238116"/>
          </a:xfrm>
          <a:prstGeom prst="snip1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600" dirty="0"/>
              <a:t>夺命意外</a:t>
            </a:r>
            <a:r>
              <a:rPr lang="en-US" sz="2600" dirty="0"/>
              <a:t>—</a:t>
            </a:r>
            <a:r>
              <a:rPr lang="zh-TW" altLang="en-US" sz="2600" dirty="0"/>
              <a:t>拆棚工人困塌棚而死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sz="2600" dirty="0"/>
              <a:t>交通意外</a:t>
            </a:r>
            <a:r>
              <a:rPr lang="en-US" sz="2600" dirty="0"/>
              <a:t>—</a:t>
            </a:r>
            <a:r>
              <a:rPr lang="zh-TW" altLang="en-US" sz="2600" dirty="0"/>
              <a:t>巴士相撞，四十一位乘客受伤，三人重伤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sz="2600" dirty="0"/>
              <a:t>工业意外</a:t>
            </a:r>
            <a:r>
              <a:rPr lang="en-US" sz="2600" dirty="0"/>
              <a:t>—</a:t>
            </a:r>
            <a:r>
              <a:rPr lang="zh-TW" altLang="en-US" sz="2600" dirty="0"/>
              <a:t>吊臂伤二人，一危殆一重伤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sz="2600" dirty="0"/>
              <a:t>机器操作危险</a:t>
            </a:r>
            <a:r>
              <a:rPr lang="en-US" sz="2600" dirty="0"/>
              <a:t>—</a:t>
            </a:r>
            <a:r>
              <a:rPr lang="zh-TW" altLang="en-US" sz="2600" dirty="0"/>
              <a:t>学徒穿宽身衣抽遭转轴缠住，卷进机器断手脚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sz="2600" dirty="0"/>
              <a:t>机器操作出错</a:t>
            </a:r>
            <a:r>
              <a:rPr lang="en-US" sz="2600" dirty="0"/>
              <a:t>—</a:t>
            </a:r>
            <a:r>
              <a:rPr lang="zh-TW" altLang="en-US" sz="2600" dirty="0"/>
              <a:t>中五女生操作封口机出错，遭切断手指</a:t>
            </a: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sz="2600" dirty="0"/>
              <a:t>清洁工作陪阱</a:t>
            </a:r>
            <a:r>
              <a:rPr lang="en-US" sz="2600" dirty="0"/>
              <a:t>—</a:t>
            </a:r>
            <a:r>
              <a:rPr lang="zh-TW" altLang="en-US" sz="2600" dirty="0"/>
              <a:t>工人抹扶手电梯撞伤额头，须入院缝针</a:t>
            </a:r>
            <a:r>
              <a:rPr lang="en-US" sz="26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600" dirty="0"/>
              <a:t>办公室潜伏危机</a:t>
            </a:r>
            <a:r>
              <a:rPr lang="en-US" sz="2600" dirty="0"/>
              <a:t>—</a:t>
            </a:r>
            <a:r>
              <a:rPr lang="zh-TW" altLang="en-US" sz="2600" dirty="0"/>
              <a:t>文员长期操作电脑，引起局部骨骼肌肉酸痛及麻痹，眼睛产生过度疲劳</a:t>
            </a:r>
            <a:endParaRPr lang="en-US" sz="26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14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活动二：安全意识初体验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970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b="1" dirty="0"/>
              <a:t>活动规则：</a:t>
            </a:r>
            <a:endParaRPr lang="en-US" altLang="zh-TW" b="1" dirty="0"/>
          </a:p>
          <a:p>
            <a:r>
              <a:rPr lang="zh-TW" altLang="en-US" dirty="0"/>
              <a:t>所有书本均必须放在报纸上运送。</a:t>
            </a:r>
            <a:endParaRPr lang="en-US" altLang="zh-TW" dirty="0"/>
          </a:p>
          <a:p>
            <a:r>
              <a:rPr lang="zh-TW" altLang="en-US" dirty="0"/>
              <a:t>完成任务后报纸不得破损。</a:t>
            </a:r>
          </a:p>
          <a:p>
            <a:r>
              <a:rPr lang="zh-TW" altLang="en-US" dirty="0"/>
              <a:t>运送时不可以有物品趺出，及保持物品完整。</a:t>
            </a:r>
          </a:p>
          <a:p>
            <a:r>
              <a:rPr lang="zh-TW" altLang="en-US" dirty="0"/>
              <a:t>每次最多只可以运送雨本厚书。</a:t>
            </a:r>
          </a:p>
          <a:p>
            <a:r>
              <a:rPr lang="zh-TW" altLang="en-US" dirty="0"/>
              <a:t>每次四人运送，全组人都需要参与，次数不限。</a:t>
            </a:r>
          </a:p>
          <a:p>
            <a:r>
              <a:rPr lang="zh-TW" altLang="en-US" dirty="0"/>
              <a:t>时间最快及能够按规则完成者为胜方。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685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活动后分享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你留意到活动中可能出现的安全问题吗？请说明之。</a:t>
            </a:r>
          </a:p>
          <a:p>
            <a:r>
              <a:rPr lang="zh-TW" altLang="en-US" dirty="0"/>
              <a:t>低估安全问题的后果将会如何？</a:t>
            </a:r>
          </a:p>
          <a:p>
            <a:r>
              <a:rPr lang="zh-TW" altLang="en-US" dirty="0"/>
              <a:t>你如何运用谨慎的态度？</a:t>
            </a:r>
          </a:p>
          <a:p>
            <a:r>
              <a:rPr lang="zh-TW" altLang="en-US" dirty="0"/>
              <a:t>假如你运用了谨慎的态度后，结果如何？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75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总结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谨慎可以从减少错误及留意细微处着手，并能够顾及自己、别人和四周环境。</a:t>
            </a:r>
          </a:p>
          <a:p>
            <a:r>
              <a:rPr lang="zh-TW" altLang="en-US" dirty="0"/>
              <a:t>认真是重视所要做的任务，不儿戏看待，明白所做的事对自己及他人造成的影响，才能够妥善完成任务。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08C54-21DE-4BD4-A0D3-9BB380D947B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5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f88670f8fd13147b4462c4e355ddda3a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d6cd5b5ba00294fc2e9c5e564dd5ce54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06ecc14-4950-4e1f-8d51-051c22076a3a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2E0C2B58-3FBC-4AE2-895D-1DF42E70C75F}"/>
</file>

<file path=customXml/itemProps2.xml><?xml version="1.0" encoding="utf-8"?>
<ds:datastoreItem xmlns:ds="http://schemas.openxmlformats.org/officeDocument/2006/customXml" ds:itemID="{216C6429-779C-41A3-B593-F76450572955}"/>
</file>

<file path=customXml/itemProps3.xml><?xml version="1.0" encoding="utf-8"?>
<ds:datastoreItem xmlns:ds="http://schemas.openxmlformats.org/officeDocument/2006/customXml" ds:itemID="{280EA4CE-638A-4F00-92E4-020A57EF199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1394</Words>
  <Application>Microsoft Office PowerPoint</Application>
  <PresentationFormat>如螢幕大小 (4:3)</PresentationFormat>
  <Paragraphs>102</Paragraphs>
  <Slides>7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Arial</vt:lpstr>
      <vt:lpstr>Calibri</vt:lpstr>
      <vt:lpstr>Calibri Light</vt:lpstr>
      <vt:lpstr>Office Theme</vt:lpstr>
      <vt:lpstr>我不小心受伤了</vt:lpstr>
      <vt:lpstr>学习目标</vt:lpstr>
      <vt:lpstr>活动一：受伤的经历</vt:lpstr>
      <vt:lpstr>真实个案剪辑</vt:lpstr>
      <vt:lpstr>活动二：安全意识初体验</vt:lpstr>
      <vt:lpstr>活动后分享</vt:lpstr>
      <vt:lpstr>总结</vt:lpstr>
    </vt:vector>
  </TitlesOfParts>
  <Company>EDB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我不小心受傷了</dc:title>
  <dc:creator>CDI, EDB</dc:creator>
  <cp:lastModifiedBy>YAN, Wai-man</cp:lastModifiedBy>
  <cp:revision>12</cp:revision>
  <dcterms:created xsi:type="dcterms:W3CDTF">2024-04-09T01:57:10Z</dcterms:created>
  <dcterms:modified xsi:type="dcterms:W3CDTF">2026-01-07T05:06:54Z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