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90" r:id="rId6"/>
    <p:sldId id="281" r:id="rId7"/>
    <p:sldId id="258" r:id="rId8"/>
    <p:sldId id="280" r:id="rId9"/>
    <p:sldId id="288" r:id="rId10"/>
    <p:sldId id="291" r:id="rId11"/>
    <p:sldId id="278" r:id="rId12"/>
    <p:sldId id="276" r:id="rId13"/>
    <p:sldId id="282" r:id="rId14"/>
    <p:sldId id="283" r:id="rId15"/>
    <p:sldId id="286" r:id="rId16"/>
    <p:sldId id="284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642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4389" autoAdjust="0"/>
  </p:normalViewPr>
  <p:slideViewPr>
    <p:cSldViewPr>
      <p:cViewPr varScale="1">
        <p:scale>
          <a:sx n="113" d="100"/>
          <a:sy n="113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396BB-89CB-47AD-8381-0C92FB8A8AB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F11AF805-35EA-4F4E-911E-41F34B8FBDA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352425" indent="-352425" algn="just"/>
          <a:r>
            <a:rPr lang="en-US" altLang="zh-TW" b="1" dirty="0">
              <a:solidFill>
                <a:srgbClr val="00B050"/>
              </a:solidFill>
            </a:rPr>
            <a:t>1.</a:t>
          </a:r>
          <a:r>
            <a:rPr lang="zh-TW" altLang="en-US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若学校没有下课的钟声，可能会发生什么情况？</a:t>
          </a:r>
          <a:endParaRPr lang="en-US" altLang="zh-HK" b="1" dirty="0">
            <a:solidFill>
              <a:srgbClr val="00B05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9BC231E-7D10-4701-A692-6720AC8DDB99}" type="parTrans" cxnId="{A38A3C29-F568-4B7C-984D-A2B256CBCF28}">
      <dgm:prSet/>
      <dgm:spPr/>
      <dgm:t>
        <a:bodyPr/>
        <a:lstStyle/>
        <a:p>
          <a:endParaRPr lang="en-US" altLang="zh-HK"/>
        </a:p>
      </dgm:t>
    </dgm:pt>
    <dgm:pt modelId="{0D5449C3-E6B4-4966-ACDC-5F267C299D76}" type="sibTrans" cxnId="{A38A3C29-F568-4B7C-984D-A2B256CBCF28}">
      <dgm:prSet/>
      <dgm:spPr/>
      <dgm:t>
        <a:bodyPr/>
        <a:lstStyle/>
        <a:p>
          <a:endParaRPr lang="en-US" altLang="zh-HK"/>
        </a:p>
      </dgm:t>
    </dgm:pt>
    <dgm:pt modelId="{FF51ECD7-1055-4C9E-A69D-2632F2CC70C3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444500" indent="-444500" algn="just"/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若大家随意在校园扔垃圾，会有什么后果？</a:t>
          </a:r>
          <a:endParaRPr lang="en-US" altLang="zh-HK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C5B6C6-A166-409D-BA8E-0BD578FFDA74}" type="parTrans" cxnId="{5364F686-D2AB-4A83-9261-F6720D7FDFE2}">
      <dgm:prSet/>
      <dgm:spPr/>
      <dgm:t>
        <a:bodyPr/>
        <a:lstStyle/>
        <a:p>
          <a:endParaRPr lang="en-US" altLang="zh-HK"/>
        </a:p>
      </dgm:t>
    </dgm:pt>
    <dgm:pt modelId="{FF752227-D73C-4342-A8BA-C2D8679D826E}" type="sibTrans" cxnId="{5364F686-D2AB-4A83-9261-F6720D7FDFE2}">
      <dgm:prSet/>
      <dgm:spPr/>
      <dgm:t>
        <a:bodyPr/>
        <a:lstStyle/>
        <a:p>
          <a:endParaRPr lang="en-US" altLang="zh-HK"/>
        </a:p>
      </dgm:t>
    </dgm:pt>
    <dgm:pt modelId="{6643A1AB-A46E-4B0D-9109-35CA8392D8AB}">
      <dgm:prSet phldrT="[Text]"/>
      <dgm:spPr>
        <a:solidFill>
          <a:srgbClr val="7030A0"/>
        </a:solidFill>
      </dgm:spPr>
      <dgm:t>
        <a:bodyPr/>
        <a:lstStyle/>
        <a:p>
          <a:pPr marL="352425" indent="-352425" algn="just"/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若大家在小食部都不排队购买食物，会有什么后果？</a:t>
          </a:r>
          <a:endParaRPr lang="en-US" altLang="zh-HK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ADC0A2-7BE7-40D5-9D6F-B9C494044B32}" type="parTrans" cxnId="{EFAFEC56-7A5B-4311-94FE-BC6F5298F4EB}">
      <dgm:prSet/>
      <dgm:spPr/>
      <dgm:t>
        <a:bodyPr/>
        <a:lstStyle/>
        <a:p>
          <a:endParaRPr lang="en-US" altLang="zh-HK"/>
        </a:p>
      </dgm:t>
    </dgm:pt>
    <dgm:pt modelId="{87A79D00-FD69-4FC9-BFA1-8BE2142D95F8}" type="sibTrans" cxnId="{EFAFEC56-7A5B-4311-94FE-BC6F5298F4EB}">
      <dgm:prSet/>
      <dgm:spPr/>
      <dgm:t>
        <a:bodyPr/>
        <a:lstStyle/>
        <a:p>
          <a:endParaRPr lang="en-US" altLang="zh-HK"/>
        </a:p>
      </dgm:t>
    </dgm:pt>
    <dgm:pt modelId="{77F0BE5E-56BF-485C-B1D2-587F1E3AB7B5}">
      <dgm:prSet phldrT="[Text]"/>
      <dgm:spPr>
        <a:solidFill>
          <a:srgbClr val="FFC000"/>
        </a:solidFill>
      </dgm:spPr>
      <dgm:t>
        <a:bodyPr/>
        <a:lstStyle/>
        <a:p>
          <a:pPr marL="274638" indent="-274638" algn="just"/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4.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若大家在上课时，随意吃东西，会发生什么情况？</a:t>
          </a:r>
          <a:endParaRPr lang="en-US" altLang="zh-HK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4AFF15C-DE83-4D28-809B-7CCEE7566A9F}" type="parTrans" cxnId="{03C2857A-63F2-4F89-A2DF-A55FB372694A}">
      <dgm:prSet/>
      <dgm:spPr/>
      <dgm:t>
        <a:bodyPr/>
        <a:lstStyle/>
        <a:p>
          <a:endParaRPr lang="en-US" altLang="zh-HK"/>
        </a:p>
      </dgm:t>
    </dgm:pt>
    <dgm:pt modelId="{AF9E1611-A8A0-4C51-9A24-165D10AA02C5}" type="sibTrans" cxnId="{03C2857A-63F2-4F89-A2DF-A55FB372694A}">
      <dgm:prSet/>
      <dgm:spPr/>
      <dgm:t>
        <a:bodyPr/>
        <a:lstStyle/>
        <a:p>
          <a:endParaRPr lang="en-US" altLang="zh-HK"/>
        </a:p>
      </dgm:t>
    </dgm:pt>
    <dgm:pt modelId="{F430C69B-4D1B-4838-8581-F44892FB611C}" type="pres">
      <dgm:prSet presAssocID="{5F0396BB-89CB-47AD-8381-0C92FB8A8AB1}" presName="diagram" presStyleCnt="0">
        <dgm:presLayoutVars>
          <dgm:dir/>
          <dgm:resizeHandles val="exact"/>
        </dgm:presLayoutVars>
      </dgm:prSet>
      <dgm:spPr/>
    </dgm:pt>
    <dgm:pt modelId="{C6D9C48A-A82B-407E-BB69-377AA470904F}" type="pres">
      <dgm:prSet presAssocID="{F11AF805-35EA-4F4E-911E-41F34B8FBDA5}" presName="node" presStyleLbl="node1" presStyleIdx="0" presStyleCnt="4" custScaleX="132194">
        <dgm:presLayoutVars>
          <dgm:bulletEnabled val="1"/>
        </dgm:presLayoutVars>
      </dgm:prSet>
      <dgm:spPr/>
    </dgm:pt>
    <dgm:pt modelId="{5930DC43-ACC6-45BB-8496-BD49AFBE06B3}" type="pres">
      <dgm:prSet presAssocID="{0D5449C3-E6B4-4966-ACDC-5F267C299D76}" presName="sibTrans" presStyleCnt="0"/>
      <dgm:spPr/>
    </dgm:pt>
    <dgm:pt modelId="{0BA38E9F-5EE8-4C48-9249-112F60432A62}" type="pres">
      <dgm:prSet presAssocID="{FF51ECD7-1055-4C9E-A69D-2632F2CC70C3}" presName="node" presStyleLbl="node1" presStyleIdx="1" presStyleCnt="4" custScaleX="132306">
        <dgm:presLayoutVars>
          <dgm:bulletEnabled val="1"/>
        </dgm:presLayoutVars>
      </dgm:prSet>
      <dgm:spPr/>
    </dgm:pt>
    <dgm:pt modelId="{43306193-9402-49E0-8D99-E87072B8D834}" type="pres">
      <dgm:prSet presAssocID="{FF752227-D73C-4342-A8BA-C2D8679D826E}" presName="sibTrans" presStyleCnt="0"/>
      <dgm:spPr/>
    </dgm:pt>
    <dgm:pt modelId="{5A4C1877-155E-46F3-85AC-EA12231A2A1E}" type="pres">
      <dgm:prSet presAssocID="{6643A1AB-A46E-4B0D-9109-35CA8392D8AB}" presName="node" presStyleLbl="node1" presStyleIdx="2" presStyleCnt="4" custScaleX="131463" custLinFactNeighborX="-1462" custLinFactNeighborY="535">
        <dgm:presLayoutVars>
          <dgm:bulletEnabled val="1"/>
        </dgm:presLayoutVars>
      </dgm:prSet>
      <dgm:spPr/>
    </dgm:pt>
    <dgm:pt modelId="{32E19939-1FC7-4993-88F6-7FE02C38558C}" type="pres">
      <dgm:prSet presAssocID="{87A79D00-FD69-4FC9-BFA1-8BE2142D95F8}" presName="sibTrans" presStyleCnt="0"/>
      <dgm:spPr/>
    </dgm:pt>
    <dgm:pt modelId="{46499931-E43C-410C-9F38-534164C99E9E}" type="pres">
      <dgm:prSet presAssocID="{77F0BE5E-56BF-485C-B1D2-587F1E3AB7B5}" presName="node" presStyleLbl="node1" presStyleIdx="3" presStyleCnt="4" custScaleX="125872">
        <dgm:presLayoutVars>
          <dgm:bulletEnabled val="1"/>
        </dgm:presLayoutVars>
      </dgm:prSet>
      <dgm:spPr/>
    </dgm:pt>
  </dgm:ptLst>
  <dgm:cxnLst>
    <dgm:cxn modelId="{56E38407-6487-4228-ACB7-4A42D8326C7E}" type="presOf" srcId="{6643A1AB-A46E-4B0D-9109-35CA8392D8AB}" destId="{5A4C1877-155E-46F3-85AC-EA12231A2A1E}" srcOrd="0" destOrd="0" presId="urn:microsoft.com/office/officeart/2005/8/layout/default"/>
    <dgm:cxn modelId="{472BB420-841A-45F0-8DB2-FA47EF671FEE}" type="presOf" srcId="{77F0BE5E-56BF-485C-B1D2-587F1E3AB7B5}" destId="{46499931-E43C-410C-9F38-534164C99E9E}" srcOrd="0" destOrd="0" presId="urn:microsoft.com/office/officeart/2005/8/layout/default"/>
    <dgm:cxn modelId="{A38A3C29-F568-4B7C-984D-A2B256CBCF28}" srcId="{5F0396BB-89CB-47AD-8381-0C92FB8A8AB1}" destId="{F11AF805-35EA-4F4E-911E-41F34B8FBDA5}" srcOrd="0" destOrd="0" parTransId="{F9BC231E-7D10-4701-A692-6720AC8DDB99}" sibTransId="{0D5449C3-E6B4-4966-ACDC-5F267C299D76}"/>
    <dgm:cxn modelId="{E45ADE2D-DA54-451B-BD82-B96E121C178F}" type="presOf" srcId="{5F0396BB-89CB-47AD-8381-0C92FB8A8AB1}" destId="{F430C69B-4D1B-4838-8581-F44892FB611C}" srcOrd="0" destOrd="0" presId="urn:microsoft.com/office/officeart/2005/8/layout/default"/>
    <dgm:cxn modelId="{EFAFEC56-7A5B-4311-94FE-BC6F5298F4EB}" srcId="{5F0396BB-89CB-47AD-8381-0C92FB8A8AB1}" destId="{6643A1AB-A46E-4B0D-9109-35CA8392D8AB}" srcOrd="2" destOrd="0" parTransId="{43ADC0A2-7BE7-40D5-9D6F-B9C494044B32}" sibTransId="{87A79D00-FD69-4FC9-BFA1-8BE2142D95F8}"/>
    <dgm:cxn modelId="{03C2857A-63F2-4F89-A2DF-A55FB372694A}" srcId="{5F0396BB-89CB-47AD-8381-0C92FB8A8AB1}" destId="{77F0BE5E-56BF-485C-B1D2-587F1E3AB7B5}" srcOrd="3" destOrd="0" parTransId="{64AFF15C-DE83-4D28-809B-7CCEE7566A9F}" sibTransId="{AF9E1611-A8A0-4C51-9A24-165D10AA02C5}"/>
    <dgm:cxn modelId="{5364F686-D2AB-4A83-9261-F6720D7FDFE2}" srcId="{5F0396BB-89CB-47AD-8381-0C92FB8A8AB1}" destId="{FF51ECD7-1055-4C9E-A69D-2632F2CC70C3}" srcOrd="1" destOrd="0" parTransId="{DDC5B6C6-A166-409D-BA8E-0BD578FFDA74}" sibTransId="{FF752227-D73C-4342-A8BA-C2D8679D826E}"/>
    <dgm:cxn modelId="{63B8BEA4-29FF-4E7D-87C4-216585BDE788}" type="presOf" srcId="{FF51ECD7-1055-4C9E-A69D-2632F2CC70C3}" destId="{0BA38E9F-5EE8-4C48-9249-112F60432A62}" srcOrd="0" destOrd="0" presId="urn:microsoft.com/office/officeart/2005/8/layout/default"/>
    <dgm:cxn modelId="{8992F5F5-3F32-4401-9DF1-911A3DBEE920}" type="presOf" srcId="{F11AF805-35EA-4F4E-911E-41F34B8FBDA5}" destId="{C6D9C48A-A82B-407E-BB69-377AA470904F}" srcOrd="0" destOrd="0" presId="urn:microsoft.com/office/officeart/2005/8/layout/default"/>
    <dgm:cxn modelId="{0506E6EC-2C1F-4383-96D3-DC5DE876D90E}" type="presParOf" srcId="{F430C69B-4D1B-4838-8581-F44892FB611C}" destId="{C6D9C48A-A82B-407E-BB69-377AA470904F}" srcOrd="0" destOrd="0" presId="urn:microsoft.com/office/officeart/2005/8/layout/default"/>
    <dgm:cxn modelId="{F97289A7-BA2F-426C-91A8-273EB209DB94}" type="presParOf" srcId="{F430C69B-4D1B-4838-8581-F44892FB611C}" destId="{5930DC43-ACC6-45BB-8496-BD49AFBE06B3}" srcOrd="1" destOrd="0" presId="urn:microsoft.com/office/officeart/2005/8/layout/default"/>
    <dgm:cxn modelId="{3799380F-F28B-4C79-958E-B354F37E31B8}" type="presParOf" srcId="{F430C69B-4D1B-4838-8581-F44892FB611C}" destId="{0BA38E9F-5EE8-4C48-9249-112F60432A62}" srcOrd="2" destOrd="0" presId="urn:microsoft.com/office/officeart/2005/8/layout/default"/>
    <dgm:cxn modelId="{66D54FC0-5EF6-467A-A586-B74089B101FB}" type="presParOf" srcId="{F430C69B-4D1B-4838-8581-F44892FB611C}" destId="{43306193-9402-49E0-8D99-E87072B8D834}" srcOrd="3" destOrd="0" presId="urn:microsoft.com/office/officeart/2005/8/layout/default"/>
    <dgm:cxn modelId="{B98FFB57-2427-4D04-BAD3-66ABBEFFBF45}" type="presParOf" srcId="{F430C69B-4D1B-4838-8581-F44892FB611C}" destId="{5A4C1877-155E-46F3-85AC-EA12231A2A1E}" srcOrd="4" destOrd="0" presId="urn:microsoft.com/office/officeart/2005/8/layout/default"/>
    <dgm:cxn modelId="{032817DD-F18B-4BEB-8D98-3F27D4B12D8B}" type="presParOf" srcId="{F430C69B-4D1B-4838-8581-F44892FB611C}" destId="{32E19939-1FC7-4993-88F6-7FE02C38558C}" srcOrd="5" destOrd="0" presId="urn:microsoft.com/office/officeart/2005/8/layout/default"/>
    <dgm:cxn modelId="{60F4F748-7A18-4BFC-9D46-F6723868A140}" type="presParOf" srcId="{F430C69B-4D1B-4838-8581-F44892FB611C}" destId="{46499931-E43C-410C-9F38-534164C99E9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遵规守法</a:t>
          </a:r>
          <a:endParaRPr lang="en-US" altLang="zh-TW" sz="2000" b="1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和睦共处</a:t>
          </a:r>
          <a:endParaRPr lang="en-US" altLang="zh-HK" sz="2000" b="1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3200" dirty="0">
            <a:solidFill>
              <a:schemeClr val="tx1"/>
            </a:solidFill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22F91988-E68A-428C-9D90-DDACE3DCD6F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尊重</a:t>
          </a:r>
          <a:endParaRPr lang="en-US" altLang="zh-HK" sz="2000" b="1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A9A47B9-6237-482B-8400-4EC0D9E534EE}" type="par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AA4B94D8-183F-4CBB-9DA3-024003DE4E1B}" type="sib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D6EFD72-69FF-437B-A737-F56A30D94369}" type="pres">
      <dgm:prSet presAssocID="{9682355B-CB21-46DF-B5A0-86B50BFFDCA8}" presName="Accent3" presStyleCnt="0"/>
      <dgm:spPr/>
    </dgm:pt>
    <dgm:pt modelId="{9FF5D3A8-BF33-43CB-B28D-43235C7A84E7}" type="pres">
      <dgm:prSet presAssocID="{9682355B-CB21-46DF-B5A0-86B50BFFDCA8}" presName="Accent" presStyleLbl="node1" presStyleIdx="0" presStyleCnt="3"/>
      <dgm:spPr/>
    </dgm:pt>
    <dgm:pt modelId="{1A0C5CF0-E5A0-4B0A-8B7F-343C471272CD}" type="pres">
      <dgm:prSet presAssocID="{9682355B-CB21-46DF-B5A0-86B50BFFDCA8}" presName="ParentBackground3" presStyleCnt="0"/>
      <dgm:spPr/>
    </dgm:pt>
    <dgm:pt modelId="{BA16DCFA-775A-49B8-BE8B-C5F74C4829E6}" type="pres">
      <dgm:prSet presAssocID="{9682355B-CB21-46DF-B5A0-86B50BFFDCA8}" presName="ParentBackground" presStyleLbl="fgAcc1" presStyleIdx="0" presStyleCnt="3"/>
      <dgm:spPr/>
    </dgm:pt>
    <dgm:pt modelId="{5CEF2591-5A12-4905-9944-B7203FA9E5EE}" type="pres">
      <dgm:prSet presAssocID="{9682355B-CB21-46DF-B5A0-86B50BFFDCA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D60085-7040-4A25-9347-AD402C80C82A}" type="pres">
      <dgm:prSet presAssocID="{22F91988-E68A-428C-9D90-DDACE3DCD6FD}" presName="Accent2" presStyleCnt="0"/>
      <dgm:spPr/>
    </dgm:pt>
    <dgm:pt modelId="{B1BC6D94-8955-4E17-817E-B6E3BE68FABF}" type="pres">
      <dgm:prSet presAssocID="{22F91988-E68A-428C-9D90-DDACE3DCD6FD}" presName="Accent" presStyleLbl="node1" presStyleIdx="1" presStyleCnt="3"/>
      <dgm:spPr/>
    </dgm:pt>
    <dgm:pt modelId="{310112AB-2E39-4D8C-B238-F942998A6C1B}" type="pres">
      <dgm:prSet presAssocID="{22F91988-E68A-428C-9D90-DDACE3DCD6FD}" presName="ParentBackground2" presStyleCnt="0"/>
      <dgm:spPr/>
    </dgm:pt>
    <dgm:pt modelId="{5906EC5D-521C-4756-B14C-550A39A30D1F}" type="pres">
      <dgm:prSet presAssocID="{22F91988-E68A-428C-9D90-DDACE3DCD6FD}" presName="ParentBackground" presStyleLbl="fgAcc1" presStyleIdx="1" presStyleCnt="3"/>
      <dgm:spPr/>
    </dgm:pt>
    <dgm:pt modelId="{E86368B3-34E4-4FD9-8420-DD748AD69D40}" type="pres">
      <dgm:prSet presAssocID="{22F91988-E68A-428C-9D90-DDACE3DCD6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2" presStyleCnt="3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2" presStyleCnt="3"/>
      <dgm:spPr/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99FC012-32D4-4F1F-B755-D521B26DCC0B}" srcId="{0D6DFB6F-EF92-4E61-9174-30D8C16778A4}" destId="{22F91988-E68A-428C-9D90-DDACE3DCD6FD}" srcOrd="1" destOrd="0" parTransId="{1A9A47B9-6237-482B-8400-4EC0D9E534EE}" sibTransId="{AA4B94D8-183F-4CBB-9DA3-024003DE4E1B}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006AFE40-B694-465F-99B6-EC174C2C6AB6}" type="presOf" srcId="{9682355B-CB21-46DF-B5A0-86B50BFFDCA8}" destId="{BA16DCFA-775A-49B8-BE8B-C5F74C4829E6}" srcOrd="0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E84EE975-8867-4420-87B0-0DE625FA6B5F}" type="presOf" srcId="{22F91988-E68A-428C-9D90-DDACE3DCD6FD}" destId="{E86368B3-34E4-4FD9-8420-DD748AD69D40}" srcOrd="1" destOrd="0" presId="urn:microsoft.com/office/officeart/2011/layout/CircleProcess"/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F1DA6F90-98B3-4218-B9EF-0417634DBF8A}" srcId="{0D6DFB6F-EF92-4E61-9174-30D8C16778A4}" destId="{9682355B-CB21-46DF-B5A0-86B50BFFDCA8}" srcOrd="2" destOrd="0" parTransId="{850EF392-6C87-42BF-B2BC-E4290BD34D58}" sibTransId="{EC68DEA3-ACCC-4148-AFA3-CB1211470A8D}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80F832EF-6243-4E75-80AA-9B77BD50713C}" type="presOf" srcId="{9682355B-CB21-46DF-B5A0-86B50BFFDCA8}" destId="{5CEF2591-5A12-4905-9944-B7203FA9E5EE}" srcOrd="1" destOrd="0" presId="urn:microsoft.com/office/officeart/2011/layout/CircleProcess"/>
    <dgm:cxn modelId="{708E8AFE-1491-4176-987B-6C0DB86834B3}" type="presOf" srcId="{22F91988-E68A-428C-9D90-DDACE3DCD6FD}" destId="{5906EC5D-521C-4756-B14C-550A39A30D1F}" srcOrd="0" destOrd="0" presId="urn:microsoft.com/office/officeart/2011/layout/CircleProcess"/>
    <dgm:cxn modelId="{2F9C8B8E-FAF2-45EB-A68F-FD3FFA2E21DF}" type="presParOf" srcId="{390AF97B-0DB9-4DC0-8893-3CCC7CE26EAE}" destId="{9D6EFD72-69FF-437B-A737-F56A30D94369}" srcOrd="0" destOrd="0" presId="urn:microsoft.com/office/officeart/2011/layout/CircleProcess"/>
    <dgm:cxn modelId="{C93A329F-1648-43F4-AF09-96AE9C71DD14}" type="presParOf" srcId="{9D6EFD72-69FF-437B-A737-F56A30D94369}" destId="{9FF5D3A8-BF33-43CB-B28D-43235C7A84E7}" srcOrd="0" destOrd="0" presId="urn:microsoft.com/office/officeart/2011/layout/CircleProcess"/>
    <dgm:cxn modelId="{03596910-7746-4D7E-8266-8BC35CBCD441}" type="presParOf" srcId="{390AF97B-0DB9-4DC0-8893-3CCC7CE26EAE}" destId="{1A0C5CF0-E5A0-4B0A-8B7F-343C471272CD}" srcOrd="1" destOrd="0" presId="urn:microsoft.com/office/officeart/2011/layout/CircleProcess"/>
    <dgm:cxn modelId="{72BFAED9-8035-4ADD-AEC4-E5550757A181}" type="presParOf" srcId="{1A0C5CF0-E5A0-4B0A-8B7F-343C471272CD}" destId="{BA16DCFA-775A-49B8-BE8B-C5F74C4829E6}" srcOrd="0" destOrd="0" presId="urn:microsoft.com/office/officeart/2011/layout/CircleProcess"/>
    <dgm:cxn modelId="{79ED486A-3BF7-474C-847E-0E39B1DB1AE4}" type="presParOf" srcId="{390AF97B-0DB9-4DC0-8893-3CCC7CE26EAE}" destId="{5CEF2591-5A12-4905-9944-B7203FA9E5EE}" srcOrd="2" destOrd="0" presId="urn:microsoft.com/office/officeart/2011/layout/CircleProcess"/>
    <dgm:cxn modelId="{F0DADF0D-A1EF-41A2-BCAA-1A8DDD9E6E4C}" type="presParOf" srcId="{390AF97B-0DB9-4DC0-8893-3CCC7CE26EAE}" destId="{2ED60085-7040-4A25-9347-AD402C80C82A}" srcOrd="3" destOrd="0" presId="urn:microsoft.com/office/officeart/2011/layout/CircleProcess"/>
    <dgm:cxn modelId="{7610E3BB-3ED4-4E97-9286-E44451D03F58}" type="presParOf" srcId="{2ED60085-7040-4A25-9347-AD402C80C82A}" destId="{B1BC6D94-8955-4E17-817E-B6E3BE68FABF}" srcOrd="0" destOrd="0" presId="urn:microsoft.com/office/officeart/2011/layout/CircleProcess"/>
    <dgm:cxn modelId="{93C7FBC8-BBB2-4931-B70F-3FA57CFD8A07}" type="presParOf" srcId="{390AF97B-0DB9-4DC0-8893-3CCC7CE26EAE}" destId="{310112AB-2E39-4D8C-B238-F942998A6C1B}" srcOrd="4" destOrd="0" presId="urn:microsoft.com/office/officeart/2011/layout/CircleProcess"/>
    <dgm:cxn modelId="{BA3C22EF-0BFA-461A-9BB7-C213B74CAC9A}" type="presParOf" srcId="{310112AB-2E39-4D8C-B238-F942998A6C1B}" destId="{5906EC5D-521C-4756-B14C-550A39A30D1F}" srcOrd="0" destOrd="0" presId="urn:microsoft.com/office/officeart/2011/layout/CircleProcess"/>
    <dgm:cxn modelId="{487BC635-4126-445B-B743-DA630E1BCD4F}" type="presParOf" srcId="{390AF97B-0DB9-4DC0-8893-3CCC7CE26EAE}" destId="{E86368B3-34E4-4FD9-8420-DD748AD69D40}" srcOrd="5" destOrd="0" presId="urn:microsoft.com/office/officeart/2011/layout/CircleProcess"/>
    <dgm:cxn modelId="{6AFAAD40-6E35-4210-A1E1-07FF62B90B9F}" type="presParOf" srcId="{390AF97B-0DB9-4DC0-8893-3CCC7CE26EAE}" destId="{AC971353-BE6D-48A3-8B6D-0C8BA4F5831B}" srcOrd="6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7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遵规守法</a:t>
          </a:r>
          <a:endParaRPr lang="en-US" altLang="zh-TW" sz="2000" b="1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和睦共处</a:t>
          </a:r>
          <a:endParaRPr lang="en-US" altLang="zh-HK" sz="2000" b="1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3200" dirty="0">
            <a:solidFill>
              <a:schemeClr val="tx1"/>
            </a:solidFill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22F91988-E68A-428C-9D90-DDACE3DCD6F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尊重</a:t>
          </a:r>
          <a:endParaRPr lang="en-US" altLang="zh-HK" sz="2000" b="1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A9A47B9-6237-482B-8400-4EC0D9E534EE}" type="par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AA4B94D8-183F-4CBB-9DA3-024003DE4E1B}" type="sib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D6EFD72-69FF-437B-A737-F56A30D94369}" type="pres">
      <dgm:prSet presAssocID="{9682355B-CB21-46DF-B5A0-86B50BFFDCA8}" presName="Accent3" presStyleCnt="0"/>
      <dgm:spPr/>
    </dgm:pt>
    <dgm:pt modelId="{9FF5D3A8-BF33-43CB-B28D-43235C7A84E7}" type="pres">
      <dgm:prSet presAssocID="{9682355B-CB21-46DF-B5A0-86B50BFFDCA8}" presName="Accent" presStyleLbl="node1" presStyleIdx="0" presStyleCnt="3"/>
      <dgm:spPr/>
    </dgm:pt>
    <dgm:pt modelId="{1A0C5CF0-E5A0-4B0A-8B7F-343C471272CD}" type="pres">
      <dgm:prSet presAssocID="{9682355B-CB21-46DF-B5A0-86B50BFFDCA8}" presName="ParentBackground3" presStyleCnt="0"/>
      <dgm:spPr/>
    </dgm:pt>
    <dgm:pt modelId="{BA16DCFA-775A-49B8-BE8B-C5F74C4829E6}" type="pres">
      <dgm:prSet presAssocID="{9682355B-CB21-46DF-B5A0-86B50BFFDCA8}" presName="ParentBackground" presStyleLbl="fgAcc1" presStyleIdx="0" presStyleCnt="3"/>
      <dgm:spPr/>
    </dgm:pt>
    <dgm:pt modelId="{5CEF2591-5A12-4905-9944-B7203FA9E5EE}" type="pres">
      <dgm:prSet presAssocID="{9682355B-CB21-46DF-B5A0-86B50BFFDCA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D60085-7040-4A25-9347-AD402C80C82A}" type="pres">
      <dgm:prSet presAssocID="{22F91988-E68A-428C-9D90-DDACE3DCD6FD}" presName="Accent2" presStyleCnt="0"/>
      <dgm:spPr/>
    </dgm:pt>
    <dgm:pt modelId="{B1BC6D94-8955-4E17-817E-B6E3BE68FABF}" type="pres">
      <dgm:prSet presAssocID="{22F91988-E68A-428C-9D90-DDACE3DCD6FD}" presName="Accent" presStyleLbl="node1" presStyleIdx="1" presStyleCnt="3"/>
      <dgm:spPr/>
    </dgm:pt>
    <dgm:pt modelId="{310112AB-2E39-4D8C-B238-F942998A6C1B}" type="pres">
      <dgm:prSet presAssocID="{22F91988-E68A-428C-9D90-DDACE3DCD6FD}" presName="ParentBackground2" presStyleCnt="0"/>
      <dgm:spPr/>
    </dgm:pt>
    <dgm:pt modelId="{5906EC5D-521C-4756-B14C-550A39A30D1F}" type="pres">
      <dgm:prSet presAssocID="{22F91988-E68A-428C-9D90-DDACE3DCD6FD}" presName="ParentBackground" presStyleLbl="fgAcc1" presStyleIdx="1" presStyleCnt="3"/>
      <dgm:spPr/>
    </dgm:pt>
    <dgm:pt modelId="{E86368B3-34E4-4FD9-8420-DD748AD69D40}" type="pres">
      <dgm:prSet presAssocID="{22F91988-E68A-428C-9D90-DDACE3DCD6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2" presStyleCnt="3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2" presStyleCnt="3"/>
      <dgm:spPr/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99FC012-32D4-4F1F-B755-D521B26DCC0B}" srcId="{0D6DFB6F-EF92-4E61-9174-30D8C16778A4}" destId="{22F91988-E68A-428C-9D90-DDACE3DCD6FD}" srcOrd="1" destOrd="0" parTransId="{1A9A47B9-6237-482B-8400-4EC0D9E534EE}" sibTransId="{AA4B94D8-183F-4CBB-9DA3-024003DE4E1B}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006AFE40-B694-465F-99B6-EC174C2C6AB6}" type="presOf" srcId="{9682355B-CB21-46DF-B5A0-86B50BFFDCA8}" destId="{BA16DCFA-775A-49B8-BE8B-C5F74C4829E6}" srcOrd="0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E84EE975-8867-4420-87B0-0DE625FA6B5F}" type="presOf" srcId="{22F91988-E68A-428C-9D90-DDACE3DCD6FD}" destId="{E86368B3-34E4-4FD9-8420-DD748AD69D40}" srcOrd="1" destOrd="0" presId="urn:microsoft.com/office/officeart/2011/layout/CircleProcess"/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F1DA6F90-98B3-4218-B9EF-0417634DBF8A}" srcId="{0D6DFB6F-EF92-4E61-9174-30D8C16778A4}" destId="{9682355B-CB21-46DF-B5A0-86B50BFFDCA8}" srcOrd="2" destOrd="0" parTransId="{850EF392-6C87-42BF-B2BC-E4290BD34D58}" sibTransId="{EC68DEA3-ACCC-4148-AFA3-CB1211470A8D}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80F832EF-6243-4E75-80AA-9B77BD50713C}" type="presOf" srcId="{9682355B-CB21-46DF-B5A0-86B50BFFDCA8}" destId="{5CEF2591-5A12-4905-9944-B7203FA9E5EE}" srcOrd="1" destOrd="0" presId="urn:microsoft.com/office/officeart/2011/layout/CircleProcess"/>
    <dgm:cxn modelId="{708E8AFE-1491-4176-987B-6C0DB86834B3}" type="presOf" srcId="{22F91988-E68A-428C-9D90-DDACE3DCD6FD}" destId="{5906EC5D-521C-4756-B14C-550A39A30D1F}" srcOrd="0" destOrd="0" presId="urn:microsoft.com/office/officeart/2011/layout/CircleProcess"/>
    <dgm:cxn modelId="{2F9C8B8E-FAF2-45EB-A68F-FD3FFA2E21DF}" type="presParOf" srcId="{390AF97B-0DB9-4DC0-8893-3CCC7CE26EAE}" destId="{9D6EFD72-69FF-437B-A737-F56A30D94369}" srcOrd="0" destOrd="0" presId="urn:microsoft.com/office/officeart/2011/layout/CircleProcess"/>
    <dgm:cxn modelId="{C93A329F-1648-43F4-AF09-96AE9C71DD14}" type="presParOf" srcId="{9D6EFD72-69FF-437B-A737-F56A30D94369}" destId="{9FF5D3A8-BF33-43CB-B28D-43235C7A84E7}" srcOrd="0" destOrd="0" presId="urn:microsoft.com/office/officeart/2011/layout/CircleProcess"/>
    <dgm:cxn modelId="{03596910-7746-4D7E-8266-8BC35CBCD441}" type="presParOf" srcId="{390AF97B-0DB9-4DC0-8893-3CCC7CE26EAE}" destId="{1A0C5CF0-E5A0-4B0A-8B7F-343C471272CD}" srcOrd="1" destOrd="0" presId="urn:microsoft.com/office/officeart/2011/layout/CircleProcess"/>
    <dgm:cxn modelId="{72BFAED9-8035-4ADD-AEC4-E5550757A181}" type="presParOf" srcId="{1A0C5CF0-E5A0-4B0A-8B7F-343C471272CD}" destId="{BA16DCFA-775A-49B8-BE8B-C5F74C4829E6}" srcOrd="0" destOrd="0" presId="urn:microsoft.com/office/officeart/2011/layout/CircleProcess"/>
    <dgm:cxn modelId="{79ED486A-3BF7-474C-847E-0E39B1DB1AE4}" type="presParOf" srcId="{390AF97B-0DB9-4DC0-8893-3CCC7CE26EAE}" destId="{5CEF2591-5A12-4905-9944-B7203FA9E5EE}" srcOrd="2" destOrd="0" presId="urn:microsoft.com/office/officeart/2011/layout/CircleProcess"/>
    <dgm:cxn modelId="{F0DADF0D-A1EF-41A2-BCAA-1A8DDD9E6E4C}" type="presParOf" srcId="{390AF97B-0DB9-4DC0-8893-3CCC7CE26EAE}" destId="{2ED60085-7040-4A25-9347-AD402C80C82A}" srcOrd="3" destOrd="0" presId="urn:microsoft.com/office/officeart/2011/layout/CircleProcess"/>
    <dgm:cxn modelId="{7610E3BB-3ED4-4E97-9286-E44451D03F58}" type="presParOf" srcId="{2ED60085-7040-4A25-9347-AD402C80C82A}" destId="{B1BC6D94-8955-4E17-817E-B6E3BE68FABF}" srcOrd="0" destOrd="0" presId="urn:microsoft.com/office/officeart/2011/layout/CircleProcess"/>
    <dgm:cxn modelId="{93C7FBC8-BBB2-4931-B70F-3FA57CFD8A07}" type="presParOf" srcId="{390AF97B-0DB9-4DC0-8893-3CCC7CE26EAE}" destId="{310112AB-2E39-4D8C-B238-F942998A6C1B}" srcOrd="4" destOrd="0" presId="urn:microsoft.com/office/officeart/2011/layout/CircleProcess"/>
    <dgm:cxn modelId="{BA3C22EF-0BFA-461A-9BB7-C213B74CAC9A}" type="presParOf" srcId="{310112AB-2E39-4D8C-B238-F942998A6C1B}" destId="{5906EC5D-521C-4756-B14C-550A39A30D1F}" srcOrd="0" destOrd="0" presId="urn:microsoft.com/office/officeart/2011/layout/CircleProcess"/>
    <dgm:cxn modelId="{487BC635-4126-445B-B743-DA630E1BCD4F}" type="presParOf" srcId="{390AF97B-0DB9-4DC0-8893-3CCC7CE26EAE}" destId="{E86368B3-34E4-4FD9-8420-DD748AD69D40}" srcOrd="5" destOrd="0" presId="urn:microsoft.com/office/officeart/2011/layout/CircleProcess"/>
    <dgm:cxn modelId="{6AFAAD40-6E35-4210-A1E1-07FF62B90B9F}" type="presParOf" srcId="{390AF97B-0DB9-4DC0-8893-3CCC7CE26EAE}" destId="{AC971353-BE6D-48A3-8B6D-0C8BA4F5831B}" srcOrd="6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7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9C48A-A82B-407E-BB69-377AA470904F}">
      <dsp:nvSpPr>
        <dsp:cNvPr id="0" name=""/>
        <dsp:cNvSpPr/>
      </dsp:nvSpPr>
      <dsp:spPr>
        <a:xfrm>
          <a:off x="418" y="691536"/>
          <a:ext cx="3588808" cy="162888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352425" lvl="0" indent="-352425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900" b="1" kern="1200" dirty="0">
              <a:solidFill>
                <a:srgbClr val="00B050"/>
              </a:solidFill>
            </a:rPr>
            <a:t>1.</a:t>
          </a:r>
          <a:r>
            <a:rPr lang="zh-TW" altLang="en-US" sz="2900" b="1" kern="12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若学校没有下课的钟声，可能会发生什么情况？</a:t>
          </a:r>
          <a:endParaRPr lang="en-US" altLang="zh-HK" sz="2900" b="1" kern="1200" dirty="0">
            <a:solidFill>
              <a:srgbClr val="00B05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8" y="691536"/>
        <a:ext cx="3588808" cy="1628882"/>
      </dsp:txXfrm>
    </dsp:sp>
    <dsp:sp modelId="{0BA38E9F-5EE8-4C48-9249-112F60432A62}">
      <dsp:nvSpPr>
        <dsp:cNvPr id="0" name=""/>
        <dsp:cNvSpPr/>
      </dsp:nvSpPr>
      <dsp:spPr>
        <a:xfrm>
          <a:off x="3860707" y="691536"/>
          <a:ext cx="3591849" cy="162888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444500" lvl="0" indent="-44450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若大家随意在校园扔垃圾，会有什么后果？</a:t>
          </a:r>
          <a:endParaRPr lang="en-US" altLang="zh-HK" sz="2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60707" y="691536"/>
        <a:ext cx="3591849" cy="1628882"/>
      </dsp:txXfrm>
    </dsp:sp>
    <dsp:sp modelId="{5A4C1877-155E-46F3-85AC-EA12231A2A1E}">
      <dsp:nvSpPr>
        <dsp:cNvPr id="0" name=""/>
        <dsp:cNvSpPr/>
      </dsp:nvSpPr>
      <dsp:spPr>
        <a:xfrm>
          <a:off x="57985" y="2600614"/>
          <a:ext cx="3568963" cy="162888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352425" lvl="0" indent="-352425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若大家在小食部都不排队购买食物，会有什么后果？</a:t>
          </a:r>
          <a:endParaRPr lang="en-US" altLang="zh-HK" sz="2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985" y="2600614"/>
        <a:ext cx="3568963" cy="1628882"/>
      </dsp:txXfrm>
    </dsp:sp>
    <dsp:sp modelId="{46499931-E43C-410C-9F38-534164C99E9E}">
      <dsp:nvSpPr>
        <dsp:cNvPr id="0" name=""/>
        <dsp:cNvSpPr/>
      </dsp:nvSpPr>
      <dsp:spPr>
        <a:xfrm>
          <a:off x="3938120" y="2591900"/>
          <a:ext cx="3417179" cy="1628882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74638" lvl="0" indent="-274638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4.</a:t>
          </a:r>
          <a:r>
            <a:rPr lang="zh-TW" altLang="en-US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若大家在上课时，随意吃东西，会发生什么情况？</a:t>
          </a:r>
          <a:endParaRPr lang="en-US" altLang="zh-HK" sz="2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8120" y="2591900"/>
        <a:ext cx="3417179" cy="1628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2725683" y="406876"/>
          <a:ext cx="1064690" cy="1064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2761034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和睦共处</a:t>
          </a:r>
          <a:endParaRPr lang="en-US" altLang="zh-HK" sz="2000" b="1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HK" sz="3200" kern="1200" dirty="0">
            <a:solidFill>
              <a:schemeClr val="tx1"/>
            </a:solidFill>
          </a:endParaRPr>
        </a:p>
      </dsp:txBody>
      <dsp:txXfrm>
        <a:off x="2903132" y="584389"/>
        <a:ext cx="709793" cy="709862"/>
      </dsp:txXfrm>
    </dsp:sp>
    <dsp:sp modelId="{B1BC6D94-8955-4E17-817E-B6E3BE68FABF}">
      <dsp:nvSpPr>
        <dsp:cNvPr id="0" name=""/>
        <dsp:cNvSpPr/>
      </dsp:nvSpPr>
      <dsp:spPr>
        <a:xfrm rot="2700000">
          <a:off x="1626578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6EC5D-521C-4756-B14C-550A39A30D1F}">
      <dsp:nvSpPr>
        <dsp:cNvPr id="0" name=""/>
        <dsp:cNvSpPr/>
      </dsp:nvSpPr>
      <dsp:spPr>
        <a:xfrm>
          <a:off x="1660647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尊重</a:t>
          </a:r>
          <a:endParaRPr lang="en-US" altLang="zh-HK" sz="2000" b="1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802744" y="584389"/>
        <a:ext cx="709793" cy="709862"/>
      </dsp:txXfrm>
    </dsp:sp>
    <dsp:sp modelId="{A0D78205-3ECE-4632-BEC9-EE3FED13167E}">
      <dsp:nvSpPr>
        <dsp:cNvPr id="0" name=""/>
        <dsp:cNvSpPr/>
      </dsp:nvSpPr>
      <dsp:spPr>
        <a:xfrm rot="2700000">
          <a:off x="526190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560259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遵规守法</a:t>
          </a:r>
          <a:endParaRPr lang="en-US" altLang="zh-TW" sz="2000" b="1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702356" y="584389"/>
        <a:ext cx="709793" cy="709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2725683" y="406876"/>
          <a:ext cx="1064690" cy="1064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2761034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和睦共处</a:t>
          </a:r>
          <a:endParaRPr lang="en-US" altLang="zh-HK" sz="2000" b="1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HK" sz="3200" kern="1200" dirty="0">
            <a:solidFill>
              <a:schemeClr val="tx1"/>
            </a:solidFill>
          </a:endParaRPr>
        </a:p>
      </dsp:txBody>
      <dsp:txXfrm>
        <a:off x="2903132" y="584389"/>
        <a:ext cx="709793" cy="709862"/>
      </dsp:txXfrm>
    </dsp:sp>
    <dsp:sp modelId="{B1BC6D94-8955-4E17-817E-B6E3BE68FABF}">
      <dsp:nvSpPr>
        <dsp:cNvPr id="0" name=""/>
        <dsp:cNvSpPr/>
      </dsp:nvSpPr>
      <dsp:spPr>
        <a:xfrm rot="2700000">
          <a:off x="1626578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6EC5D-521C-4756-B14C-550A39A30D1F}">
      <dsp:nvSpPr>
        <dsp:cNvPr id="0" name=""/>
        <dsp:cNvSpPr/>
      </dsp:nvSpPr>
      <dsp:spPr>
        <a:xfrm>
          <a:off x="1660647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尊重</a:t>
          </a:r>
          <a:endParaRPr lang="en-US" altLang="zh-HK" sz="2000" b="1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802744" y="584389"/>
        <a:ext cx="709793" cy="709862"/>
      </dsp:txXfrm>
    </dsp:sp>
    <dsp:sp modelId="{A0D78205-3ECE-4632-BEC9-EE3FED13167E}">
      <dsp:nvSpPr>
        <dsp:cNvPr id="0" name=""/>
        <dsp:cNvSpPr/>
      </dsp:nvSpPr>
      <dsp:spPr>
        <a:xfrm rot="2700000">
          <a:off x="526190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560259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遵规守法</a:t>
          </a:r>
          <a:endParaRPr lang="en-US" altLang="zh-TW" sz="2000" b="1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702356" y="584389"/>
        <a:ext cx="709793" cy="709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资料来源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2001 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香港浸会大学「中小学生活及伦理教育研究计划」</a:t>
            </a:r>
          </a:p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优质教育基金赞助</a:t>
            </a:r>
          </a:p>
          <a:p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HK" dirty="0"/>
          </a:p>
          <a:p>
            <a:r>
              <a:rPr lang="en-US" altLang="zh-HK" dirty="0" err="1"/>
              <a:t>freepik</a:t>
            </a:r>
            <a:endParaRPr lang="en-US" altLang="zh-HK" dirty="0"/>
          </a:p>
          <a:p>
            <a:r>
              <a:rPr lang="en-US" altLang="zh-HK" dirty="0"/>
              <a:t>https://www.freepik.com/free-vector/little-witch_796167.htm#page=1&amp;query=wicht&amp;position=48</a:t>
            </a:r>
          </a:p>
          <a:p>
            <a:r>
              <a:rPr lang="en-US" altLang="zh-HK" dirty="0"/>
              <a:t>https://www.freepik.com/free-vector/school-building-background_4932706.htm#page=1&amp;query=school&amp;position=30</a:t>
            </a:r>
          </a:p>
          <a:p>
            <a:r>
              <a:rPr lang="en-US" altLang="zh-HK" dirty="0"/>
              <a:t>https://www.freepik.com/free-vector/wizard-color-outline-silhouette-cartoon-character-isolated_11829642.htm?query=wicht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5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Freepik</a:t>
            </a:r>
            <a:endParaRPr lang="en-US" altLang="zh-TW" sz="1200" b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https://www.freepik.com/free-vector/green-witch-flying-broom-night_6486307.htm#page=1&amp;query=wicht&amp;position=14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44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Freepik</a:t>
            </a:r>
            <a:endParaRPr lang="en-US" altLang="zh-TW" sz="1200" b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https://www.freepik.com/free-vector/green-witch-flying-broom-night_6486307.htm#page=1&amp;query=wicht&amp;position=14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04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Freepik</a:t>
            </a:r>
            <a:endParaRPr lang="en-US" altLang="zh-TW" sz="1200" b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https://www.freepik.com/free-vector/green-witch-flying-broom-night_6486307.htm#page=1&amp;query=wicht&amp;position=14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4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Freepik</a:t>
            </a:r>
            <a:endParaRPr lang="en-US" altLang="zh-TW" sz="1200" b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https://www.freepik.com/free-vector/green-witch-flying-broom-night_6486307.htm#page=1&amp;query=wicht&amp;position=14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74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Freepik</a:t>
            </a:r>
            <a:endParaRPr lang="en-US" altLang="zh-TW" sz="1200" b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https://www.freepik.com/free-vector/green-witch-flying-broom-night_6486307.htm#page=1&amp;query=wicht&amp;position=14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2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Arial" panose="020B0604020202020204" pitchFamily="34" charset="0"/>
              </a:rPr>
              <a:t>图片来源</a:t>
            </a:r>
            <a:r>
              <a:rPr lang="en-US" altLang="zh-HK" sz="1200" dirty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Arial" panose="020B0604020202020204" pitchFamily="34" charset="0"/>
              </a:rPr>
              <a:t>https://www.freepik.com/free-vector/realistic-green-and-black-chalkboard-with-wooden-frame-and-chalk_12721078.htm</a:t>
            </a:r>
            <a:endParaRPr lang="zh-HK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+mn-ea"/>
              <a:cs typeface="Arial" panose="020B0604020202020204" pitchFamily="34" charset="0"/>
            </a:endParaRPr>
          </a:p>
          <a:p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6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学生２人一组，讨论以上四条问题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如有学生认为没有校规没问题，教师可邀请其他同学指出问题</a:t>
            </a:r>
            <a:r>
              <a:rPr lang="en-US" altLang="zh-TW" dirty="0"/>
              <a:t>/</a:t>
            </a:r>
            <a:r>
              <a:rPr lang="zh-TW" altLang="en-US" dirty="0"/>
              <a:t>互相提问，协助学生反思遵纪守法的重要。</a:t>
            </a:r>
          </a:p>
          <a:p>
            <a:pPr marL="0" indent="0">
              <a:buNone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4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教师除了聆听录音广播剧，可以考虑以话剧形式进行。</a:t>
            </a:r>
            <a:r>
              <a:rPr lang="zh-TW" altLang="en-US" sz="1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广播剧</a:t>
            </a:r>
            <a:r>
              <a:rPr lang="zh-TW" altLang="en-US" sz="1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的内容见</a:t>
            </a:r>
            <a:r>
              <a:rPr lang="en-US" altLang="zh-TW" sz="1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PPT10-14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如时间不许可，教师可根据</a:t>
            </a:r>
            <a:r>
              <a:rPr lang="en-US" altLang="zh-TW" sz="1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PPT 10 </a:t>
            </a:r>
            <a:r>
              <a:rPr lang="zh-TW" altLang="en-US" sz="1200" dirty="0">
                <a:solidFill>
                  <a:srgbClr val="00B050"/>
                </a:solidFill>
              </a:rPr>
              <a:t>「巫师大闹学校记」</a:t>
            </a:r>
            <a:r>
              <a:rPr lang="zh-TW" altLang="zh-HK" sz="1200" dirty="0">
                <a:solidFill>
                  <a:srgbClr val="00B050"/>
                </a:solidFill>
              </a:rPr>
              <a:t>大纲</a:t>
            </a:r>
            <a:r>
              <a:rPr lang="zh-TW" altLang="en-US" sz="1200" dirty="0">
                <a:solidFill>
                  <a:srgbClr val="00B050"/>
                </a:solidFill>
              </a:rPr>
              <a:t>，当故事讲述，然后再引导学生反思下页问题。</a:t>
            </a:r>
            <a:endParaRPr lang="en-US" altLang="zh-TW" sz="1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Freepik</a:t>
            </a:r>
            <a:endParaRPr lang="en-US" altLang="zh-TW" sz="1200" b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https://www.freepik.com/free-vector/green-witch-flying-broom-night_6486307.htm#page=1&amp;query=wicht&amp;position=14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https://www.freepik.com/free-vector/abandoned-school-cafe_8715283.htm#page=1&amp;query=broken%20school&amp;position=1</a:t>
            </a:r>
          </a:p>
          <a:p>
            <a:endParaRPr lang="zh-HK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99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教师提问学生在没有校规下的情况，引领学生思考规则背后的意义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遵守规则也是尊重别人的表现，这会让大家生活得更有秩序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更和谐。</a:t>
            </a:r>
            <a:endParaRPr lang="en-US" altLang="zh-TW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 startAt="3"/>
            </a:pPr>
            <a:endParaRPr lang="en-US" altLang="zh-HK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kern="1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Freepik</a:t>
            </a:r>
            <a:r>
              <a:rPr lang="en-US" altLang="zh-HK" sz="1200" kern="1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/>
              <a:t>https://www.freepik.com/free-vector/different-people-asking-questions-illustrated_13244080.htm#page=1&amp;query=thinking&amp;position=3</a:t>
            </a:r>
            <a:endParaRPr lang="zh-HK" alt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4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8889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教师可邀请家长见证学生承诺</a:t>
            </a:r>
            <a:r>
              <a:rPr lang="en-US" altLang="zh-TW" dirty="0"/>
              <a:t>(</a:t>
            </a:r>
            <a:r>
              <a:rPr lang="zh-TW" altLang="en-US" dirty="0"/>
              <a:t>如加签并定时了解学生承诺的达成情况</a:t>
            </a:r>
            <a:r>
              <a:rPr lang="en-US" altLang="zh-TW" dirty="0"/>
              <a:t>)</a:t>
            </a:r>
            <a:r>
              <a:rPr lang="zh-TW" altLang="en-US" dirty="0"/>
              <a:t>，并可进一步举办班际秩序比赛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20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教师可邀请家长参予，与学生一起创作口号，并将优秀作品张贴在壁布，营造良好价值观教育氛围</a:t>
            </a:r>
            <a:endParaRPr lang="en-US" altLang="zh-HK" dirty="0"/>
          </a:p>
          <a:p>
            <a:endParaRPr lang="en-US" altLang="zh-HK" dirty="0"/>
          </a:p>
          <a:p>
            <a:r>
              <a:rPr lang="en-US" altLang="zh-HK" dirty="0" err="1"/>
              <a:t>Freepik</a:t>
            </a:r>
            <a:endParaRPr lang="en-US" altLang="zh-HK" dirty="0"/>
          </a:p>
          <a:p>
            <a:r>
              <a:rPr lang="en-US" altLang="zh-HK" dirty="0"/>
              <a:t>https://www.freepik.com/free-vector/people-winning-different-prizes_9650677.htm#page=1&amp;query=competition&amp;position=44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75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2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22E9-9822-4B8D-B1AB-EB2A216623A1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616F-3A08-44DA-BC39-677FD402D4BD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977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0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22E9-9822-4B8D-B1AB-EB2A216623A1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616F-3A08-44DA-BC39-677FD402D4BD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066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0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7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9141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0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0B07E35-926B-4FED-897C-05EDDEE3816E}"/>
              </a:ext>
            </a:extLst>
          </p:cNvPr>
          <p:cNvSpPr txBox="1">
            <a:spLocks/>
          </p:cNvSpPr>
          <p:nvPr/>
        </p:nvSpPr>
        <p:spPr>
          <a:xfrm>
            <a:off x="755576" y="548680"/>
            <a:ext cx="5544616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「巫师大闹学校记」</a:t>
            </a:r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遵守校规</a:t>
            </a:r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271" y="4623456"/>
            <a:ext cx="4536504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价值观教育</a:t>
            </a: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初小</a:t>
            </a: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教育局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德育、公民及国民教育组制作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2021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11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月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48062" y="5217586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rgbClr val="00B0F0"/>
                </a:solidFill>
              </a:rPr>
              <a:t>资料来源</a:t>
            </a:r>
            <a:r>
              <a:rPr lang="en-US" altLang="zh-TW" sz="1400" dirty="0">
                <a:solidFill>
                  <a:srgbClr val="00B0F0"/>
                </a:solidFill>
              </a:rPr>
              <a:t>: </a:t>
            </a:r>
          </a:p>
          <a:p>
            <a:r>
              <a:rPr lang="en-US" altLang="zh-HK" sz="1400" dirty="0">
                <a:solidFill>
                  <a:srgbClr val="00B0F0"/>
                </a:solidFill>
              </a:rPr>
              <a:t>© 2001 </a:t>
            </a:r>
            <a:r>
              <a:rPr lang="zh-TW" altLang="zh-HK" sz="1400" dirty="0">
                <a:solidFill>
                  <a:srgbClr val="00B0F0"/>
                </a:solidFill>
              </a:rPr>
              <a:t>香港浸会大学</a:t>
            </a:r>
            <a:endParaRPr lang="en-US" altLang="zh-TW" sz="1400" dirty="0">
              <a:solidFill>
                <a:srgbClr val="00B0F0"/>
              </a:solidFill>
            </a:endParaRPr>
          </a:p>
          <a:p>
            <a:r>
              <a:rPr lang="zh-TW" altLang="zh-HK" sz="1400" dirty="0">
                <a:solidFill>
                  <a:srgbClr val="00B0F0"/>
                </a:solidFill>
              </a:rPr>
              <a:t>「中小学生活及伦理教育研究计划」</a:t>
            </a:r>
          </a:p>
          <a:p>
            <a:r>
              <a:rPr lang="zh-TW" altLang="zh-HK" sz="1400" dirty="0">
                <a:solidFill>
                  <a:srgbClr val="00B0F0"/>
                </a:solidFill>
              </a:rPr>
              <a:t>优质教育基金赞助</a:t>
            </a:r>
          </a:p>
        </p:txBody>
      </p:sp>
      <p:pic>
        <p:nvPicPr>
          <p:cNvPr id="3074" name="Picture 2" descr="Little witch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7"/>
          <a:stretch/>
        </p:blipFill>
        <p:spPr bwMode="auto">
          <a:xfrm>
            <a:off x="467544" y="2070700"/>
            <a:ext cx="1800200" cy="20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izard in color and outline and silhouette cartoon character isolated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92"/>
          <a:stretch/>
        </p:blipFill>
        <p:spPr bwMode="auto">
          <a:xfrm>
            <a:off x="7058961" y="466560"/>
            <a:ext cx="1968153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 school building background Free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9"/>
          <a:stretch/>
        </p:blipFill>
        <p:spPr bwMode="auto">
          <a:xfrm>
            <a:off x="2548871" y="2222424"/>
            <a:ext cx="4496943" cy="264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012160" y="6238784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7030A0"/>
                </a:solidFill>
              </a:rPr>
              <a:t>教师参考资料</a:t>
            </a:r>
            <a:r>
              <a:rPr lang="en-US" altLang="zh-TW" sz="2800" b="1" dirty="0">
                <a:solidFill>
                  <a:srgbClr val="7030A0"/>
                </a:solidFill>
              </a:rPr>
              <a:t>:</a:t>
            </a:r>
            <a:r>
              <a:rPr lang="zh-TW" altLang="en-US" sz="2800" b="1" dirty="0">
                <a:solidFill>
                  <a:srgbClr val="7030A0"/>
                </a:solidFill>
              </a:rPr>
              <a:t>「巫师大闹学校记」</a:t>
            </a:r>
            <a:r>
              <a:rPr lang="zh-TW" altLang="zh-HK" sz="2800" b="1" dirty="0">
                <a:solidFill>
                  <a:srgbClr val="7030A0"/>
                </a:solidFill>
              </a:rPr>
              <a:t>剧本</a:t>
            </a:r>
            <a:r>
              <a:rPr lang="en-US" altLang="zh-TW" sz="2800" b="1" dirty="0">
                <a:solidFill>
                  <a:srgbClr val="7030A0"/>
                </a:solidFill>
              </a:rPr>
              <a:t>(</a:t>
            </a:r>
            <a:r>
              <a:rPr lang="zh-TW" altLang="en-US" sz="2800" b="1" dirty="0">
                <a:solidFill>
                  <a:srgbClr val="7030A0"/>
                </a:solidFill>
              </a:rPr>
              <a:t>一</a:t>
            </a:r>
            <a:r>
              <a:rPr lang="en-US" altLang="zh-TW" sz="2800" b="1" dirty="0">
                <a:solidFill>
                  <a:srgbClr val="7030A0"/>
                </a:solidFill>
              </a:rPr>
              <a:t>)</a:t>
            </a:r>
            <a:endParaRPr lang="zh-HK" alt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373" y="957161"/>
            <a:ext cx="7886700" cy="554461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：小巫师同巫师爸爸经过一间学校，佢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哋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听到学校钟声响起喎。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（学校钟声响）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旁白：跟住，学校里面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学生就好似木偶咁郁都唔郁企晒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操场度。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老师：各位同学，入课室要排好队，唔准倾计呀！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旁白：小强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呢个时候先至匆匆赶到学校。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小强：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喘着气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对…对唔住！老师，我迟到！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老师：小强同学，如果你再迟到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话，我就罚你留堂，知道未呀？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小强：哦！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旁白：小巫师听到就同巫师爸爸咁讲啦…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小巫师：爸爸，你睇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吓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呢间学校，唔准呢样、又唔准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嗰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样，真系闷死人啦！不如我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哋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将Ｄ规矩全部都变走晒啰，好唔好呀？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旁白：巫师爸爸听到都觉得几好玩，就赞成小巫师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提议啦！而且，仲开始施法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添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巫师爸爸：唔…都几好玩！好！我变！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施法的音响效果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sz="45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旁白：本来排得好整齐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队伍，突然之间散晒啦！大家都唔知自己应该企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边度。你推我撞，大家净系想快Ｄ返到课室，有Ｄ同学仲被人推跌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地上面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添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！周围一片惊呼声。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人群嘈杂及惊叫声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sz="45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众学生：哎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吔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呢个时候，小强都俾人撞跌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咗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喎！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小强：哎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吔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！有无搞错呀！唔好推呀！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旁白：一班同学好难先至入到课室，仲阻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咗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好多上堂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时间。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　＊　＊</a:t>
            </a:r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4" name="Picture 3" descr="Green witch on flying broom at n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56" y="4891070"/>
            <a:ext cx="149793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342182" y="6455978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7030A0"/>
                </a:solidFill>
              </a:rPr>
              <a:t>教师参考资料</a:t>
            </a:r>
            <a:r>
              <a:rPr lang="en-US" altLang="zh-TW" sz="2800" b="1" dirty="0">
                <a:solidFill>
                  <a:srgbClr val="7030A0"/>
                </a:solidFill>
              </a:rPr>
              <a:t>:</a:t>
            </a:r>
            <a:r>
              <a:rPr lang="zh-TW" altLang="en-US" sz="2800" b="1" dirty="0">
                <a:solidFill>
                  <a:srgbClr val="7030A0"/>
                </a:solidFill>
              </a:rPr>
              <a:t>「巫师大闹学校记」</a:t>
            </a:r>
            <a:r>
              <a:rPr lang="zh-TW" altLang="zh-HK" sz="2800" b="1" dirty="0">
                <a:solidFill>
                  <a:srgbClr val="7030A0"/>
                </a:solidFill>
              </a:rPr>
              <a:t>剧本</a:t>
            </a:r>
            <a:r>
              <a:rPr lang="en-US" altLang="zh-TW" sz="2800" b="1" dirty="0">
                <a:solidFill>
                  <a:srgbClr val="7030A0"/>
                </a:solidFill>
              </a:rPr>
              <a:t>(</a:t>
            </a:r>
            <a:r>
              <a:rPr lang="zh-TW" altLang="en-US" sz="2800" b="1" dirty="0">
                <a:solidFill>
                  <a:srgbClr val="7030A0"/>
                </a:solidFill>
              </a:rPr>
              <a:t>二</a:t>
            </a:r>
            <a:r>
              <a:rPr lang="en-US" altLang="zh-TW" sz="2800" b="1" dirty="0">
                <a:solidFill>
                  <a:srgbClr val="7030A0"/>
                </a:solidFill>
              </a:rPr>
              <a:t>)</a:t>
            </a:r>
            <a:endParaRPr lang="zh-HK" alt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29"/>
            <a:ext cx="7886700" cy="55446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旁白：上美劳堂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时候，小强举起手…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小强：老师，我可唔可以出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嚟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en-US" altLang="zh-HK" sz="18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dum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”垃圾呀？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老师：好啦！小强，你出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嚟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en-US" altLang="zh-HK" sz="18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dum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”啦！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旁白：呢个时候，巫师爸爸又施法术啦！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巫师爸爸：想“</a:t>
            </a:r>
            <a:r>
              <a:rPr lang="en-US" altLang="zh-HK" sz="18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dum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”垃圾呀？好！我变！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施法的音响效果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旁白：本来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课室角落头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垃圾筒突然之间唔见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咗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喎！小强就将Ｄ垃圾随手“</a:t>
            </a:r>
            <a:r>
              <a:rPr lang="en-US" altLang="zh-HK" sz="18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dum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地上面，连其他同学都将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垃圾“</a:t>
            </a:r>
            <a:r>
              <a:rPr lang="en-US" altLang="zh-HK" sz="18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dum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咗喺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地上面，搞到成地都污糟</a:t>
            </a:r>
            <a:r>
              <a:rPr lang="zh-CN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邋遢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　＊　＊</a:t>
            </a:r>
          </a:p>
          <a:p>
            <a:pPr marL="0" indent="0">
              <a:buNone/>
            </a:pPr>
            <a:endParaRPr lang="zh-HK" altLang="en-US" dirty="0">
              <a:latin typeface="細明體_HKSCS" panose="02020500000000000000" pitchFamily="18" charset="-120"/>
              <a:ea typeface="細明體_HKSCS" panose="02020500000000000000" pitchFamily="18" charset="-120"/>
            </a:endParaRPr>
          </a:p>
        </p:txBody>
      </p:sp>
      <p:pic>
        <p:nvPicPr>
          <p:cNvPr id="4" name="Picture 3" descr="Green witch on flying broom at n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30023"/>
            <a:ext cx="1094781" cy="15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342182" y="6455978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86700" cy="615602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7030A0"/>
                </a:solidFill>
              </a:rPr>
              <a:t>教师参考资料</a:t>
            </a:r>
            <a:r>
              <a:rPr lang="en-US" altLang="zh-TW" sz="2800" b="1" dirty="0">
                <a:solidFill>
                  <a:srgbClr val="7030A0"/>
                </a:solidFill>
              </a:rPr>
              <a:t>:</a:t>
            </a:r>
            <a:r>
              <a:rPr lang="zh-TW" altLang="en-US" sz="2800" b="1" dirty="0">
                <a:solidFill>
                  <a:srgbClr val="7030A0"/>
                </a:solidFill>
              </a:rPr>
              <a:t>「巫师大闹学校记」</a:t>
            </a:r>
            <a:r>
              <a:rPr lang="zh-TW" altLang="zh-HK" sz="2800" b="1" dirty="0">
                <a:solidFill>
                  <a:srgbClr val="7030A0"/>
                </a:solidFill>
              </a:rPr>
              <a:t>剧本</a:t>
            </a:r>
            <a:r>
              <a:rPr lang="en-US" altLang="zh-TW" sz="2800" b="1" dirty="0">
                <a:solidFill>
                  <a:srgbClr val="7030A0"/>
                </a:solidFill>
              </a:rPr>
              <a:t>(</a:t>
            </a:r>
            <a:r>
              <a:rPr lang="zh-TW" altLang="en-US" sz="2800" b="1" dirty="0">
                <a:solidFill>
                  <a:srgbClr val="7030A0"/>
                </a:solidFill>
              </a:rPr>
              <a:t>三</a:t>
            </a:r>
            <a:r>
              <a:rPr lang="en-US" altLang="zh-TW" sz="2800" b="1" dirty="0">
                <a:solidFill>
                  <a:srgbClr val="7030A0"/>
                </a:solidFill>
              </a:rPr>
              <a:t>)</a:t>
            </a:r>
            <a:endParaRPr lang="zh-HK" alt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8772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旁白：差唔多到落堂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时候…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巫师爸爸：嘻嘻嘻…又系我呀！我变！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施法的音响效果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呢个时候，巫师爸爸又施法啦！今次佢将上堂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钟声都变走埋。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小强：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静静地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点解咁耐都未落堂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架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？好心急呀！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同学：系啰！我仲要买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野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饮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架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嘛！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旁白：终于，老师睇一睇表，知道够钟落堂啦！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老师：咦？乜够钟落堂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架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啦？点解个钟唔响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呢？好啦！各位同学再见！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各同学：老师再见！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旁白：当老师一离开课室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时候，小强即刻冲出课室啦！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小强：哎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吔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！有无搞错呀！究竟系边个将Ｄ垃圾“</a:t>
            </a:r>
            <a:r>
              <a:rPr lang="en-US" altLang="zh-HK" sz="18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dum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”系地上面呀？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旁白：原来，佢踩到枝铅笔，仲跌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咗喺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地上面。但系，佢等都唔等就即</a:t>
            </a: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刻冲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咗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去厕所，点知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途中，就俾一个高年班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同学撞跌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咗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啦！</a:t>
            </a: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小强：有无搞错呀！唔可以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走廊上面跑过喎！风纪！风纪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边度呀？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巫师：啊！风纪呀…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MA-LI-MA-LI-HUNG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！我变！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施法的音响效果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旁白：原来巫师爸爸将所有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风纪都变走晒啦！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　＊　＊</a:t>
            </a:r>
            <a:endParaRPr lang="zh-HK" altLang="en-US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3" descr="Green witch on flying broom at n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75" y="25590"/>
            <a:ext cx="1382813" cy="13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342182" y="6455978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752" y="13810"/>
            <a:ext cx="7886700" cy="615602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7030A0"/>
                </a:solidFill>
              </a:rPr>
              <a:t>教师参考资料</a:t>
            </a:r>
            <a:r>
              <a:rPr lang="en-US" altLang="zh-TW" sz="2800" b="1" dirty="0">
                <a:solidFill>
                  <a:srgbClr val="7030A0"/>
                </a:solidFill>
              </a:rPr>
              <a:t>:</a:t>
            </a:r>
            <a:r>
              <a:rPr lang="zh-TW" altLang="en-US" sz="2800" b="1" dirty="0">
                <a:solidFill>
                  <a:srgbClr val="7030A0"/>
                </a:solidFill>
              </a:rPr>
              <a:t>「巫师大闹学校记」</a:t>
            </a:r>
            <a:r>
              <a:rPr lang="zh-TW" altLang="zh-HK" sz="2800" b="1" dirty="0">
                <a:solidFill>
                  <a:srgbClr val="7030A0"/>
                </a:solidFill>
              </a:rPr>
              <a:t>剧本</a:t>
            </a:r>
            <a:r>
              <a:rPr lang="en-US" altLang="zh-TW" sz="2800" b="1" dirty="0">
                <a:solidFill>
                  <a:srgbClr val="7030A0"/>
                </a:solidFill>
              </a:rPr>
              <a:t>(</a:t>
            </a:r>
            <a:r>
              <a:rPr lang="zh-TW" altLang="en-US" sz="2800" b="1" dirty="0">
                <a:solidFill>
                  <a:srgbClr val="7030A0"/>
                </a:solidFill>
              </a:rPr>
              <a:t>四</a:t>
            </a:r>
            <a:r>
              <a:rPr lang="en-US" altLang="zh-TW" sz="2800" b="1" dirty="0">
                <a:solidFill>
                  <a:srgbClr val="7030A0"/>
                </a:solidFill>
              </a:rPr>
              <a:t>)</a:t>
            </a:r>
            <a:endParaRPr lang="zh-HK" alt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57606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旁白：小强去完洗手间之后，就即刻跑去食物部买零食。但系，原来食物部又俾巫师施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咗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法喎！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巫师爸爸：嘻嘻嘻…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MA-LI-MA-LI-HUNG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MA-LI-MA-LI-HUNG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施法音响效果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旁白：本来食物部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前面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排得好整齐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队伍，突然之间，又乱晒啦！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小明：喂！你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哋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做咩打尖呀？排队啦！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旁白：小强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啱啱嚟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到就问小明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嘞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小强：喂！小明，做乜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嘢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事呀？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小明：呢Ｄ人啰！都唔守秩序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，全部都唔排队呀！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小强：咁我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哋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都逼入去啰！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旁白：但系，小强同小明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年纪都咁细，佢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哋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又点够Ｄ高年班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同学逼。于是，佢</a:t>
            </a:r>
            <a:r>
              <a:rPr lang="en-US" altLang="zh-TW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哋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唯有返番课室啦！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走廊度，佢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哋啱啱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遇到班主任黄老师，当佢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哋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想同老</a:t>
            </a: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师打招呼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时候…</a:t>
            </a:r>
          </a:p>
        </p:txBody>
      </p:sp>
      <p:pic>
        <p:nvPicPr>
          <p:cNvPr id="4" name="Picture 3" descr="Green witch on flying broom at n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31" y="3789040"/>
            <a:ext cx="145482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342182" y="6455978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</a:rPr>
              <a:t>教师参考资料</a:t>
            </a:r>
            <a:r>
              <a:rPr lang="en-US" altLang="zh-TW" sz="3200" b="1" dirty="0">
                <a:solidFill>
                  <a:srgbClr val="7030A0"/>
                </a:solidFill>
              </a:rPr>
              <a:t>:</a:t>
            </a:r>
            <a:r>
              <a:rPr lang="zh-TW" altLang="en-US" sz="3200" b="1" dirty="0">
                <a:solidFill>
                  <a:srgbClr val="7030A0"/>
                </a:solidFill>
              </a:rPr>
              <a:t>「巫师大闹学校记」</a:t>
            </a:r>
            <a:r>
              <a:rPr lang="zh-TW" altLang="zh-HK" sz="3200" b="1" dirty="0">
                <a:solidFill>
                  <a:srgbClr val="7030A0"/>
                </a:solidFill>
              </a:rPr>
              <a:t>剧本</a:t>
            </a:r>
            <a:r>
              <a:rPr lang="en-US" altLang="zh-TW" sz="3200" b="1" dirty="0">
                <a:solidFill>
                  <a:srgbClr val="7030A0"/>
                </a:solidFill>
              </a:rPr>
              <a:t>(</a:t>
            </a:r>
            <a:r>
              <a:rPr lang="zh-TW" altLang="en-US" sz="3200" b="1" dirty="0">
                <a:solidFill>
                  <a:srgbClr val="7030A0"/>
                </a:solidFill>
              </a:rPr>
              <a:t>四</a:t>
            </a:r>
            <a:r>
              <a:rPr lang="en-US" altLang="zh-TW" sz="3200" b="1" dirty="0">
                <a:solidFill>
                  <a:srgbClr val="7030A0"/>
                </a:solidFill>
              </a:rPr>
              <a:t>)</a:t>
            </a: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052736"/>
            <a:ext cx="8263830" cy="42793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巫师爸爸：想同老师打招呼…好！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MA-LI-MA-LI-HONG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，我变！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施法音响效果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旁白：小强同小明变得好似其他同学一样，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走廊度跑起上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嚟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。仲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  </a:t>
            </a: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老师身边好似一枝箭咁跑过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添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跑步声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经过老师身边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时候，</a:t>
            </a: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小强仲大叫起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嚟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小强：借过借过，唔好阻住呀！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黄老师：你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哋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两个企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度！点解见到老师唔打招呼呀？仲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度大声叫。</a:t>
            </a: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今日放学之后留堂搵我，我有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嘢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同你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哋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讲。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旁白：小强同小明都唔明白点解会变成咁样，唯有向老师道歉啦！但</a:t>
            </a: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系，小巫师同巫师爸爸就觉得好开心、好好玩，仲笑得好开心！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小巫师、巫师爸爸：哈…哈…哈…</a:t>
            </a:r>
            <a:b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pic>
        <p:nvPicPr>
          <p:cNvPr id="5" name="Picture 3" descr="Green witch on flying broom at n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31" y="3789040"/>
            <a:ext cx="145482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43801" cy="7317432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3F546863-FF43-2B41-8CA7-FA4F0AB9B855}"/>
              </a:ext>
            </a:extLst>
          </p:cNvPr>
          <p:cNvSpPr txBox="1">
            <a:spLocks/>
          </p:cNvSpPr>
          <p:nvPr/>
        </p:nvSpPr>
        <p:spPr>
          <a:xfrm>
            <a:off x="3635896" y="599282"/>
            <a:ext cx="57672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>
                <a:solidFill>
                  <a:schemeClr val="bg1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+mn-cs"/>
                <a:sym typeface="Wingdings" panose="05000000000000000000" pitchFamily="2" charset="2"/>
              </a:rPr>
              <a:t>学习重点</a:t>
            </a:r>
            <a:endParaRPr lang="zh-HK" altLang="en-US" sz="3000" dirty="0">
              <a:solidFill>
                <a:schemeClr val="bg1"/>
              </a:solidFill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1692DD13-8D27-AE43-B204-ACCEFCC07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54263"/>
              </p:ext>
            </p:extLst>
          </p:nvPr>
        </p:nvGraphicFramePr>
        <p:xfrm>
          <a:off x="628650" y="1046340"/>
          <a:ext cx="8047806" cy="5560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0140">
                  <a:extLst>
                    <a:ext uri="{9D8B030D-6E8A-4147-A177-3AD203B41FA5}">
                      <a16:colId xmlns:a16="http://schemas.microsoft.com/office/drawing/2014/main" val="3460353269"/>
                    </a:ext>
                  </a:extLst>
                </a:gridCol>
                <a:gridCol w="5897666">
                  <a:extLst>
                    <a:ext uri="{9D8B030D-6E8A-4147-A177-3AD203B41FA5}">
                      <a16:colId xmlns:a16="http://schemas.microsoft.com/office/drawing/2014/main" val="1970149440"/>
                    </a:ext>
                  </a:extLst>
                </a:gridCol>
              </a:tblGrid>
              <a:tr h="2814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0" i="0" u="none" dirty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0" i="0" u="none" dirty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0" i="0" u="none" dirty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内容概要</a:t>
                      </a:r>
                      <a:r>
                        <a:rPr lang="zh-HK" altLang="en-US" sz="2800" b="0" i="0" u="none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：</a:t>
                      </a:r>
                      <a:endParaRPr lang="en-US" altLang="zh-HK" sz="2800" b="0" i="0" u="none" dirty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  <a:p>
                      <a:endParaRPr lang="en-US" sz="2400" b="0" i="0" u="none" dirty="0"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kern="1200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通过广播剧和讨论，让学生反思</a:t>
                      </a:r>
                      <a:r>
                        <a:rPr lang="zh-TW" altLang="zh-HK" sz="2800" b="0" i="0" u="none" kern="1200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遵</a:t>
                      </a:r>
                      <a:r>
                        <a:rPr lang="zh-TW" altLang="en-US" sz="2800" b="0" i="0" u="none" kern="1200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守校规的重要</a:t>
                      </a:r>
                      <a:r>
                        <a:rPr lang="zh-TW" altLang="en-US" sz="2800" b="0" i="0" u="none" kern="12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DFKai-SB" panose="03000509000000000000" pitchFamily="49" charset="-120"/>
                        </a:rPr>
                        <a:t>；并通过我的行动承诺和亲子口号创作活动，进一步培养学生正面的价值观和态度</a:t>
                      </a:r>
                      <a:r>
                        <a:rPr lang="zh-TW" altLang="en-US" sz="2800" b="0" i="0" u="none" kern="1200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。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1920685"/>
                  </a:ext>
                </a:extLst>
              </a:tr>
              <a:tr h="1285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HK" sz="2400" b="0" i="0" u="none" kern="1200" dirty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800" b="0" i="0" u="none" kern="1200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学习目标</a:t>
                      </a:r>
                      <a:r>
                        <a:rPr lang="zh-HK" altLang="en-US" sz="2400" b="0" i="0" u="none" kern="1200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：</a:t>
                      </a:r>
                      <a:endParaRPr lang="en-HK" altLang="zh-TW" sz="2400" b="0" i="0" u="none" kern="1200" dirty="0">
                        <a:solidFill>
                          <a:schemeClr val="bg2"/>
                        </a:solidFill>
                        <a:effectLst/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  <a:p>
                      <a:endParaRPr lang="en-US" sz="2400" b="0" i="0" u="none" dirty="0"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lvl="0" indent="-5143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800" b="0" i="0" u="none" kern="1200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让学生明白校规的重要。</a:t>
                      </a:r>
                      <a:endParaRPr lang="en-US" altLang="zh-TW" sz="2800" b="0" i="0" u="none" kern="1200" dirty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  <a:p>
                      <a:pPr marL="514350" lvl="0" indent="-5143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800" b="0" i="0" u="none" kern="1200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培养学生</a:t>
                      </a:r>
                      <a:r>
                        <a:rPr lang="zh-TW" altLang="zh-HK" sz="2800" b="0" i="0" u="none" kern="1200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遵规守法的</a:t>
                      </a:r>
                      <a:r>
                        <a:rPr lang="zh-TW" altLang="en-US" sz="2800" b="0" i="0" u="none" kern="1200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态度。</a:t>
                      </a:r>
                      <a:endParaRPr lang="en-US" altLang="zh-TW" sz="2800" b="0" i="0" u="none" kern="1200" dirty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7926119"/>
                  </a:ext>
                </a:extLst>
              </a:tr>
              <a:tr h="1460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kern="1200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价值观和</a:t>
                      </a:r>
                      <a:endParaRPr lang="en-US" altLang="zh-TW" sz="2800" b="0" i="0" u="none" kern="1200" dirty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kern="1200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态度</a:t>
                      </a:r>
                      <a:r>
                        <a:rPr lang="zh-HK" altLang="en-US" sz="2800" b="0" i="0" u="none" kern="1200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：</a:t>
                      </a:r>
                      <a:endParaRPr lang="en-CA" altLang="zh-HK" sz="2800" b="0" i="0" u="none" kern="1200" dirty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  <a:p>
                      <a:endParaRPr lang="en-US" sz="2400" b="0" i="0" u="none" dirty="0"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0" i="0" u="none" kern="1200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遵规守法、尊重他人、责任感</a:t>
                      </a:r>
                      <a:endParaRPr lang="en-US" sz="2800" b="0" i="0" u="none" kern="1200" dirty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704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>
            <a:extLst>
              <a:ext uri="{FF2B5EF4-FFF2-40B4-BE49-F238E27FC236}">
                <a16:creationId xmlns:a16="http://schemas.microsoft.com/office/drawing/2014/main" id="{E0B07E35-926B-4FED-897C-05EDDEE3816E}"/>
              </a:ext>
            </a:extLst>
          </p:cNvPr>
          <p:cNvSpPr txBox="1">
            <a:spLocks/>
          </p:cNvSpPr>
          <p:nvPr/>
        </p:nvSpPr>
        <p:spPr>
          <a:xfrm>
            <a:off x="1187624" y="548680"/>
            <a:ext cx="2736304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分组讨论 </a:t>
            </a:r>
            <a:endParaRPr lang="en-US" altLang="zh-TW" sz="48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399474"/>
              </p:ext>
            </p:extLst>
          </p:nvPr>
        </p:nvGraphicFramePr>
        <p:xfrm>
          <a:off x="827584" y="1572207"/>
          <a:ext cx="745297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Little witch Free Vect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0" b="12757"/>
          <a:stretch/>
        </p:blipFill>
        <p:spPr bwMode="auto">
          <a:xfrm>
            <a:off x="6754502" y="116632"/>
            <a:ext cx="1800200" cy="18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587415" y="648452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>
            <a:extLst>
              <a:ext uri="{FF2B5EF4-FFF2-40B4-BE49-F238E27FC236}">
                <a16:creationId xmlns:a16="http://schemas.microsoft.com/office/drawing/2014/main" id="{E0B07E35-926B-4FED-897C-05EDDEE3816E}"/>
              </a:ext>
            </a:extLst>
          </p:cNvPr>
          <p:cNvSpPr txBox="1">
            <a:spLocks/>
          </p:cNvSpPr>
          <p:nvPr/>
        </p:nvSpPr>
        <p:spPr>
          <a:xfrm>
            <a:off x="755576" y="548680"/>
            <a:ext cx="5544616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 </a:t>
            </a: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广播剧</a:t>
            </a:r>
            <a:endParaRPr lang="en-US" altLang="zh-TW" sz="48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「巫师大闹学校记」</a:t>
            </a:r>
            <a:endParaRPr lang="en-US" altLang="zh-TW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Picture 2" descr="Green witch on flying broom at night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24690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19235" y="60668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098" name="Picture 2" descr="Abandoned school cafe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0" y="2589871"/>
            <a:ext cx="5962650" cy="32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1 音軌 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55858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3333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>
            <a:extLst>
              <a:ext uri="{FF2B5EF4-FFF2-40B4-BE49-F238E27FC236}">
                <a16:creationId xmlns:a16="http://schemas.microsoft.com/office/drawing/2014/main" id="{E0B07E35-926B-4FED-897C-05EDDEE3816E}"/>
              </a:ext>
            </a:extLst>
          </p:cNvPr>
          <p:cNvSpPr txBox="1">
            <a:spLocks/>
          </p:cNvSpPr>
          <p:nvPr/>
        </p:nvSpPr>
        <p:spPr>
          <a:xfrm>
            <a:off x="755576" y="548680"/>
            <a:ext cx="554461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反思问题</a:t>
            </a:r>
            <a:endParaRPr lang="en-US" altLang="zh-TW" sz="48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4482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244016"/>
            <a:ext cx="713840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小巫师说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「校规唔准呢样，唔准嗰样，呢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学校真系闷死人啦！」你同意吗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为什么？</a:t>
            </a:r>
            <a:endParaRPr lang="en-US" altLang="zh-TW" sz="32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algn="just" hangingPunct="0">
              <a:buFont typeface="+mj-lt"/>
              <a:buAutoNum type="arabicPeriod"/>
            </a:pPr>
            <a:endParaRPr lang="en-US" altLang="zh-TW" sz="32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78961493"/>
              </p:ext>
            </p:extLst>
          </p:nvPr>
        </p:nvGraphicFramePr>
        <p:xfrm>
          <a:off x="4107110" y="0"/>
          <a:ext cx="4096591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342182" y="6455978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052" name="Picture 4" descr="Different people asking questions illustrated Free Vec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779" y="4335979"/>
            <a:ext cx="3635228" cy="160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013C23-B618-4C56-A124-AD11FD80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92169"/>
            <a:ext cx="4345939" cy="1450757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总结</a:t>
            </a:r>
            <a:endParaRPr lang="zh-HK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1772816"/>
            <a:ext cx="8076725" cy="4373523"/>
          </a:xfrm>
        </p:spPr>
        <p:txBody>
          <a:bodyPr>
            <a:noAutofit/>
          </a:bodyPr>
          <a:lstStyle/>
          <a:p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规则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zh-HK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维持秩序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，保障各人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权利。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生活在有规则的环境下，</a:t>
            </a:r>
            <a:r>
              <a:rPr lang="zh-CN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会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减少人与人之间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纷争，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使我们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活得开心快乐。</a:t>
            </a:r>
          </a:p>
          <a:p>
            <a:pPr marL="0" indent="0">
              <a:buNone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因此我们应该</a:t>
            </a:r>
            <a:r>
              <a:rPr lang="zh-TW" altLang="en-US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遵规守法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建造一个和谐的社会。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710027"/>
              </p:ext>
            </p:extLst>
          </p:nvPr>
        </p:nvGraphicFramePr>
        <p:xfrm>
          <a:off x="4107110" y="0"/>
          <a:ext cx="4096591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84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52891" t="25073" r="16551" b="10153"/>
          <a:stretch/>
        </p:blipFill>
        <p:spPr>
          <a:xfrm>
            <a:off x="4149375" y="241845"/>
            <a:ext cx="4581184" cy="5462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34148" t="26395" r="33907" b="55724"/>
          <a:stretch/>
        </p:blipFill>
        <p:spPr>
          <a:xfrm>
            <a:off x="626300" y="548680"/>
            <a:ext cx="2973248" cy="93610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6" y="5726171"/>
            <a:ext cx="1068117" cy="99745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0" y="5680510"/>
            <a:ext cx="1080971" cy="103456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0" y="5661248"/>
            <a:ext cx="1081592" cy="106237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2" y="5680509"/>
            <a:ext cx="1099653" cy="104311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62430" y="2276872"/>
            <a:ext cx="3245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2800" dirty="0"/>
              <a:t>试订立行动承诺，订定遵守班里</a:t>
            </a:r>
            <a:r>
              <a:rPr lang="en-US" altLang="zh-TW" sz="2800" dirty="0"/>
              <a:t>/</a:t>
            </a:r>
            <a:r>
              <a:rPr lang="zh-TW" altLang="en-US" sz="2800" dirty="0"/>
              <a:t>学校的规则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439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62806"/>
            <a:ext cx="7942374" cy="1325563"/>
          </a:xfrm>
        </p:spPr>
        <p:txBody>
          <a:bodyPr>
            <a:normAutofit fontScale="90000"/>
          </a:bodyPr>
          <a:lstStyle/>
          <a:p>
            <a:pPr defTabSz="685800">
              <a:lnSpc>
                <a:spcPct val="100000"/>
              </a:lnSpc>
            </a:pP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延伸活动：亲子口号创作比赛</a:t>
            </a:r>
            <a:endParaRPr lang="zh-HK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777550"/>
              </p:ext>
            </p:extLst>
          </p:nvPr>
        </p:nvGraphicFramePr>
        <p:xfrm>
          <a:off x="683568" y="3721175"/>
          <a:ext cx="7632848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4106">
                  <a:extLst>
                    <a:ext uri="{9D8B030D-6E8A-4147-A177-3AD203B41FA5}">
                      <a16:colId xmlns:a16="http://schemas.microsoft.com/office/drawing/2014/main" val="390970119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1879073300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2724436287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205738592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4060830431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2995101773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4015541969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34513761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循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规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好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学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3823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整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洁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失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礼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910027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慢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步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园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勿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乱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跑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397478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落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楼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梯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靠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左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5788622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9254" y="1588369"/>
            <a:ext cx="809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以「校园规则齐遵守」为主题，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创作遵守校园纪律的口号。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People winning different prizes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9004" r="12581" b="8907"/>
          <a:stretch/>
        </p:blipFill>
        <p:spPr bwMode="auto">
          <a:xfrm>
            <a:off x="6383726" y="2276872"/>
            <a:ext cx="2364737" cy="144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3762" y="286356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示例</a:t>
            </a:r>
            <a:r>
              <a:rPr lang="en-US" altLang="zh-TW" sz="40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HK" altLang="en-US" sz="4000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268539" y="6362630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2800" dirty="0">
                <a:solidFill>
                  <a:srgbClr val="00B050"/>
                </a:solidFill>
              </a:rPr>
              <a:t>教师参考资料</a:t>
            </a:r>
            <a:r>
              <a:rPr lang="en-US" altLang="zh-TW" sz="2800" dirty="0">
                <a:solidFill>
                  <a:srgbClr val="00B050"/>
                </a:solidFill>
              </a:rPr>
              <a:t>:</a:t>
            </a:r>
            <a:r>
              <a:rPr lang="zh-TW" altLang="en-US" sz="2800" dirty="0">
                <a:solidFill>
                  <a:srgbClr val="00B050"/>
                </a:solidFill>
              </a:rPr>
              <a:t>「巫师大闹学校记」</a:t>
            </a:r>
            <a:r>
              <a:rPr lang="zh-TW" altLang="zh-HK" sz="2800" dirty="0">
                <a:solidFill>
                  <a:srgbClr val="00B050"/>
                </a:solidFill>
              </a:rPr>
              <a:t>大纲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763" y="1052736"/>
            <a:ext cx="7886700" cy="558924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巫师爸爸和小巫师经过某所学校，看见校内一切秩序井然、学生守规。小巫师见到后，希望巫师爸爸捣乱学校里的秩序。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HK" sz="45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早上集会的时候，原本全校学生在操场排列得十分整齐，但巫师爸爸一施法术，</a:t>
            </a:r>
            <a:r>
              <a:rPr lang="zh-CN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原来整齐的队伍顿时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凌乱起来，不但有很多同学被推倒，连上课的时间也延误了！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在课室内，</a:t>
            </a:r>
            <a:r>
              <a:rPr lang="zh-TW" altLang="zh-HK" sz="45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原本想将垃圾丢在垃圾箱内，但是，巫师爸爸施法后，所有同学</a:t>
            </a:r>
            <a:r>
              <a:rPr lang="zh-CN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将垃圾、废纸等都丢在地上，顿时课室地上满是垃圾。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下课</a:t>
            </a:r>
            <a:r>
              <a:rPr lang="zh-CN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时间到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了，同学们</a:t>
            </a:r>
            <a:r>
              <a:rPr lang="zh-CN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在议论为什么下课钟声还没有响起，原来又是巫师的所为，令钟声停顿了，使同学和老师</a:t>
            </a:r>
            <a:r>
              <a:rPr lang="zh-CN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不清楚甚么时候下课。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HK" sz="45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下课后，</a:t>
            </a:r>
            <a:r>
              <a:rPr lang="zh-CN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老师离开课室</a:t>
            </a:r>
            <a:r>
              <a:rPr lang="zh-CN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时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HK" sz="45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急不及待跑去洗手间，不料被丢在走廊上的铅笔滑跌，更被一位高年级的学生撞倒。</a:t>
            </a:r>
            <a:r>
              <a:rPr lang="zh-TW" altLang="zh-HK" sz="45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嚷道：「为什么没有风纪维持秩序呢？」原来，风纪又被巫师爸爸变走了！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HK" sz="45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放学后，</a:t>
            </a:r>
            <a:r>
              <a:rPr lang="zh-TW" altLang="zh-HK" sz="45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跟其他同学一样到食物部买零食，但原本有秩序排队的学生经巫师的施法后，变得秩序大乱。</a:t>
            </a:r>
            <a:r>
              <a:rPr lang="zh-TW" altLang="zh-HK" sz="45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小强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HK" sz="45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因为个子小，被其他高年级的学生挤了出来，结果，他们只得放弃买零食了。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HK" sz="45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在走廊上，</a:t>
            </a:r>
            <a:r>
              <a:rPr lang="zh-TW" altLang="zh-HK" sz="45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和几位同学遇到老师，他们本想跟老师打招呼，但巫师爸爸又施法了！令</a:t>
            </a:r>
            <a:r>
              <a:rPr lang="zh-TW" altLang="zh-HK" sz="45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和其他同学在走廊上跑</a:t>
            </a:r>
            <a:r>
              <a:rPr lang="zh-CN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起来，</a:t>
            </a:r>
            <a:r>
              <a:rPr lang="zh-TW" altLang="zh-HK" sz="45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更在经过老师身旁时大叫。结果，他们也无辜地被老师惩罚了一顿。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HK" sz="45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巫师爸爸和小巫师见到原本有秩序的学校，被他们弄得一塌糊涂后，都大笑起来。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251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E2677926-0DA6-411D-ACC7-F016382D2056}"/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4f35948-e619-41b3-aa29-22878b09cfd2"/>
    <ds:schemaRef ds:uri="40262f94-9f35-4ac3-9a90-690165a166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</TotalTime>
  <Words>3210</Words>
  <Application>Microsoft Office PowerPoint</Application>
  <PresentationFormat>如螢幕大小 (4:3)</PresentationFormat>
  <Paragraphs>224</Paragraphs>
  <Slides>14</Slides>
  <Notes>14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細明體_HKSCS</vt:lpstr>
      <vt:lpstr>微軟正黑體</vt:lpstr>
      <vt:lpstr>新細明體</vt:lpstr>
      <vt:lpstr>標楷體</vt:lpstr>
      <vt:lpstr>標楷體</vt:lpstr>
      <vt:lpstr>Arial</vt:lpstr>
      <vt:lpstr>Calibri</vt:lpstr>
      <vt:lpstr>Calibri Light</vt:lpstr>
      <vt:lpstr>Times New Roman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　总结</vt:lpstr>
      <vt:lpstr>PowerPoint 簡報</vt:lpstr>
      <vt:lpstr>延伸活动：亲子口号创作比赛</vt:lpstr>
      <vt:lpstr>教师参考资料:「巫师大闹学校记」大纲</vt:lpstr>
      <vt:lpstr>教师参考资料:「巫师大闹学校记」剧本(一)</vt:lpstr>
      <vt:lpstr>教师参考资料:「巫师大闹学校记」剧本(二)</vt:lpstr>
      <vt:lpstr>教师参考资料:「巫师大闹学校记」剧本(三)</vt:lpstr>
      <vt:lpstr>教师参考资料:「巫师大闹学校记」剧本(四)</vt:lpstr>
      <vt:lpstr>教师参考资料:「巫师大闹学校记」剧本(四)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CHEUNG, Lui Future</dc:creator>
  <cp:keywords/>
  <cp:lastModifiedBy>YEUNG, Shek-kwan</cp:lastModifiedBy>
  <cp:revision>170</cp:revision>
  <dcterms:created xsi:type="dcterms:W3CDTF">2021-07-30T02:43:00Z</dcterms:created>
  <dcterms:modified xsi:type="dcterms:W3CDTF">2026-01-06T02:48:54Z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0x010100EF829C2D0BC7F544BE1FEDE0EECD7245</vt:lpwstr>
  </property>
</Properties>
</file>