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5FF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56842" autoAdjust="0"/>
  </p:normalViewPr>
  <p:slideViewPr>
    <p:cSldViewPr snapToGrid="0">
      <p:cViewPr varScale="1">
        <p:scale>
          <a:sx n="46" d="100"/>
          <a:sy n="46" d="100"/>
        </p:scale>
        <p:origin x="26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与学生一同分章节阅读电子有声故事书后，向学生提出思考问题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</a:t>
            </a: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这是谁干的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zh-HK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1157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err="1"/>
              <a:t>教师可按班上情况，分组进行讨论及角色扮</a:t>
            </a:r>
            <a:r>
              <a:rPr lang="zh-TW" altLang="en-US" dirty="0"/>
              <a:t>演。</a:t>
            </a: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ea typeface="新細明體"/>
              </a:rPr>
              <a:t>教师宜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带领学生思考与人相处的态度，藉角色扮演帮助学生了解</a:t>
            </a:r>
            <a:r>
              <a:rPr lang="zh-TW" altLang="en-US" sz="1200" b="0" i="0" u="sng" kern="1200" dirty="0">
                <a:solidFill>
                  <a:schemeClr val="tx1"/>
                </a:solidFill>
                <a:effectLst/>
                <a:ea typeface="新細明體"/>
              </a:rPr>
              <a:t>家明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的需要，提醒学生应</a:t>
            </a:r>
            <a:r>
              <a:rPr lang="zh-TW" altLang="zh-HK" dirty="0">
                <a:ea typeface="新細明體"/>
              </a:rPr>
              <a:t>以同理心</a:t>
            </a:r>
            <a:r>
              <a:rPr lang="zh-TW" altLang="zh-HK" b="0" i="0" kern="1200" dirty="0">
                <a:effectLst/>
                <a:ea typeface="新細明體"/>
              </a:rPr>
              <a:t>考虑</a:t>
            </a:r>
            <a:r>
              <a:rPr lang="zh-TW" altLang="en-US" b="0" i="0" kern="1200" dirty="0">
                <a:effectLst/>
                <a:ea typeface="新細明體"/>
              </a:rPr>
              <a:t>对方</a:t>
            </a:r>
            <a:r>
              <a:rPr lang="zh-TW" altLang="zh-HK" b="0" i="0" kern="1200" dirty="0">
                <a:effectLst/>
                <a:ea typeface="新細明體"/>
              </a:rPr>
              <a:t>的</a:t>
            </a:r>
            <a:r>
              <a:rPr lang="zh-TW" altLang="en-US" b="0" i="0" kern="1200" dirty="0">
                <a:effectLst/>
                <a:ea typeface="新細明體"/>
              </a:rPr>
              <a:t>需要</a:t>
            </a:r>
            <a:r>
              <a:rPr lang="zh-TW" altLang="zh-HK" dirty="0">
                <a:ea typeface="新細明體"/>
              </a:rPr>
              <a:t>及</a:t>
            </a:r>
            <a:r>
              <a:rPr lang="zh-TW" altLang="zh-HK" b="0" i="0" kern="1200" dirty="0">
                <a:effectLst/>
                <a:ea typeface="新細明體"/>
              </a:rPr>
              <a:t>感受</a:t>
            </a:r>
            <a:r>
              <a:rPr lang="zh-TW" altLang="en-US" b="0" i="0" kern="1200" dirty="0">
                <a:effectLst/>
                <a:ea typeface="新細明體"/>
              </a:rPr>
              <a:t>，并作出相应的行动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。例如：</a:t>
            </a:r>
            <a:endParaRPr lang="en-US" altLang="zh-TW" sz="1200" b="0" i="0" kern="1200" dirty="0">
              <a:solidFill>
                <a:schemeClr val="tx1"/>
              </a:solidFill>
              <a:effectLst/>
              <a:ea typeface="新細明體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u="sng" dirty="0">
                <a:ea typeface="新細明體"/>
              </a:rPr>
              <a:t>家明</a:t>
            </a:r>
            <a:r>
              <a:rPr lang="zh-TW" altLang="en-US" dirty="0">
                <a:ea typeface="新細明體"/>
              </a:rPr>
              <a:t>担心自己没有文具用，同学可以提议他请老师帮忙</a:t>
            </a:r>
            <a:r>
              <a:rPr lang="zh-TW" altLang="en-US" baseline="0" dirty="0">
                <a:ea typeface="新細明體"/>
              </a:rPr>
              <a:t> 或</a:t>
            </a:r>
            <a:r>
              <a:rPr lang="en-US" altLang="zh-TW" baseline="0" dirty="0">
                <a:ea typeface="新細明體"/>
              </a:rPr>
              <a:t> </a:t>
            </a:r>
            <a:r>
              <a:rPr lang="zh-TW" altLang="en-US" dirty="0">
                <a:ea typeface="新細明體"/>
              </a:rPr>
              <a:t>可以借出额外的铅笔给</a:t>
            </a:r>
            <a:r>
              <a:rPr lang="zh-TW" altLang="en-US" u="sng" dirty="0">
                <a:ea typeface="新細明體"/>
              </a:rPr>
              <a:t>家明</a:t>
            </a:r>
            <a:r>
              <a:rPr lang="zh-TW" altLang="en-US" dirty="0">
                <a:ea typeface="新細明體"/>
              </a:rPr>
              <a:t>，请他放学时归还。</a:t>
            </a:r>
            <a:endParaRPr lang="en-HK" altLang="zh-TW" dirty="0">
              <a:ea typeface="新細明體"/>
            </a:endParaRPr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149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007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我们与人相处时，除了要真诚待人外，还要多顾及别人的感受，教师可安排学生进行「心意相互送」活动。</a:t>
            </a:r>
            <a:endParaRPr lang="en-HK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endParaRPr lang="en-HK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活动指引：</a:t>
            </a:r>
            <a:endParaRPr lang="en-HK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在活动前，教师宜重提学生日常相处的事情，以引起回忆，鼓励学生向对方表达心意。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学生每人有一张心意咭，可向班上一位同学写上诚心的祝福、暖暖的关怀或衷心的谢意等，然后绘画心意咭的封面。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学生完成心意咭后，教师可将学生作品贴在壁报板上，以提醒学生时时刻刻都要以关怀、真诚的态度与人相处。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en-US" altLang="zh-HK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学生请在心意咭上绘画美丽的图画和写上自己的心意。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参考字句：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诚心的祝福：考试加油、身体健康</a:t>
            </a:r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暖暖的关怀：保重身体、小心着凉</a:t>
            </a:r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衷心的谢意：感谢对方指导功课、曾给予自己帮忙</a:t>
            </a:r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4319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与学生一同阅读电子有声故事书（第一部分）后，向学生提出思考问题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</a:t>
            </a: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这是谁干的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（第１至９页）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zh-HK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222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讨论问题旨在透过引导学生</a:t>
            </a:r>
            <a:r>
              <a:rPr lang="zh-TW" altLang="en-US" b="0" u="none" dirty="0"/>
              <a:t>辨识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的需要，让学生初步认识同理心。教师在提问时，可适时追问，帮助学生辨识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的</a:t>
            </a:r>
            <a:r>
              <a:rPr lang="zh-TW" altLang="en-US" b="1" u="sng" dirty="0"/>
              <a:t>心情和情感需要</a:t>
            </a:r>
            <a:r>
              <a:rPr lang="zh-TW" altLang="en-US" b="0" u="none" dirty="0"/>
              <a:t>，并提醒学生</a:t>
            </a:r>
            <a:r>
              <a:rPr lang="zh-TW" altLang="en-US" b="1" u="sng" dirty="0"/>
              <a:t>应从对方的角度和需要出发</a:t>
            </a:r>
            <a:r>
              <a:rPr lang="zh-TW" altLang="en-US" dirty="0"/>
              <a:t>，然后给予协助</a:t>
            </a:r>
            <a:r>
              <a:rPr lang="zh-TW" altLang="en-US" b="0" u="none" dirty="0"/>
              <a:t>。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教师可以引用有声故事书中的对话、场景，引导学生思考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当时的心情，以及应如何予以帮助／情感上的支援。</a:t>
            </a: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例如：</a:t>
            </a:r>
            <a:endParaRPr lang="en-US" altLang="zh-TW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u="sng" dirty="0"/>
              <a:t>子扬</a:t>
            </a:r>
            <a:r>
              <a:rPr lang="zh-TW" altLang="en-US" b="0" u="none" dirty="0"/>
              <a:t>的新橡皮不见了，在语文测验时写错了字没法改：</a:t>
            </a:r>
            <a:endParaRPr lang="en-US" altLang="zh-TW" b="0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b="0" u="none" dirty="0"/>
              <a:t>子扬会心里紧张，但在测验时不敢向人求助。</a:t>
            </a:r>
            <a:endParaRPr lang="en-US" altLang="zh-TW" b="0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b="0" u="none" dirty="0"/>
              <a:t>教师可以提问：在测验时没有橡皮擦，对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有甚么影响？如果「你」在测验时留意到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的情况，你会怎样做？</a:t>
            </a:r>
            <a:endParaRPr lang="en-US" altLang="zh-TW" b="0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TW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u="none" dirty="0"/>
              <a:t>新橡皮是姑姑送的：</a:t>
            </a:r>
            <a:endParaRPr lang="en-US" altLang="zh-TW" b="0" u="none" dirty="0"/>
          </a:p>
          <a:p>
            <a:pPr marL="628650" lvl="1" indent="-171450">
              <a:buFont typeface="Segoe Print" panose="02000600000000000000" pitchFamily="2" charset="0"/>
              <a:buChar char="─"/>
            </a:pPr>
            <a:r>
              <a:rPr lang="zh-TW" altLang="en-US" b="0" u="sng" dirty="0"/>
              <a:t>子</a:t>
            </a:r>
            <a:r>
              <a:rPr lang="zh-TW" altLang="en-US" sz="12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扬</a:t>
            </a:r>
            <a:r>
              <a:rPr lang="zh-TW" altLang="en-US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当时会心情焦急，担心不能找回姑姑送的文具。</a:t>
            </a:r>
            <a:endParaRPr lang="en-US" altLang="zh-TW" sz="12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Segoe Print" panose="02000600000000000000" pitchFamily="2" charset="0"/>
              <a:buChar char="─"/>
            </a:pPr>
            <a:r>
              <a:rPr lang="zh-TW" altLang="en-US" b="0" u="none" dirty="0"/>
              <a:t>教师可以追问：为甚么</a:t>
            </a:r>
            <a:r>
              <a:rPr lang="zh-TW" altLang="en-US" b="0" u="sng" dirty="0"/>
              <a:t>子扬会</a:t>
            </a:r>
            <a:r>
              <a:rPr lang="zh-TW" altLang="en-US" b="0" u="none" dirty="0"/>
              <a:t>焦急、紧张？姑姑送的文具对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有甚么价值／意义？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教师亦可以透过角色扮演的方式，让学生代入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和同学，演绎如何展现同理心，帮助学生巩固对同理心的理解。例如：</a:t>
            </a:r>
            <a:endParaRPr lang="en-US" altLang="zh-TW" b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u="none" dirty="0"/>
              <a:t>先安慰他，在有需要时先借文具给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应急用；</a:t>
            </a:r>
            <a:endParaRPr lang="en-US" altLang="zh-TW" b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u="none" dirty="0"/>
              <a:t>陪伴</a:t>
            </a:r>
            <a:r>
              <a:rPr lang="zh-TW" altLang="en-US" b="0" u="sng" dirty="0"/>
              <a:t>子扬</a:t>
            </a:r>
            <a:r>
              <a:rPr lang="zh-TW" altLang="en-US" b="0" u="none" dirty="0"/>
              <a:t>一同找老师、或协助他在课室里寻找橡皮擦。</a:t>
            </a:r>
            <a:endParaRPr lang="en-US" altLang="zh-TW" b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0" u="none" dirty="0"/>
              <a:t>学生在分享个人遭遇和感受时，教师可以选取合适的情境，让学生明白何谓</a:t>
            </a:r>
            <a:r>
              <a:rPr lang="zh-TW" altLang="en-US" b="1" u="sng" dirty="0"/>
              <a:t>感同身受</a:t>
            </a:r>
            <a:r>
              <a:rPr lang="zh-TW" altLang="en-US" b="0" u="none" dirty="0"/>
              <a:t>，并可以藉此帮助学生学会</a:t>
            </a:r>
            <a:r>
              <a:rPr lang="zh-TW" altLang="en-US" b="1" u="sng" dirty="0"/>
              <a:t>将心比己</a:t>
            </a:r>
            <a:r>
              <a:rPr lang="zh-TW" altLang="en-US" b="0" u="none" dirty="0"/>
              <a:t>、</a:t>
            </a:r>
            <a:r>
              <a:rPr lang="zh-TW" altLang="en-US" b="1" u="sng" dirty="0"/>
              <a:t>易地而处</a:t>
            </a:r>
            <a:r>
              <a:rPr lang="zh-TW" altLang="en-US" b="0" u="none" dirty="0"/>
              <a:t>。</a:t>
            </a:r>
            <a:endParaRPr lang="en-US" altLang="zh-TW" b="0" u="none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48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与学生一同阅读电子有声故事书（第二部分）后，向学生提出思考问题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</a:t>
            </a: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这是谁干的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（第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10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至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19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zh-HK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577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0" u="none" dirty="0"/>
              <a:t>讨论问题旨在引导学生代入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的角度，让学生明白朋辈压力对当事人的心理影响，并由此学会培养同理心，善待他人。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教师在引导学生讨论时，可以提示学生注意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的表情，让学生</a:t>
            </a:r>
            <a:r>
              <a:rPr lang="zh-TW" altLang="en-US" b="1" u="sng" dirty="0"/>
              <a:t>代入角色</a:t>
            </a:r>
            <a:r>
              <a:rPr lang="zh-TW" altLang="en-US" b="0" u="none" dirty="0"/>
              <a:t>，感同身受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的情绪，从而带出人人都希望他人明白自身的处境和委屈，得人友善对待。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透过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的故事，教师可以提醒同学，作为旁观者，不应起哄，以免令当事人情绪进一步受压。另外，遇事时，应先</a:t>
            </a:r>
            <a:r>
              <a:rPr lang="zh-TW" altLang="en-US" b="1" u="sng" dirty="0"/>
              <a:t>停一停，想一想</a:t>
            </a:r>
            <a:r>
              <a:rPr lang="zh-TW" altLang="en-US" b="0" u="none" dirty="0"/>
              <a:t>，不应冤枉他人，应多</a:t>
            </a:r>
            <a:r>
              <a:rPr lang="zh-TW" altLang="en-US" b="1" u="sng" dirty="0"/>
              <a:t>了解</a:t>
            </a:r>
            <a:r>
              <a:rPr lang="zh-TW" altLang="en-US" b="0" u="none" dirty="0"/>
              <a:t>事件发生的原委、</a:t>
            </a:r>
            <a:r>
              <a:rPr lang="zh-TW" altLang="en-US" b="1" u="sng" dirty="0"/>
              <a:t>心平气和</a:t>
            </a:r>
            <a:r>
              <a:rPr lang="zh-TW" altLang="en-US" b="0" u="none" dirty="0"/>
              <a:t>地帮助小聪、子扬回顾当日发生的点滴，尝试探寻真相，亦可以陪同小聪向老师求助、解释。</a:t>
            </a:r>
            <a:endParaRPr lang="en-US" altLang="zh-TW" b="0" u="none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61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与学生一同阅读电子有声故事书（第三部分）后，向学生提出思考问题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绘本</a:t>
            </a: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这是谁干的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（第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20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至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27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zh-HK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7644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0" u="none" dirty="0"/>
              <a:t>讨论问题旨在引导学生代入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的角度，让学生明白朋辈压力对当事人的心理影响，并由此学会培养同理心，善待他人。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教师在引导学生讨论时，可以提示学生注意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的表情，让学生</a:t>
            </a:r>
            <a:r>
              <a:rPr lang="zh-TW" altLang="en-US" b="1" u="sng" dirty="0"/>
              <a:t>代入角色</a:t>
            </a:r>
            <a:r>
              <a:rPr lang="zh-TW" altLang="en-US" b="0" u="none" dirty="0"/>
              <a:t>，感同身受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的情绪，从而带出人人都希望他人明白自身的处境和委屈，得人友善对待。</a:t>
            </a:r>
            <a:endParaRPr lang="en-US" altLang="zh-TW" b="0" u="none" dirty="0"/>
          </a:p>
          <a:p>
            <a:pPr marL="0" indent="0">
              <a:buNone/>
            </a:pPr>
            <a:endParaRPr lang="en-US" altLang="zh-TW" b="0" u="none" dirty="0"/>
          </a:p>
          <a:p>
            <a:pPr marL="0" indent="0">
              <a:buNone/>
            </a:pPr>
            <a:r>
              <a:rPr lang="zh-TW" altLang="en-US" b="0" u="none" dirty="0"/>
              <a:t>透过</a:t>
            </a:r>
            <a:r>
              <a:rPr lang="zh-TW" altLang="en-US" b="0" u="sng" dirty="0"/>
              <a:t>小聪</a:t>
            </a:r>
            <a:r>
              <a:rPr lang="zh-TW" altLang="en-US" b="0" u="none" dirty="0"/>
              <a:t>的故事，教师可以提醒同学，作为旁观者，不应起哄，以免令当事人情绪进一步受压。另外，遇事时，应先</a:t>
            </a:r>
            <a:r>
              <a:rPr lang="zh-TW" altLang="en-US" b="1" u="sng" dirty="0"/>
              <a:t>停一停，想一想</a:t>
            </a:r>
            <a:r>
              <a:rPr lang="zh-TW" altLang="en-US" b="0" u="none" dirty="0"/>
              <a:t>，不应冤枉他人，应多</a:t>
            </a:r>
            <a:r>
              <a:rPr lang="zh-TW" altLang="en-US" b="1" u="sng" dirty="0"/>
              <a:t>了解</a:t>
            </a:r>
            <a:r>
              <a:rPr lang="zh-TW" altLang="en-US" b="0" u="none" dirty="0"/>
              <a:t>事件发生的原委、</a:t>
            </a:r>
            <a:r>
              <a:rPr lang="zh-TW" altLang="en-US" b="1" u="sng" dirty="0"/>
              <a:t>心平气和</a:t>
            </a:r>
            <a:r>
              <a:rPr lang="zh-TW" altLang="en-US" b="0" u="none" dirty="0"/>
              <a:t>地帮助小聪、子扬回顾当日发生的点滴，尝试探寻真相，亦可以陪同小聪向老师求助、解释。</a:t>
            </a:r>
            <a:endParaRPr lang="en-US" altLang="zh-TW" b="0" u="none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6936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教师需要留意班级内学生朋辈之间的关系，并引导学生在人际交往中，应保持同理心、尊重他人的态度，亦需要检讨自己有没有需要改善的地方，以利与同学建立良好的人际关系。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7419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err="1"/>
              <a:t>教师可按班上情况，分组进行讨论及角色扮</a:t>
            </a:r>
            <a:r>
              <a:rPr lang="zh-TW" altLang="en-US" dirty="0"/>
              <a:t>演。</a:t>
            </a: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ea typeface="新細明體"/>
              </a:rPr>
              <a:t>教师宜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带领学生思考与人相处的态度，藉角色扮演帮助学生了解</a:t>
            </a:r>
            <a:r>
              <a:rPr lang="zh-TW" altLang="en-US" sz="1200" b="0" i="0" u="sng" kern="1200" dirty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的需要，提醒学生应</a:t>
            </a:r>
            <a:r>
              <a:rPr lang="zh-TW" altLang="zh-HK" dirty="0">
                <a:ea typeface="新細明體"/>
              </a:rPr>
              <a:t>以同理心</a:t>
            </a:r>
            <a:r>
              <a:rPr lang="zh-TW" altLang="zh-HK" b="0" i="0" kern="1200" dirty="0">
                <a:effectLst/>
                <a:ea typeface="新細明體"/>
              </a:rPr>
              <a:t>考虑</a:t>
            </a:r>
            <a:r>
              <a:rPr lang="zh-TW" altLang="en-US" b="0" i="0" kern="1200" dirty="0">
                <a:effectLst/>
                <a:ea typeface="新細明體"/>
              </a:rPr>
              <a:t>对方</a:t>
            </a:r>
            <a:r>
              <a:rPr lang="zh-TW" altLang="zh-HK" b="0" i="0" kern="1200" dirty="0">
                <a:effectLst/>
                <a:ea typeface="新細明體"/>
              </a:rPr>
              <a:t>的</a:t>
            </a:r>
            <a:r>
              <a:rPr lang="zh-TW" altLang="en-US" b="0" i="0" kern="1200" dirty="0">
                <a:effectLst/>
                <a:ea typeface="新細明體"/>
              </a:rPr>
              <a:t>需要</a:t>
            </a:r>
            <a:r>
              <a:rPr lang="zh-TW" altLang="zh-HK" dirty="0">
                <a:ea typeface="新細明體"/>
              </a:rPr>
              <a:t>及</a:t>
            </a:r>
            <a:r>
              <a:rPr lang="zh-TW" altLang="zh-HK" b="0" i="0" kern="1200" dirty="0">
                <a:effectLst/>
                <a:ea typeface="新細明體"/>
              </a:rPr>
              <a:t>感受</a:t>
            </a:r>
            <a:r>
              <a:rPr lang="zh-TW" altLang="en-US" b="0" i="0" kern="1200" dirty="0">
                <a:effectLst/>
                <a:ea typeface="新細明體"/>
              </a:rPr>
              <a:t>，并作出相应的行动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。例如：</a:t>
            </a:r>
            <a:endParaRPr lang="en-US" altLang="zh-TW" sz="1200" b="0" i="0" kern="1200" dirty="0">
              <a:solidFill>
                <a:schemeClr val="tx1"/>
              </a:solidFill>
              <a:effectLst/>
              <a:ea typeface="新細明體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u="sng" kern="1200" dirty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可能因陌生而感到害怕，「我」可以主动与</a:t>
            </a:r>
            <a:r>
              <a:rPr lang="zh-TW" altLang="en-US" sz="1200" b="0" i="0" u="sng" kern="1200" dirty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ea typeface="新細明體"/>
              </a:rPr>
              <a:t>聊天，看看她有甚么需要协助，也可以陪她到学校不同地方参观等。</a:t>
            </a: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ea typeface="新細明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42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11/1/2026</a:t>
            </a:fld>
            <a:endParaRPr lang="zh-HK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「共建关爱校园」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085848" y="4258849"/>
            <a:ext cx="4629151" cy="2419067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价值观教育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初小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德育、公民及国民教育组制作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441" y="80549"/>
            <a:ext cx="399111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6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4426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在学校生活中，我们应怎样与同学相处呢？</a:t>
            </a:r>
          </a:p>
        </p:txBody>
      </p:sp>
      <p:pic>
        <p:nvPicPr>
          <p:cNvPr id="4" name="Picture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93" b="80926" l="11458" r="60521"/>
                    </a14:imgEffect>
                  </a14:imgLayer>
                </a14:imgProps>
              </a:ext>
            </a:extLst>
          </a:blip>
          <a:srcRect l="13544" t="31464" r="40766" b="21019"/>
          <a:stretch/>
        </p:blipFill>
        <p:spPr bwMode="auto">
          <a:xfrm>
            <a:off x="2296643" y="3272903"/>
            <a:ext cx="4550714" cy="2645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908549" y="1598613"/>
            <a:ext cx="3575050" cy="866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706233" y="738857"/>
            <a:ext cx="3548267" cy="1911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小芳今天第一日上学，小息时留在课室座位中，看似有点不开心。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5004491" y="2650819"/>
            <a:ext cx="3383167" cy="2191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留意一下小芳，她有甚么需要呢？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你会怎样做？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656" y="2916057"/>
            <a:ext cx="3090844" cy="30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3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723208" y="1789113"/>
            <a:ext cx="3575050" cy="866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4972049" y="833132"/>
            <a:ext cx="3548267" cy="1911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家明不断在书包中找东西，他似乎忘记了带笔盒。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793749" y="3057218"/>
            <a:ext cx="3504509" cy="244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留意一下家明，家明有甚么需要呢？</a:t>
            </a:r>
            <a:endParaRPr lang="en-US" altLang="zh-TW" sz="3200" dirty="0">
              <a:solidFill>
                <a:schemeClr val="bg1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你会怎样做？</a:t>
            </a:r>
          </a:p>
        </p:txBody>
      </p:sp>
      <p:pic>
        <p:nvPicPr>
          <p:cNvPr id="8" name="Picture 2" descr="Sad elementary school student unhappy little asian schoolboy Free Vec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9760" r="18361" b="7739"/>
          <a:stretch/>
        </p:blipFill>
        <p:spPr bwMode="auto">
          <a:xfrm>
            <a:off x="5716035" y="3288169"/>
            <a:ext cx="2060294" cy="26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9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90887" y="6089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95900"/>
            <a:ext cx="74711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4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考虑别人的需要及感受，多尊重及关怀别人</a:t>
            </a:r>
            <a:r>
              <a:rPr lang="zh-TW" altLang="en-US" sz="4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，有助我们与同学建立良好的关系。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87" y="4060177"/>
            <a:ext cx="4320000" cy="216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228322"/>
            <a:ext cx="8779001" cy="64013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499" y="4610100"/>
            <a:ext cx="8779001" cy="2019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1447801" y="4758035"/>
            <a:ext cx="624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延伸活动：「心意相互送」</a:t>
            </a:r>
          </a:p>
        </p:txBody>
      </p:sp>
      <p:sp>
        <p:nvSpPr>
          <p:cNvPr id="9" name="矩形 8"/>
          <p:cNvSpPr/>
          <p:nvPr/>
        </p:nvSpPr>
        <p:spPr>
          <a:xfrm>
            <a:off x="370649" y="5619888"/>
            <a:ext cx="840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请向班上同学送上心意卡，并写上祝福、关怀或谢意。</a:t>
            </a:r>
          </a:p>
        </p:txBody>
      </p:sp>
    </p:spTree>
    <p:extLst>
      <p:ext uri="{BB962C8B-B14F-4D97-AF65-F5344CB8AC3E}">
        <p14:creationId xmlns:p14="http://schemas.microsoft.com/office/powerpoint/2010/main" val="24480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04254"/>
              </p:ext>
            </p:extLst>
          </p:nvPr>
        </p:nvGraphicFramePr>
        <p:xfrm>
          <a:off x="707526" y="1725922"/>
          <a:ext cx="7728949" cy="3603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内容概要：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透过有声故事书分享及讨论，培养学生考虑别人的感受及需要，并以真诚及关怀的态度与同学和谐共处。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221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学习目标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学习了解同学的感受和需要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培养对人真诚及关怀的态度</a:t>
                      </a:r>
                      <a:endParaRPr lang="en-HK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价值观和态度：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同理心、关爱、守望相助、尊重他人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4127" t="12401" r="34153" b="15555"/>
          <a:stretch/>
        </p:blipFill>
        <p:spPr>
          <a:xfrm>
            <a:off x="687409" y="1111181"/>
            <a:ext cx="3628453" cy="4635638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832350" y="2995613"/>
            <a:ext cx="3575050" cy="8667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有声故事书分享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566530" y="6000235"/>
            <a:ext cx="3853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绘本来源：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廉政公署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2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有声故事书分享（第一部分）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5" y="1619993"/>
            <a:ext cx="7343050" cy="4680000"/>
          </a:xfrm>
          <a:prstGeom prst="rect">
            <a:avLst/>
          </a:prstGeom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8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情境讨论（第一部分）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29508" y="1742245"/>
            <a:ext cx="7822755" cy="469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你曾经遗失心爱的文具吗？</a:t>
            </a:r>
            <a:br>
              <a:rPr lang="en-US" altLang="zh-TW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当时感觉怎样？你希望同学怎样做？ 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子扬的新橡皮擦不见了，他的心情如何？ 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如果你是子扬的同学，你会怎样做？</a:t>
            </a:r>
          </a:p>
        </p:txBody>
      </p:sp>
      <p:pic>
        <p:nvPicPr>
          <p:cNvPr id="4" name="Picture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37" b="79352" l="36094" r="55052"/>
                    </a14:imgEffect>
                  </a14:imgLayer>
                </a14:imgProps>
              </a:ext>
            </a:extLst>
          </a:blip>
          <a:srcRect l="37021" t="48801" r="42933" b="17166"/>
          <a:stretch/>
        </p:blipFill>
        <p:spPr bwMode="auto">
          <a:xfrm>
            <a:off x="7461769" y="5388874"/>
            <a:ext cx="1780988" cy="172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48378" y="664370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6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有声故事书分享（第二部分）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8314" t="12429" r="18369" b="15580"/>
          <a:stretch/>
        </p:blipFill>
        <p:spPr>
          <a:xfrm>
            <a:off x="905039" y="1635966"/>
            <a:ext cx="7317508" cy="46800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1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情境讨论（第二部分）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4426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子扬的橡皮擦被发现在小聪的书包里，小聪当时有甚么感受？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小聪担心得哭起来了。如果你是小聪的同学，你会怎样做？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15" b="81667" l="29167" r="57292"/>
                    </a14:imgEffect>
                  </a14:imgLayer>
                </a14:imgProps>
              </a:ext>
            </a:extLst>
          </a:blip>
          <a:srcRect l="29978" t="27932" r="43114" b="18450"/>
          <a:stretch/>
        </p:blipFill>
        <p:spPr bwMode="auto">
          <a:xfrm>
            <a:off x="6856811" y="4635137"/>
            <a:ext cx="1430277" cy="1613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09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有声故事书分享（第三部分）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8547" t="12429" r="18198" b="15307"/>
          <a:stretch/>
        </p:blipFill>
        <p:spPr>
          <a:xfrm>
            <a:off x="909043" y="1622513"/>
            <a:ext cx="7325913" cy="47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情境讨论（第三部分）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556729"/>
            <a:ext cx="7906566" cy="4920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谦仔的行为对其他同学带来了甚么不便？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谦仔知道自己做错了，你认为他为甚么会立即认错？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如果你是子扬，你会原谅谦仔吗？</a:t>
            </a:r>
            <a:b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为甚么？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你怎样看谦仔与同学开的</a:t>
            </a:r>
            <a:b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玩笑？为甚么？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zh-TW" altLang="en-US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图片来源：廉政公署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这是谁干的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3" b="81296" l="10781" r="50521"/>
                    </a14:imgEffect>
                  </a14:imgLayer>
                </a14:imgProps>
              </a:ext>
            </a:extLst>
          </a:blip>
          <a:srcRect l="22600" t="41417" r="49434" b="18451"/>
          <a:stretch/>
        </p:blipFill>
        <p:spPr bwMode="auto">
          <a:xfrm>
            <a:off x="6546082" y="4889500"/>
            <a:ext cx="1848295" cy="1468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17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Rainbow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F92E8-4C99-44ED-AD3D-201A84C3A86F}">
  <ds:schemaRefs>
    <ds:schemaRef ds:uri="http://schemas.microsoft.com/office/2006/metadata/properties"/>
    <ds:schemaRef ds:uri="http://schemas.microsoft.com/office/infopath/2007/PartnerControls"/>
    <ds:schemaRef ds:uri="986fe0f7-9907-4cfc-a848-76de57907d3e"/>
    <ds:schemaRef ds:uri="29867d5d-f5f4-47d8-a6f2-7e3cca24c40b"/>
  </ds:schemaRefs>
</ds:datastoreItem>
</file>

<file path=customXml/itemProps2.xml><?xml version="1.0" encoding="utf-8"?>
<ds:datastoreItem xmlns:ds="http://schemas.openxmlformats.org/officeDocument/2006/customXml" ds:itemID="{AB473C1D-81D1-4DF4-99EF-02988A9CD1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C12E5-8EF3-4A38-9A56-EE992602441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2480</Words>
  <Application>Microsoft Office PowerPoint</Application>
  <PresentationFormat>如螢幕大小 (4:3)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微軟正黑體</vt:lpstr>
      <vt:lpstr>新細明體</vt:lpstr>
      <vt:lpstr>DFKai-SB</vt:lpstr>
      <vt:lpstr>Arial</vt:lpstr>
      <vt:lpstr>Calibri</vt:lpstr>
      <vt:lpstr>Calibri Light</vt:lpstr>
      <vt:lpstr>Montserrat</vt:lpstr>
      <vt:lpstr>Segoe Print</vt:lpstr>
      <vt:lpstr>Times New Roman</vt:lpstr>
      <vt:lpstr>Office 佈景主題</vt:lpstr>
      <vt:lpstr>生活事件事例 「共建关爱校园」</vt:lpstr>
      <vt:lpstr>PowerPoint 簡報</vt:lpstr>
      <vt:lpstr>PowerPoint 簡報</vt:lpstr>
      <vt:lpstr>有声故事书分享（第一部分）</vt:lpstr>
      <vt:lpstr>PowerPoint 簡報</vt:lpstr>
      <vt:lpstr>有声故事书分享（第二部分）</vt:lpstr>
      <vt:lpstr>PowerPoint 簡報</vt:lpstr>
      <vt:lpstr>有声故事书分享（第三部分）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sheila wong</cp:lastModifiedBy>
  <cp:revision>70</cp:revision>
  <dcterms:created xsi:type="dcterms:W3CDTF">2021-09-29T04:22:10Z</dcterms:created>
  <dcterms:modified xsi:type="dcterms:W3CDTF">2026-01-11T14:17:00Z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