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79" r:id="rId5"/>
    <p:sldId id="256" r:id="rId6"/>
    <p:sldId id="424" r:id="rId7"/>
    <p:sldId id="430" r:id="rId8"/>
    <p:sldId id="431" r:id="rId9"/>
    <p:sldId id="263" r:id="rId10"/>
    <p:sldId id="415" r:id="rId11"/>
    <p:sldId id="432" r:id="rId12"/>
    <p:sldId id="433" r:id="rId13"/>
    <p:sldId id="43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D25586E-7446-4A53-88A5-A2A624E23C45}">
          <p14:sldIdLst>
            <p14:sldId id="279"/>
            <p14:sldId id="256"/>
            <p14:sldId id="424"/>
            <p14:sldId id="430"/>
            <p14:sldId id="431"/>
          </p14:sldIdLst>
        </p14:section>
        <p14:section name="未命名的章節" id="{7EE632F5-DC28-4D16-8E54-04D5F9E33DB9}">
          <p14:sldIdLst>
            <p14:sldId id="263"/>
            <p14:sldId id="415"/>
            <p14:sldId id="432"/>
            <p14:sldId id="433"/>
            <p14:sldId id="4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UNG LUI" initials="CL" lastIdx="2" clrIdx="0">
    <p:extLst>
      <p:ext uri="{19B8F6BF-5375-455C-9EA6-DF929625EA0E}">
        <p15:presenceInfo xmlns:p15="http://schemas.microsoft.com/office/powerpoint/2012/main" userId="CHEUNG L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DA"/>
    <a:srgbClr val="A162D0"/>
    <a:srgbClr val="9B20B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86460-A892-4BDE-AEB7-9C9F2AF2C2D4}" v="5" dt="2021-01-28T03:59:23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75161" autoAdjust="0"/>
  </p:normalViewPr>
  <p:slideViewPr>
    <p:cSldViewPr snapToGrid="0">
      <p:cViewPr varScale="1">
        <p:scale>
          <a:sx n="62" d="100"/>
          <a:sy n="62" d="100"/>
        </p:scale>
        <p:origin x="20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12340-2596-4362-B8AF-7A5DF431D65C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0889-8ABD-4E8D-9756-A00438ECDEFA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907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5627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我国传统文化一直重视勤劳美德，教师</a:t>
            </a:r>
            <a:r>
              <a:rPr lang="zh-TW" altLang="en-US" u="none" dirty="0"/>
              <a:t>可以用上述的故事引导学生了解古人有坚定的目标，不怕辛劳，</a:t>
            </a:r>
            <a:r>
              <a:rPr lang="zh-TW" altLang="en-US" sz="1200" u="none" dirty="0"/>
              <a:t>朱买臣和李密</a:t>
            </a:r>
            <a:r>
              <a:rPr lang="zh-TW" altLang="en-US" u="none" dirty="0"/>
              <a:t>在维持生计之余不忘努力学习，</a:t>
            </a:r>
            <a:r>
              <a:rPr lang="zh-TW" altLang="en-US" sz="1200" u="none" dirty="0"/>
              <a:t>陶侃</a:t>
            </a:r>
            <a:r>
              <a:rPr lang="zh-TW" altLang="en-US" u="none" dirty="0"/>
              <a:t>努力藉劳动锻炼意志，都是我们勤劳的典范。教师可鼓励学生为家人贡献自己的力量，成为勤奋向上的人</a:t>
            </a:r>
            <a:endParaRPr lang="en-US" altLang="zh-TW" u="none" dirty="0"/>
          </a:p>
          <a:p>
            <a:endParaRPr lang="zh-HK" alt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37302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464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引起动机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活动旨在引起学生的学习兴趣，并思考家人每天为自己的付出</a:t>
            </a:r>
            <a:endParaRPr lang="en-US" altLang="zh-TW" dirty="0"/>
          </a:p>
          <a:p>
            <a:endParaRPr lang="en-US" altLang="zh-HK" dirty="0"/>
          </a:p>
          <a:p>
            <a:r>
              <a:rPr lang="en-US" altLang="zh-HK" dirty="0"/>
              <a:t>https://www.freepik.com/free-vector/flat-children-back-school-collection_4943635.htm#query=uniform&amp;position=11&amp;from_view=search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3215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/>
              <a:t>教师引导学生从自己的能力出发，思考可以帮忙和付出的地方。如一、二年级的学生可以自己穿好校服、执拾上学用品、自动自觉做好功课和温习。三年级可以帮手洗菜、折衣服、扫地等。</a:t>
            </a:r>
            <a:endParaRPr lang="en-US" altLang="zh-TW" dirty="0"/>
          </a:p>
          <a:p>
            <a:pPr lvl="0"/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鼓励学生要透过生活将所学付诸行动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主动帮助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不计较付出、不怕辛劳，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主动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承担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家庭责任。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0203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&lt;a </a:t>
            </a:r>
            <a:r>
              <a:rPr lang="en-US" altLang="zh-HK" dirty="0" err="1"/>
              <a:t>href</a:t>
            </a:r>
            <a:r>
              <a:rPr lang="en-US" altLang="zh-HK" dirty="0"/>
              <a:t>="https://www.freepik.com/vectors/kids-cleaning"&gt;Kids cleaning vector created by </a:t>
            </a:r>
            <a:r>
              <a:rPr lang="en-US" altLang="zh-HK" dirty="0" err="1"/>
              <a:t>macrovector</a:t>
            </a:r>
            <a:r>
              <a:rPr lang="en-US" altLang="zh-HK" dirty="0"/>
              <a:t> - www.freepik.com&lt;/a&gt;</a:t>
            </a:r>
          </a:p>
          <a:p>
            <a:endParaRPr lang="en-US" altLang="zh-HK" dirty="0"/>
          </a:p>
          <a:p>
            <a:r>
              <a:rPr lang="zh-TW" altLang="en-US" u="none" dirty="0"/>
              <a:t>学生</a:t>
            </a:r>
            <a:r>
              <a:rPr lang="en-US" altLang="zh-TW" u="none" dirty="0"/>
              <a:t>3-4</a:t>
            </a:r>
            <a:r>
              <a:rPr lang="zh-TW" altLang="en-US" u="none" dirty="0"/>
              <a:t>人一组，进行分享</a:t>
            </a:r>
            <a:r>
              <a:rPr lang="zh-TW" altLang="en-US" u="none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u="none" dirty="0"/>
              <a:t>教师宜对有自我照顾的经验的学生表示欣赏</a:t>
            </a:r>
            <a:r>
              <a:rPr lang="zh-TW" altLang="en-US" sz="1200" u="none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，并鼓励学生分享有关克服自我照顾困难</a:t>
            </a:r>
            <a:r>
              <a:rPr lang="zh-TW" altLang="en-US" sz="1200" u="none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1200" u="none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经验</a:t>
            </a:r>
            <a:r>
              <a:rPr lang="zh-TW" altLang="en-US" sz="1200" u="none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。如有学生认为自我照顾不是必须，教师可以提问引导学生思考日后会遇到的问题，以及对家人的负担。教师宜</a:t>
            </a:r>
            <a:r>
              <a:rPr lang="zh-TW" altLang="en-US" sz="1200" u="none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鼓励学生在安全情况下负起更多照顾自己的责任。</a:t>
            </a:r>
            <a:endParaRPr lang="zh-HK" altLang="en-US" u="none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5383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3528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教师可在</a:t>
            </a:r>
            <a:r>
              <a:rPr lang="zh-TW" altLang="en-US" u="none" dirty="0"/>
              <a:t>一星期后，邀请学生分享自己照顾起居的情况</a:t>
            </a:r>
            <a:r>
              <a:rPr lang="zh-TW" altLang="en-US" u="none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u="none" dirty="0"/>
              <a:t>教师亦可邀请家长参与，评估学生的表现，并鼓励学生在家负起照顾自己的责任</a:t>
            </a:r>
            <a:r>
              <a:rPr lang="zh-TW" altLang="en-US" u="none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HK" u="none" dirty="0"/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F0B0B-89C7-7D44-BA4E-09BDC53A29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68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69496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教师可请学生分析三个人物，有什么相似的地方。然后请学生指出他们跟故事人物有哪些分别，及有什么值得学习。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0238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0242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6669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8032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646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9504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4872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3300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0617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0404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946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8408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B94F5-C0B3-499A-AE5D-35AC3082E258}" type="datetimeFigureOut">
              <a:rPr lang="zh-HK" altLang="en-US" smtClean="0"/>
              <a:t>11/1/2026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F9FE5-37E6-4BF2-A6EC-C82712772696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8078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3FD2F56-4E8D-4111-8098-2B4C93FEB348}"/>
              </a:ext>
            </a:extLst>
          </p:cNvPr>
          <p:cNvSpPr txBox="1"/>
          <p:nvPr/>
        </p:nvSpPr>
        <p:spPr>
          <a:xfrm>
            <a:off x="413657" y="687074"/>
            <a:ext cx="8011884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800" b="1" dirty="0">
                <a:solidFill>
                  <a:srgbClr val="00B0F0"/>
                </a:solidFill>
                <a:ea typeface="新細明體"/>
                <a:cs typeface="新細明體" panose="02020500000000000000" pitchFamily="18" charset="-120"/>
              </a:rPr>
              <a:t>  </a:t>
            </a:r>
            <a:r>
              <a:rPr lang="zh-TW" altLang="zh-HK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生活事件事例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endParaRPr lang="en-HK" altLang="zh-TW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「我会照顾自己」</a:t>
            </a:r>
            <a:endParaRPr lang="en-HK" altLang="zh-TW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>
              <a:lnSpc>
                <a:spcPct val="150000"/>
              </a:lnSpc>
            </a:pPr>
            <a:endParaRPr lang="en-HK" altLang="zh-HK" sz="4000" b="1" dirty="0">
              <a:solidFill>
                <a:srgbClr val="00B0F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5C22517-8B58-4FAB-A54C-2055F9AE4994}"/>
              </a:ext>
            </a:extLst>
          </p:cNvPr>
          <p:cNvSpPr txBox="1"/>
          <p:nvPr/>
        </p:nvSpPr>
        <p:spPr>
          <a:xfrm>
            <a:off x="724606" y="3787297"/>
            <a:ext cx="4279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价值观教育</a:t>
            </a: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初小</a:t>
            </a: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 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德育、公民及国民教育组制作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r>
              <a:rPr lang="en-US" altLang="zh-TW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2022</a:t>
            </a:r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3</a:t>
            </a:r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516412" y="3537481"/>
            <a:ext cx="2238703" cy="224921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36" y="3787297"/>
            <a:ext cx="1728457" cy="18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2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9022" y="458563"/>
            <a:ext cx="3002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HK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>
          <a:xfrm>
            <a:off x="1019050" y="1994315"/>
            <a:ext cx="7671313" cy="24993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algn="just" hangingPunct="0">
              <a:lnSpc>
                <a:spcPct val="10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从这些故事，我国传统文化一直重视甚么美德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pPr algn="just" hangingPunct="0">
              <a:lnSpc>
                <a:spcPct val="100000"/>
              </a:lnSpc>
              <a:spcAft>
                <a:spcPts val="600"/>
              </a:spcAft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你在日常生活可如何实践这种美德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spcAft>
                <a:spcPts val="600"/>
              </a:spcAft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dirty="0"/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11" y="158440"/>
            <a:ext cx="1728457" cy="18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456" y="-157240"/>
            <a:ext cx="9614502" cy="7015240"/>
          </a:xfrm>
          <a:prstGeom prst="rect">
            <a:avLst/>
          </a:prstGeom>
        </p:spPr>
      </p:pic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16941"/>
              </p:ext>
            </p:extLst>
          </p:nvPr>
        </p:nvGraphicFramePr>
        <p:xfrm>
          <a:off x="563785" y="1051429"/>
          <a:ext cx="8039007" cy="4424048"/>
        </p:xfrm>
        <a:graphic>
          <a:graphicData uri="http://schemas.openxmlformats.org/drawingml/2006/table">
            <a:tbl>
              <a:tblPr/>
              <a:tblGrid>
                <a:gridCol w="1777633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261374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506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活动概要：</a:t>
                      </a:r>
                      <a:r>
                        <a:rPr lang="en-US" altLang="zh-TW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通过活动及讨论，让学生明白自我照顾的意义和体谅家人的辛劳，并乐意从起居生活中实践。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37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学习目标：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培养学生自律和负责任的态度。</a:t>
                      </a:r>
                      <a:endParaRPr lang="en-US" altLang="zh-TW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教导学生尽力履行家庭的责任，为家人服务，成为一个勤劳的学生。</a:t>
                      </a:r>
                      <a:endParaRPr lang="en-US" altLang="zh-TW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16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价值观和</a:t>
                      </a:r>
                      <a:endParaRPr lang="en-US" altLang="zh-TW" sz="24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态度：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责任感、勤劳、自律</a:t>
                      </a:r>
                      <a:endParaRPr lang="zh-TW" altLang="zh-HK" sz="2400" b="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01DCBEEB-A445-40EF-94DA-B5BE96C9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34" y="6069388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>
                <a:solidFill>
                  <a:schemeClr val="bg1"/>
                </a:solidFill>
              </a:rPr>
              <a:t>Image:Freepik.com</a:t>
            </a:r>
            <a:endParaRPr lang="zh-HK" altLang="en-US" sz="1050" dirty="0">
              <a:solidFill>
                <a:schemeClr val="bg1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2120130" y="466654"/>
            <a:ext cx="443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pc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学习重点</a:t>
            </a:r>
            <a:endParaRPr lang="zh-HK" altLang="en-US" sz="3200" spc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37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>
            <a:extLst>
              <a:ext uri="{FF2B5EF4-FFF2-40B4-BE49-F238E27FC236}">
                <a16:creationId xmlns:a16="http://schemas.microsoft.com/office/drawing/2014/main" id="{AD14E6DB-5A14-4216-9D56-4BF132BC5328}"/>
              </a:ext>
            </a:extLst>
          </p:cNvPr>
          <p:cNvSpPr txBox="1">
            <a:spLocks/>
          </p:cNvSpPr>
          <p:nvPr/>
        </p:nvSpPr>
        <p:spPr>
          <a:xfrm>
            <a:off x="516641" y="751713"/>
            <a:ext cx="7667398" cy="8098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小统计</a:t>
            </a:r>
            <a:endParaRPr lang="zh-HK" altLang="en-US" sz="36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3EC66C8-A7F9-4A5B-9335-8FA74714A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883" y="6373981"/>
            <a:ext cx="192845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/>
              <a:t>Image: www. freepik.com</a:t>
            </a:r>
            <a:endParaRPr lang="zh-HK" altLang="en-US" sz="105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9" y="4799821"/>
            <a:ext cx="1758527" cy="180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r="16030"/>
          <a:stretch/>
        </p:blipFill>
        <p:spPr>
          <a:xfrm>
            <a:off x="2120798" y="5202755"/>
            <a:ext cx="1462661" cy="1192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l="20000" t="20591" r="63919" b="59055"/>
          <a:stretch/>
        </p:blipFill>
        <p:spPr>
          <a:xfrm>
            <a:off x="143005" y="2513959"/>
            <a:ext cx="2545491" cy="181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字方塊 10"/>
          <p:cNvSpPr txBox="1"/>
          <p:nvPr/>
        </p:nvSpPr>
        <p:spPr>
          <a:xfrm>
            <a:off x="226404" y="1561973"/>
            <a:ext cx="856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以下日常起居自我照顾的事项，哪些是你自己完成的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76617" y="5597337"/>
            <a:ext cx="18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绑鞋带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553296" y="3290764"/>
            <a:ext cx="230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按时起床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39807" y="5472451"/>
            <a:ext cx="230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收拾书包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/>
          <a:srcRect l="21892" t="57047" r="71013" b="22528"/>
          <a:stretch/>
        </p:blipFill>
        <p:spPr>
          <a:xfrm>
            <a:off x="7535310" y="2340512"/>
            <a:ext cx="1297459" cy="210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字方塊 15"/>
          <p:cNvSpPr txBox="1"/>
          <p:nvPr/>
        </p:nvSpPr>
        <p:spPr>
          <a:xfrm>
            <a:off x="6659870" y="3390184"/>
            <a:ext cx="230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换衣服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7"/>
          <a:srcRect l="19004" t="58362" r="74915" b="26504"/>
          <a:stretch/>
        </p:blipFill>
        <p:spPr>
          <a:xfrm>
            <a:off x="4532890" y="2272875"/>
            <a:ext cx="1181101" cy="1653543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4509040" y="4039560"/>
            <a:ext cx="172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打扫家居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774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56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情境讨论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832" y="1550649"/>
            <a:ext cx="7994220" cy="2615746"/>
          </a:xfrm>
        </p:spPr>
        <p:txBody>
          <a:bodyPr/>
          <a:lstStyle/>
          <a:p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的外婆病倒了。爸爸和妈妈除了工作外，这星期都要轮流到外婆家照料她，每天上午很早就出门，晚上又赶回家准备晚饭及料理家务 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如果你是小明，你会怎样做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2" y="4166395"/>
            <a:ext cx="1709119" cy="205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3EC66C8-A7F9-4A5B-9335-8FA74714A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111" y="6373981"/>
            <a:ext cx="186994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/>
              <a:t>Image: www. freepik.com</a:t>
            </a:r>
            <a:endParaRPr lang="zh-HK" altLang="en-US" sz="105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264" y="4145944"/>
            <a:ext cx="2163788" cy="177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l="11087" t="33060" r="54130" b="19404"/>
          <a:stretch/>
        </p:blipFill>
        <p:spPr>
          <a:xfrm>
            <a:off x="3511465" y="4981058"/>
            <a:ext cx="1977081" cy="1519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702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4134" y="417922"/>
            <a:ext cx="8078975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经验分享</a:t>
            </a:r>
            <a:endParaRPr lang="en-US" altLang="zh-TW" sz="36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dirty="0"/>
          </a:p>
          <a:p>
            <a:endParaRPr lang="en-US" altLang="zh-HK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你有照顾自己的经验吗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是怎样的经验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在照顾自己时，你曾遇到困难吗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怎样解决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你认为学懂照顾自己是否必须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在未来的一星期，你最希望负责什么新的生活自理事项／家务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34" y="4735821"/>
            <a:ext cx="1389379" cy="182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725" y="4986675"/>
            <a:ext cx="1193121" cy="170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222" y="4260915"/>
            <a:ext cx="1235305" cy="1465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9293" y="4182629"/>
            <a:ext cx="1487064" cy="147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9249" y="4735821"/>
            <a:ext cx="1335402" cy="1644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4415" y="0"/>
            <a:ext cx="1969585" cy="128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3EC66C8-A7F9-4A5B-9335-8FA74714A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293" y="6520629"/>
            <a:ext cx="27425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/>
              <a:t>Image: Designed by </a:t>
            </a:r>
            <a:r>
              <a:rPr lang="en-US" altLang="zh-HK" sz="1050" dirty="0" err="1"/>
              <a:t>macrovector</a:t>
            </a:r>
            <a:r>
              <a:rPr lang="en-US" altLang="zh-HK" sz="1050" dirty="0"/>
              <a:t> / </a:t>
            </a:r>
            <a:r>
              <a:rPr lang="en-US" altLang="zh-HK" sz="1050" dirty="0" err="1"/>
              <a:t>Freepik</a:t>
            </a:r>
            <a:endParaRPr lang="zh-HK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23753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13C23-B618-4C56-A124-AD11FD80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778" y="305554"/>
            <a:ext cx="2383970" cy="912898"/>
          </a:xfrm>
        </p:spPr>
        <p:txBody>
          <a:bodyPr anchor="ctr">
            <a:normAutofit/>
          </a:bodyPr>
          <a:lstStyle/>
          <a:p>
            <a:r>
              <a:rPr lang="zh-TW" altLang="en-US" sz="4800" b="1" dirty="0">
                <a:solidFill>
                  <a:srgbClr val="00B0F0"/>
                </a:solidFill>
                <a:latin typeface="+mn-lt"/>
                <a:ea typeface="+mn-ea"/>
              </a:rPr>
              <a:t>　</a:t>
            </a:r>
            <a:r>
              <a:rPr lang="zh-TW" altLang="en-US" sz="28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总结</a:t>
            </a:r>
            <a:endParaRPr lang="zh-HK" altLang="en-US" sz="28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523F59-53DA-4531-A54E-947117A66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25" y="1128617"/>
            <a:ext cx="8011075" cy="5037405"/>
          </a:xfrm>
        </p:spPr>
        <p:txBody>
          <a:bodyPr anchor="ctr">
            <a:noAutofit/>
          </a:bodyPr>
          <a:lstStyle/>
          <a:p>
            <a:pPr marL="0" marR="54610" lvl="1" indent="0" algn="just">
              <a:buSzPts val="1000"/>
              <a:buNone/>
              <a:tabLst>
                <a:tab pos="592138" algn="l"/>
              </a:tabLst>
            </a:pP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当我们日渐长大，有自我照顾的能力时，照顾自己是我们的责任。同学应努力学习做自己能力所及的事情，学会照顾自己。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54610" lvl="1" indent="0" algn="just">
              <a:buSzPts val="1000"/>
              <a:buNone/>
              <a:tabLst>
                <a:tab pos="592138" algn="l"/>
              </a:tabLst>
            </a:pPr>
            <a:endParaRPr lang="en-US" altLang="zh-TW" sz="2800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54610" lvl="1" indent="0" algn="just">
              <a:buSzPts val="1000"/>
              <a:buNone/>
              <a:tabLst>
                <a:tab pos="592138" algn="l"/>
              </a:tabLst>
            </a:pPr>
            <a:r>
              <a:rPr lang="zh-TW" altLang="en-US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此外，作为家里的一分子，我们应感谢家人辛劳的付出。为了减轻家人的负担，我们除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主动负起照顾自己的责任之外，亦需主动协助家务</a:t>
            </a:r>
            <a:r>
              <a:rPr lang="zh-TW" altLang="en-US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kern="1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54610" lvl="1" indent="0" algn="just">
              <a:buSzPts val="1000"/>
              <a:buNone/>
              <a:tabLst>
                <a:tab pos="592138" algn="l"/>
              </a:tabLst>
            </a:pPr>
            <a:endParaRPr lang="en-US" altLang="zh-TW" sz="2800" b="1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0" marR="54610" lvl="1" indent="0" algn="just">
              <a:buSzPts val="1000"/>
              <a:buNone/>
              <a:tabLst>
                <a:tab pos="592138" algn="l"/>
              </a:tabLst>
            </a:pPr>
            <a:endParaRPr lang="en-US" altLang="zh-TW" sz="2800" b="1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493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732558"/>
            <a:ext cx="9026047" cy="130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2" indent="-174625" hangingPunct="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TW" altLang="en-US" sz="28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试就「照顾自己」订定目标并付诸行动，并在完成后进行反思。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E1E9B5B-663A-4800-AFA5-1D6427967B31}"/>
              </a:ext>
            </a:extLst>
          </p:cNvPr>
          <p:cNvSpPr/>
          <p:nvPr/>
        </p:nvSpPr>
        <p:spPr>
          <a:xfrm>
            <a:off x="560942" y="197027"/>
            <a:ext cx="3424335" cy="5355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zh-TW" sz="32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32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我的行动承诺</a:t>
            </a:r>
            <a:endParaRPr lang="zh-HK" altLang="en-US" sz="3200" b="1" kern="1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4152" t="24661" r="35192" b="7301"/>
          <a:stretch/>
        </p:blipFill>
        <p:spPr>
          <a:xfrm rot="21170218">
            <a:off x="808091" y="2157755"/>
            <a:ext cx="6354372" cy="40093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344" y="1760190"/>
            <a:ext cx="1124008" cy="11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3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9706" y="68734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zh-TW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延伸阅读</a:t>
            </a:r>
            <a:r>
              <a:rPr lang="en-US" altLang="zh-TW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负薪挂角</a:t>
            </a:r>
            <a:b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057" y="1637508"/>
            <a:ext cx="8157998" cy="380139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汉朝时候的朱买臣，小时候，家里很穷。为了维持生活，他每天都得上山砍柴，没有时间读书。但是他好学不倦，不怕辛劳，常常背着柴一边走，一边看书。凭着他勤劳的精神，后来终于有所成就。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隋朝有一个叫李密的人，小时候为了生活，给人家放牛。每天出去都要带几本书挂在牛角上，趁牛吃草的时候，他就坐在草地上用心读书。他边劳动边读书，一点都不畏辛苦。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652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96657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延伸阅读</a:t>
            </a:r>
            <a:r>
              <a:rPr lang="en-US" altLang="zh-TW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HK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陶侃搬砖</a:t>
            </a:r>
            <a:b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 txBox="1">
            <a:spLocks noGrp="1"/>
          </p:cNvSpPr>
          <p:nvPr>
            <p:ph idx="1"/>
          </p:nvPr>
        </p:nvSpPr>
        <p:spPr>
          <a:xfrm>
            <a:off x="628650" y="1331638"/>
            <a:ext cx="7886700" cy="40051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陶侃曾经遭人陷害被贬到现在的广州做官。在那里，每天只要有空闲时间，他就把一百多块砖搬到书房去，傍晚时再搬回去。有人感到奇怪，就问他为什么这样做？他回答说：「我现在过着安逸舒适的生活，不这样做以后再打仗的话就不能胜任了。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晋明帝即位后，陶侃重新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掌战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平定战事，位极人臣。</a:t>
            </a:r>
            <a:endParaRPr lang="en-US" altLang="zh-CN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CN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当时东晋人的平均寿命不到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四十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岁，而陶侃被重新委以重任的时候已经超过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六十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岁了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没有好身体，机会来了也抓不住。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对于陶侃来说搬砖既可以锻炼身体，更重要的是，可以锻炼毅力和意志。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58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29C2D0BC7F544BE1FEDE0EECD7245" ma:contentTypeVersion="14" ma:contentTypeDescription="Create a new document." ma:contentTypeScope="" ma:versionID="a8fa072c9ce7611fa0e609b83f3b5ce3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e540a1335e2100815deff68e1607043d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3307C0-3A5E-4B4F-AAE3-FF5ED2A9EF96}"/>
</file>

<file path=customXml/itemProps2.xml><?xml version="1.0" encoding="utf-8"?>
<ds:datastoreItem xmlns:ds="http://schemas.openxmlformats.org/officeDocument/2006/customXml" ds:itemID="{4294035C-6DE2-4F36-A361-8FB6898BB9DE}">
  <ds:schemaRefs>
    <ds:schemaRef ds:uri="http://schemas.microsoft.com/office/2006/metadata/properties"/>
    <ds:schemaRef ds:uri="http://schemas.microsoft.com/office/infopath/2007/PartnerControls"/>
    <ds:schemaRef ds:uri="986fe0f7-9907-4cfc-a848-76de57907d3e"/>
    <ds:schemaRef ds:uri="29867d5d-f5f4-47d8-a6f2-7e3cca24c40b"/>
  </ds:schemaRefs>
</ds:datastoreItem>
</file>

<file path=customXml/itemProps3.xml><?xml version="1.0" encoding="utf-8"?>
<ds:datastoreItem xmlns:ds="http://schemas.openxmlformats.org/officeDocument/2006/customXml" ds:itemID="{AB242F1F-96A5-413F-BD87-88A78E3795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1389</Words>
  <Application>Microsoft Office PowerPoint</Application>
  <PresentationFormat>如螢幕大小 (4:3)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(二) 情境讨论</vt:lpstr>
      <vt:lpstr>PowerPoint 簡報</vt:lpstr>
      <vt:lpstr>　总结</vt:lpstr>
      <vt:lpstr>PowerPoint 簡報</vt:lpstr>
      <vt:lpstr>(五)延伸阅读: 负薪挂角  </vt:lpstr>
      <vt:lpstr>(五)延伸阅读: 陶侃搬砖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 LUI</dc:creator>
  <cp:lastModifiedBy>sheila wong</cp:lastModifiedBy>
  <cp:revision>181</cp:revision>
  <cp:lastPrinted>2022-03-07T07:45:11Z</cp:lastPrinted>
  <dcterms:created xsi:type="dcterms:W3CDTF">2021-01-14T06:14:34Z</dcterms:created>
  <dcterms:modified xsi:type="dcterms:W3CDTF">2026-01-11T14:18:21Z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  <property fmtid="{D5CDD505-2E9C-101B-9397-08002B2CF9AE}" pid="3" name="MediaServiceImageTags">
    <vt:lpwstr/>
  </property>
</Properties>
</file>