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80" autoAdjust="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882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播放影片后，向学生提出思考问题（见后页）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来源：教育多媒体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处世的智慧──反省和宽恕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(10’31-12’17”) </a:t>
            </a:r>
            <a:endParaRPr lang="en-US" altLang="zh-TW" dirty="0"/>
          </a:p>
          <a:p>
            <a:pPr rtl="0"/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https://emm.edcity.hk/media/0_hbi17v6a</a:t>
            </a:r>
            <a:endParaRPr lang="en-US" altLang="zh-HK" sz="1200" kern="1200" dirty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309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0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反思问题旨在</a:t>
            </a:r>
            <a:r>
              <a:rPr lang="zh-TW" altLang="zh-HK" sz="1200" dirty="0">
                <a:effectLst/>
              </a:rPr>
              <a:t>让学生初步思考自己处理纷争的方法</a:t>
            </a:r>
            <a:r>
              <a:rPr lang="zh-TW" altLang="en-US" sz="1200" dirty="0">
                <a:effectLst/>
              </a:rPr>
              <a:t>，</a:t>
            </a:r>
            <a:r>
              <a:rPr lang="zh-TW" altLang="zh-HK" sz="1200" dirty="0">
                <a:effectLst/>
              </a:rPr>
              <a:t>学习理性地处理与朋友间的纷争。</a:t>
            </a:r>
            <a:endParaRPr lang="en-US" altLang="zh-TW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HK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>
                <a:effectLst/>
              </a:rPr>
              <a:t>教师在引导学生讨论时，宜聚焦在</a:t>
            </a:r>
            <a:r>
              <a:rPr lang="zh-TW" altLang="en-US" sz="12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雯雯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12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善善</a:t>
            </a:r>
            <a:r>
              <a:rPr lang="zh-TW" altLang="en-US" sz="1200" u="none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的价值观和与人相处时的态度作讨论，引导学生认清尊重、体谅以及同理心在与人相处时的重要。</a:t>
            </a:r>
            <a:endParaRPr lang="en-US" altLang="zh-TW" sz="1200" u="none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u="none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u="none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情境中雯雯和善善双方各持己见</a:t>
            </a:r>
            <a:r>
              <a:rPr lang="zh-TW" altLang="en-US" sz="1200" u="non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，争持不下，教师可以分享生活中双方各不相让的例子，让学生想一想互不相让背后的原因，从而带出生活中大家或许会有不同的想法，是因为大家背景、志趣不同，作为同侪友好，应该</a:t>
            </a:r>
            <a:r>
              <a:rPr lang="zh-TW" altLang="en-US" sz="1200" b="1" u="sng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多留意自己和他人的需要和感受</a:t>
            </a:r>
            <a:r>
              <a:rPr lang="zh-TW" altLang="en-US" sz="1200" u="non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，并在适当的时候</a:t>
            </a:r>
            <a:r>
              <a:rPr lang="zh-TW" altLang="en-US" sz="1200" b="1" u="sng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冷静理性</a:t>
            </a:r>
            <a:r>
              <a:rPr lang="zh-TW" altLang="en-US" sz="1200" u="non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地</a:t>
            </a:r>
            <a:r>
              <a:rPr lang="zh-TW" altLang="en-US" sz="1200" b="1" u="sng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寻求共识</a:t>
            </a:r>
            <a:r>
              <a:rPr lang="zh-TW" altLang="en-US" sz="1200" u="non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，做到</a:t>
            </a:r>
            <a:r>
              <a:rPr lang="zh-TW" altLang="en-US" sz="1200" b="1" u="sng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和而不同</a:t>
            </a:r>
            <a:r>
              <a:rPr lang="zh-TW" altLang="en-US" sz="1200" u="non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1200" u="none" baseline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u="none" baseline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u="none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教师在总结时，可以向学生指出以下重点：</a:t>
            </a:r>
            <a:endParaRPr lang="en-US" altLang="zh-TW" sz="1200" u="none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0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纷争往往由误解引致，试多以同理心考虑对方的想法及感受，再作出反应。</a:t>
            </a:r>
            <a:endParaRPr lang="en-HK" altLang="zh-TW" sz="10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0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纷争出现时容易有负面情绪，应多加留意自己的言行会否对别人带来伤害。</a:t>
            </a:r>
            <a:endParaRPr lang="en-US" altLang="zh-TW" sz="10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0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处理冲突应保持冷静、理性</a:t>
            </a:r>
            <a:endParaRPr lang="en-US" altLang="zh-TW" sz="10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1000" dirty="0">
                <a:ea typeface="DFKai-SB" panose="03000509000000000000" pitchFamily="49" charset="-120"/>
                <a:cs typeface="DFKai-SB" panose="03000509000000000000" pitchFamily="49" charset="-120"/>
              </a:rPr>
              <a:t>纷争过后后，应重建信任关系及友谊</a:t>
            </a:r>
            <a:endParaRPr lang="en-HK" altLang="zh-HK" sz="10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592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教师宜透过学生的经历，引导学生理性看待人与人相处时发生的冲突，</a:t>
            </a:r>
            <a:r>
              <a:rPr lang="zh-TW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明白交友之道贵乎尊重及体谅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教师应就学生的回应，归纳重点并提醒学生：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普通朋友间由于彼此了解不深，误会或纷争也较易出现，故与普通朋友相处时，需加强沟通，多加体谅、了解他人的处境，避免纷争。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友情越是密切，双方交往机会越频密，对彼此的期望也会提高，发生冲突的机会也可能增加。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妥善处理纷争，是维持友谊</a:t>
            </a:r>
            <a:r>
              <a:rPr lang="en-US" altLang="zh-TW" sz="1200" dirty="0">
                <a:effectLst/>
              </a:rPr>
              <a:t>/</a:t>
            </a:r>
            <a:r>
              <a:rPr lang="zh-TW" altLang="en-US" sz="1200" dirty="0">
                <a:effectLst/>
              </a:rPr>
              <a:t>良好人际关系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的重要方法之一。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任何事情都有可能引起纷争，我们需要检讨纷争是不是因误解而引致，自己是否责任。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纷争出现时，大家都容易有负面情绪，我们需要以冷静的态度来处理冲突，了解事情的前因后果，避免作出错误的判断与反应。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解决纷争的方法包括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  <a:sym typeface="Wingdings" panose="05000000000000000000" pitchFamily="2" charset="2"/>
              </a:rPr>
              <a:t>：（以下仅供参考，学生可自由回应）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接纳及尊重别人对事情的看法。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先反省，少批评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避免</a:t>
            </a:r>
            <a:r>
              <a:rPr lang="zh-TW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自我中心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必要时请求师长介入及调解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920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7/1/2026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7/1/2026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emm.edcity.hk/media/0_hbi17v6a" TargetMode="Externa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F5584B-F274-4246-BEC7-6AE199EF5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3056242"/>
            <a:ext cx="7729287" cy="11937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 我与朋友发生纷争 」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0FA2F2-42A6-47EC-AD4C-16A404AAA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342" y="4196119"/>
            <a:ext cx="4797469" cy="2250666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德育、公民及国民教育组制作</a:t>
            </a:r>
          </a:p>
          <a:p>
            <a:pPr algn="l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FD16D9B7-9652-4A16-87CF-249A9BE6D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4" descr="Group of people having couple conflicts">
            <a:extLst>
              <a:ext uri="{FF2B5EF4-FFF2-40B4-BE49-F238E27FC236}">
                <a16:creationId xmlns:a16="http://schemas.microsoft.com/office/drawing/2014/main" id="{BB125407-B7EE-8A47-8E15-7B6114B4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r="5974" b="2"/>
          <a:stretch/>
        </p:blipFill>
        <p:spPr bwMode="auto">
          <a:xfrm>
            <a:off x="2903919" y="299572"/>
            <a:ext cx="3615421" cy="266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281949F-8EC0-4DD1-94FB-BE0C6F4F9EF1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>
            <a:extLst>
              <a:ext uri="{FF2B5EF4-FFF2-40B4-BE49-F238E27FC236}">
                <a16:creationId xmlns:a16="http://schemas.microsoft.com/office/drawing/2014/main" id="{885B9A6B-241F-4111-9643-46B0E424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0" y="893710"/>
            <a:ext cx="2270341" cy="540000"/>
          </a:xfrm>
          <a:prstGeom prst="rect">
            <a:avLst/>
          </a:prstGeom>
        </p:spPr>
      </p:pic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3BD896CD-7008-47F0-944D-BA9621748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80261"/>
              </p:ext>
            </p:extLst>
          </p:nvPr>
        </p:nvGraphicFramePr>
        <p:xfrm>
          <a:off x="707526" y="1725922"/>
          <a:ext cx="7728949" cy="4149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内容概要：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defTabSz="914400" hangingPunc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透过短片讨论及经验分享，探讨处理朋辈纷争的方法，学习以同理心设身处地的去感受和体谅别人，并以理性思考、尊重的态度来处理纷争。</a:t>
                      </a:r>
                    </a:p>
                    <a:p>
                      <a:pPr marL="0" indent="0" defTabSz="914400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344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学习目标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培养尊重及同理心的态度与朋友相处。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学习理性地处理朋友间的纷争。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价值观和态度：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同理心、尊重、体谅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E281949F-8EC0-4DD1-94FB-BE0C6F4F9EF1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1E40533-736F-47FD-9112-A088F5C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E16C5184-0A3B-4571-A972-1F2C948B5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B0EB4D0-805D-4CAA-8404-5C8D8146E531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影片来源：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教育多媒体</a:t>
            </a:r>
            <a:endParaRPr lang="zh-HK" altLang="en-US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7" y="1672126"/>
            <a:ext cx="7651143" cy="483454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81949F-8EC0-4DD1-94FB-BE0C6F4F9EF1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2286000" y="36647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问题讨论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618717" y="1603333"/>
            <a:ext cx="7906566" cy="4321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zh-TW" altLang="en-US" sz="3400" u="sng" dirty="0">
                <a:solidFill>
                  <a:srgbClr val="535353"/>
                </a:solidFill>
              </a:rPr>
              <a:t>雯雯</a:t>
            </a:r>
            <a:r>
              <a:rPr lang="zh-TW" altLang="en-US" sz="3400" dirty="0">
                <a:solidFill>
                  <a:srgbClr val="535353"/>
                </a:solidFill>
              </a:rPr>
              <a:t>和</a:t>
            </a:r>
            <a:r>
              <a:rPr lang="zh-TW" altLang="en-US" sz="3400" u="sng" dirty="0">
                <a:solidFill>
                  <a:srgbClr val="535353"/>
                </a:solidFill>
              </a:rPr>
              <a:t>善善</a:t>
            </a:r>
            <a:r>
              <a:rPr lang="zh-TW" altLang="en-US" sz="3400" dirty="0">
                <a:solidFill>
                  <a:srgbClr val="535353"/>
                </a:solidFill>
              </a:rPr>
              <a:t>在相处上有甚么问题？为甚么她们之间会出现纷争？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zh-TW" altLang="en-US" sz="3400" dirty="0">
                <a:solidFill>
                  <a:srgbClr val="535353"/>
                </a:solidFill>
              </a:rPr>
              <a:t>以二人一组，分别饰演</a:t>
            </a:r>
            <a:r>
              <a:rPr lang="zh-TW" altLang="en-US" sz="3400" u="sng" dirty="0">
                <a:solidFill>
                  <a:srgbClr val="535353"/>
                </a:solidFill>
              </a:rPr>
              <a:t>雯雯</a:t>
            </a:r>
            <a:r>
              <a:rPr lang="zh-TW" altLang="en-US" sz="3400" dirty="0">
                <a:solidFill>
                  <a:srgbClr val="535353"/>
                </a:solidFill>
              </a:rPr>
              <a:t>和</a:t>
            </a:r>
            <a:r>
              <a:rPr lang="zh-TW" altLang="en-US" sz="3400" u="sng" dirty="0">
                <a:solidFill>
                  <a:srgbClr val="535353"/>
                </a:solidFill>
              </a:rPr>
              <a:t>善善</a:t>
            </a:r>
            <a:r>
              <a:rPr lang="zh-TW" altLang="en-US" sz="3400" dirty="0">
                <a:solidFill>
                  <a:srgbClr val="535353"/>
                </a:solidFill>
              </a:rPr>
              <a:t>，并以同理心考虑对方的想法／感受，重新提出午膳建议，令结果变得不一样。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58" y="4546631"/>
            <a:ext cx="2002942" cy="20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1009650" y="544279"/>
            <a:ext cx="775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经验分享：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纷争要解决 </a:t>
            </a:r>
            <a:endParaRPr lang="zh-HK" altLang="en-US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567917" y="1605938"/>
            <a:ext cx="3902483" cy="4655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试回忆最近一次你与朋友或同学发生纷争的经历。当时大家能够顺利平息纠纷吗？为甚么</a:t>
            </a:r>
            <a:r>
              <a:rPr lang="en-US" altLang="zh-TW" sz="3200" dirty="0">
                <a:solidFill>
                  <a:schemeClr val="bg1"/>
                </a:solidFill>
              </a:rPr>
              <a:t>?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试和组员分享经验，并将建议归纳成</a:t>
            </a:r>
            <a:br>
              <a:rPr lang="en-US" altLang="zh-TW" sz="3200" dirty="0">
                <a:solidFill>
                  <a:schemeClr val="bg1"/>
                </a:solidFill>
              </a:rPr>
            </a:br>
            <a:r>
              <a:rPr lang="zh-TW" altLang="en-US" sz="3200" dirty="0">
                <a:solidFill>
                  <a:schemeClr val="bg1"/>
                </a:solidFill>
              </a:rPr>
              <a:t>「</a:t>
            </a:r>
            <a:r>
              <a:rPr lang="zh-TW" altLang="en-US" sz="3200" b="1" dirty="0">
                <a:solidFill>
                  <a:srgbClr val="7030A0"/>
                </a:solidFill>
              </a:rPr>
              <a:t>解决纷争小锦囊</a:t>
            </a:r>
            <a:r>
              <a:rPr lang="zh-TW" altLang="en-US" sz="3200" dirty="0">
                <a:solidFill>
                  <a:schemeClr val="bg1"/>
                </a:solidFill>
              </a:rPr>
              <a:t>」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1A3A1E5-2539-9B4E-B1D9-2A154D2CC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16" y="2989928"/>
            <a:ext cx="3246844" cy="151789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281949F-8EC0-4DD1-94FB-BE0C6F4F9EF1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286000" y="5617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4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532549"/>
            <a:ext cx="7471186" cy="3366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与朋友相处须以真诚相待，互相尊重，和谐共处。解决朋友间的纷争时，应</a:t>
            </a: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以同理心设身处地的去感受和体谅别人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，尊重别人对事情的看法，切勿以自我为中心，也要注意表达意见时的语气及态度。当问题解决后，便应重建信任关系及友谊。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94" y="4717438"/>
            <a:ext cx="1625540" cy="16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自訂 5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00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2145B-8449-4A04-8275-7B7269017BA8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3FE0C8B0-4119-4276-B032-8D51C183FD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B0BF1-B77C-4408-8DC3-0BB585B04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1089</Words>
  <Application>Microsoft Office PowerPoint</Application>
  <PresentationFormat>On-screen Show (4:3)</PresentationFormat>
  <Paragraphs>60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佈景主題</vt:lpstr>
      <vt:lpstr>生活事件事例 「 我与朋友发生纷争 」</vt:lpstr>
      <vt:lpstr>PowerPoint Presentation</vt:lpstr>
      <vt:lpstr>影片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HSU, Chun-sang</cp:lastModifiedBy>
  <cp:revision>62</cp:revision>
  <dcterms:created xsi:type="dcterms:W3CDTF">2021-09-29T04:22:10Z</dcterms:created>
  <dcterms:modified xsi:type="dcterms:W3CDTF">2026-01-07T09:46:50Z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