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353"/>
    <a:srgbClr val="67A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2398" autoAdjust="0"/>
  </p:normalViewPr>
  <p:slideViewPr>
    <p:cSldViewPr snapToGrid="0">
      <p:cViewPr varScale="1">
        <p:scale>
          <a:sx n="96" d="100"/>
          <a:sy n="96" d="100"/>
        </p:scale>
        <p:origin x="36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FE304-180A-4D4D-AE4A-FE5BCC461311}" type="datetimeFigureOut">
              <a:rPr lang="zh-HK" altLang="en-US" smtClean="0"/>
              <a:t>6/1/2026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F487-9FAA-4BD0-A39F-93FB24D0CDA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395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50B8-D211-46BC-BD0B-440450F29137}" type="datetimeFigureOut">
              <a:rPr lang="zh-HK" altLang="en-US" smtClean="0"/>
              <a:t>6/1/2026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525A-519A-4797-9051-928BB998A37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2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68469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老师讲解时，可以再延伸补充：</a:t>
            </a:r>
            <a:r>
              <a:rPr lang="zh-TW" altLang="en-US" sz="1200" dirty="0"/>
              <a:t>我们先要亲爱自己的长辈：爱爸爸，爱妈妈</a:t>
            </a:r>
            <a:r>
              <a:rPr lang="en-US" altLang="zh-TW" sz="1200" dirty="0"/>
              <a:t>……</a:t>
            </a:r>
            <a:r>
              <a:rPr lang="zh-TW" altLang="en-US" sz="1200" dirty="0"/>
              <a:t>这是很自然的事，都是真情流露。到了这份感情已经随心而发，也懂得怎样尊重和关心长辈时，当见到其他老人家需要帮忙，你就会这样想：如果我爸爸、妈妈需要别人帮忙，有人能够帮助他们，那就太好了。这一刻，你自然会主动去帮忙、关怀其他老人家。因为你懂得设身处地为他人着想，有着将心比己的同理心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83447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3836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https://emm.edcity.hk/media/%E5%82%B3%E7%B5%B1%E8%88%87%E7%8F%BE%E4%BB%A3%20(%E4%B8%AD%E6%96%87%E5%AD%97%E5%B9%95%E5%8F%AF%E4%BE%9B%E9%81%B8%E6%93%87)/1_6mdk59xw</a:t>
            </a:r>
          </a:p>
          <a:p>
            <a:endParaRPr lang="en-US" altLang="zh-TW" dirty="0"/>
          </a:p>
          <a:p>
            <a:r>
              <a:rPr lang="zh-TW" altLang="en-US" dirty="0"/>
              <a:t>由</a:t>
            </a:r>
            <a:r>
              <a:rPr lang="en-US" altLang="zh-TW" dirty="0"/>
              <a:t>3:43</a:t>
            </a:r>
            <a:r>
              <a:rPr lang="zh-TW" altLang="en-US" dirty="0"/>
              <a:t>开始观看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71260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7471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播放影片后，向学生提出思考问题（见后页）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资料</a:t>
            </a: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来源：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社会福利署</a:t>
            </a:r>
            <a:endParaRPr lang="en-US" altLang="zh-TW" sz="1200" b="0" i="0" kern="1200" dirty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影片名称</a:t>
            </a: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我的公公婆婆－短片六：传统礼节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en-US" altLang="zh-TW" dirty="0">
                <a:ea typeface="新細明體"/>
              </a:rPr>
              <a:t>(00’17”-03’18”) </a:t>
            </a:r>
            <a:endParaRPr lang="en-US" altLang="zh-TW" dirty="0"/>
          </a:p>
          <a:p>
            <a:pPr rtl="0"/>
            <a:r>
              <a:rPr lang="zh-HK" altLang="zh-HK" sz="1200" kern="1200" dirty="0">
                <a:solidFill>
                  <a:schemeClr val="tx1"/>
                </a:solidFill>
                <a:effectLst/>
                <a:cs typeface="+mn-cs"/>
              </a:rPr>
              <a:t>网　　址：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ea typeface="新細明體"/>
              </a:rPr>
              <a:t>https://www.youtube.com/watch?v=nW_YCDNgbbU</a:t>
            </a:r>
            <a:endParaRPr lang="en-US" altLang="zh-HK" dirty="0"/>
          </a:p>
          <a:p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0195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教师锦囊：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婆婆重视过节与家人团聚，但爸妈和</a:t>
            </a:r>
            <a:r>
              <a:rPr lang="zh-TW" altLang="en-US" sz="1200" u="sng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美妍</a:t>
            </a:r>
            <a:r>
              <a:rPr lang="zh-TW" altLang="en-US" sz="1200" u="none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却不重视，宁愿把时间花在工作和学业／友谊上。</a:t>
            </a:r>
            <a:endParaRPr lang="en-US" altLang="zh-TW" sz="1200" u="none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u="none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大家的想法有分歧，是因为各人对过节赋予不同的价值观，反映各自不同的价值观：</a:t>
            </a:r>
            <a:endParaRPr lang="en-US" altLang="zh-TW" sz="1200" u="none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u="none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婆婆重视传统中国的节日，亦重视亲情，珍惜在节日与家人团聚的欢乐</a:t>
            </a:r>
            <a:endParaRPr lang="en-US" altLang="zh-TW" sz="1200" b="0" i="0" u="none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爸妈重视工作，认为加班比与家人共度佳节重要</a:t>
            </a:r>
            <a:endParaRPr lang="en-US" altLang="zh-TW" sz="12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外孙</a:t>
            </a:r>
            <a:r>
              <a:rPr lang="zh-TW" altLang="en-US" sz="1200" u="sng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美妍</a:t>
            </a:r>
            <a:r>
              <a:rPr lang="zh-TW" altLang="en-US" sz="1200" u="none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则较重视学业／友情，认为过节与平日没分别，不太重视传统节日</a:t>
            </a:r>
            <a:endParaRPr lang="en-US" altLang="zh-TW" sz="1200" b="0" i="0" u="none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传统长辈多重视传统节日，喜欢乐聚天伦，但家人却反应冷淡，各自为自己的事情忙碌。</a:t>
            </a:r>
            <a:r>
              <a:rPr lang="zh-TW" altLang="en-US" sz="1200" dirty="0">
                <a:effectLst/>
              </a:rPr>
              <a:t>年青一辈亦可以尝试易地而处，想象自己身为家中老人，终日闲赋在家，家人却各自忙碌，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长辈多会因此而感到失望、寂寞。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面对长辈的期望及行为，可尝试了解及体谅他们背后的正面目的及感受。例如：</a:t>
            </a:r>
            <a:r>
              <a:rPr lang="zh-TW" altLang="en-US" sz="1200" dirty="0">
                <a:effectLst/>
              </a:rPr>
              <a:t>表达理解对方的立场及想法，正面表达自己的感受及想法，</a:t>
            </a:r>
            <a:r>
              <a:rPr lang="zh-TW" altLang="en-US" sz="1200" baseline="0" dirty="0">
                <a:effectLst/>
              </a:rPr>
              <a:t>如未能配合，</a:t>
            </a:r>
            <a:r>
              <a:rPr lang="zh-TW" altLang="en-US" sz="1200" dirty="0">
                <a:effectLst/>
              </a:rPr>
              <a:t>或提出替代的建议。</a:t>
            </a:r>
            <a:endParaRPr lang="en-US" altLang="zh-TW" sz="1200" dirty="0">
              <a:effectLst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4398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播放影片后，向学生提出思考问题（见后页）</a:t>
            </a:r>
            <a:r>
              <a:rPr lang="zh-TW" altLang="en-US" baseline="0" dirty="0"/>
              <a:t>。讨论完毕后，播放结局（见第 </a:t>
            </a:r>
            <a:r>
              <a:rPr lang="en-US" altLang="zh-TW" baseline="0" dirty="0"/>
              <a:t>7 </a:t>
            </a:r>
            <a:r>
              <a:rPr lang="zh-TW" altLang="en-US" baseline="0" dirty="0"/>
              <a:t>页）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资料</a:t>
            </a: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来源：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社会福利署</a:t>
            </a:r>
            <a:endParaRPr lang="en-US" altLang="zh-TW" sz="1200" b="0" i="0" kern="1200" dirty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影片名称</a:t>
            </a: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我的公公婆婆－短片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四：生活习惯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en-US" altLang="zh-TW" dirty="0">
                <a:ea typeface="新細明體"/>
              </a:rPr>
              <a:t>(00’19”-02’55”) </a:t>
            </a:r>
            <a:endParaRPr lang="en-US" altLang="zh-TW" dirty="0"/>
          </a:p>
          <a:p>
            <a:pPr rtl="0"/>
            <a:r>
              <a:rPr lang="zh-HK" altLang="zh-HK" sz="1200" kern="1200" dirty="0">
                <a:solidFill>
                  <a:schemeClr val="tx1"/>
                </a:solidFill>
                <a:effectLst/>
                <a:cs typeface="+mn-cs"/>
              </a:rPr>
              <a:t>网　　址：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ea typeface="新細明體"/>
              </a:rPr>
              <a:t>https://www.youtube.com/watch?v=5wzapN5NlvU&amp;t=1s </a:t>
            </a:r>
            <a:endParaRPr lang="en-US" altLang="zh-HK" dirty="0"/>
          </a:p>
          <a:p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1386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教师锦囊：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i="0" u="none" dirty="0">
                <a:solidFill>
                  <a:schemeClr val="bg1">
                    <a:lumMod val="50000"/>
                  </a:schemeClr>
                </a:solidFill>
                <a:latin typeface="DFKai-SB" panose="03000509000000000000" pitchFamily="49" charset="-120"/>
                <a:ea typeface="DFKai-SB" panose="03000509000000000000" pitchFamily="49" charset="-120"/>
              </a:rPr>
              <a:t>每个人都是独立的个体，彼此有着不同的性格和生活习惯。人与人之间，尤其是两代之间往往因生活习惯不同，容易出现矛盾，甚至会互相埋怨、互不理睬。有时因情绪未及控制，没有好好讨论解决方法。</a:t>
            </a:r>
            <a:endParaRPr lang="en-HK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如果遇上与长辈不一致的看法时，学生可以保持冷静，以坦诚的态度、温柔的语气向对方解释事件或自己的观点，希望能调节彼此的期望，缩窄彼此的差异，达致谅解和有效沟通。</a:t>
            </a:r>
            <a:endParaRPr lang="en-HK" altLang="zh-HK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47687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aseline="0" dirty="0"/>
              <a:t>播放结局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资料</a:t>
            </a: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来源：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社会福利署</a:t>
            </a:r>
            <a:endParaRPr lang="en-US" altLang="zh-TW" sz="1200" b="0" i="0" kern="1200" dirty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影片名称</a:t>
            </a:r>
            <a:r>
              <a:rPr lang="zh-TW" altLang="en-US" sz="1200" b="0" i="0" kern="1200" dirty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我的公公婆婆－短片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四：生活习惯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en-US" altLang="zh-TW" dirty="0">
                <a:ea typeface="新細明體"/>
              </a:rPr>
              <a:t>(05’58”-04’56”) </a:t>
            </a:r>
            <a:endParaRPr lang="en-US" altLang="zh-TW" dirty="0"/>
          </a:p>
          <a:p>
            <a:pPr rtl="0"/>
            <a:r>
              <a:rPr lang="zh-HK" altLang="zh-HK" sz="1200" kern="1200" dirty="0">
                <a:solidFill>
                  <a:schemeClr val="tx1"/>
                </a:solidFill>
                <a:effectLst/>
                <a:cs typeface="+mn-cs"/>
              </a:rPr>
              <a:t>网　　址：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ea typeface="新細明體"/>
              </a:rPr>
              <a:t>https://www.youtube.com/watch?v=5wzapN5NlvU&amp;t=1s </a:t>
            </a:r>
            <a:endParaRPr lang="en-US" altLang="zh-HK" dirty="0"/>
          </a:p>
          <a:p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8309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教师锦囊：</a:t>
            </a:r>
          </a:p>
          <a:p>
            <a:pPr lvl="0"/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活动旨在</a:t>
            </a:r>
            <a:r>
              <a:rPr lang="zh-TW" altLang="zh-HK" sz="1800" dirty="0">
                <a:effectLst/>
              </a:rPr>
              <a:t>引发学生反思</a:t>
            </a:r>
            <a:r>
              <a:rPr lang="zh-TW" altLang="en-US" sz="1800" dirty="0">
                <a:effectLst/>
              </a:rPr>
              <a:t>长辈说话</a:t>
            </a:r>
            <a:r>
              <a:rPr lang="zh-TW" altLang="zh-HK" sz="1800" dirty="0">
                <a:effectLst/>
              </a:rPr>
              <a:t>背后之目的</a:t>
            </a:r>
            <a:r>
              <a:rPr lang="zh-TW" altLang="en-US" sz="1800" dirty="0">
                <a:effectLst/>
              </a:rPr>
              <a:t>，</a:t>
            </a:r>
            <a:r>
              <a:rPr lang="zh-TW" altLang="zh-HK" sz="1800" dirty="0">
                <a:effectLst/>
              </a:rPr>
              <a:t>或其所承受的压力和限制。</a:t>
            </a:r>
            <a:endParaRPr lang="en-US" altLang="zh-TW" sz="1800" dirty="0">
              <a:effectLst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800" dirty="0">
                <a:effectLst/>
              </a:rPr>
              <a:t>教师宜</a:t>
            </a:r>
            <a:r>
              <a:rPr lang="zh-TW" altLang="zh-HK" sz="1800" dirty="0">
                <a:effectLst/>
              </a:rPr>
              <a:t>鼓励学生以正面角度解释</a:t>
            </a:r>
            <a:r>
              <a:rPr lang="zh-TW" altLang="en-US" sz="1800" dirty="0">
                <a:effectLst/>
              </a:rPr>
              <a:t>长辈的说话内容</a:t>
            </a:r>
            <a:r>
              <a:rPr lang="zh-TW" altLang="zh-HK" sz="1800" dirty="0">
                <a:effectLst/>
              </a:rPr>
              <a:t>，学习以体谅及包容的态度与</a:t>
            </a:r>
            <a:r>
              <a:rPr lang="zh-TW" altLang="en-US" sz="1800" dirty="0">
                <a:effectLst/>
              </a:rPr>
              <a:t>长辈</a:t>
            </a:r>
            <a:r>
              <a:rPr lang="zh-TW" altLang="zh-HK" sz="1800" dirty="0">
                <a:effectLst/>
              </a:rPr>
              <a:t>相处。</a:t>
            </a:r>
            <a:endParaRPr lang="en-HK" altLang="zh-TW" sz="1800" dirty="0">
              <a:effectLst/>
            </a:endParaRPr>
          </a:p>
          <a:p>
            <a:pPr lvl="0"/>
            <a:endParaRPr lang="en-HK" altLang="zh-HK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lvl="0"/>
            <a:r>
              <a:rPr lang="zh-TW" altLang="zh-HK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教师请学生分享感受，讨论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可包括以下提问：</a:t>
            </a:r>
            <a:endParaRPr lang="zh-TW" altLang="zh-HK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>
                <a:effectLst/>
              </a:rPr>
              <a:t>当</a:t>
            </a:r>
            <a:r>
              <a:rPr lang="zh-TW" altLang="en-US" sz="1800" dirty="0">
                <a:effectLst/>
              </a:rPr>
              <a:t>家人「啰嗦」</a:t>
            </a:r>
            <a:r>
              <a:rPr lang="zh-TW" altLang="zh-HK" sz="1800" dirty="0">
                <a:effectLst/>
              </a:rPr>
              <a:t>时，你通常以甚么态度回应？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>
                <a:effectLst/>
              </a:rPr>
              <a:t>当你埋怨家人不是时，有否考虑自己在有关事情上也需要负上部分责任？</a:t>
            </a:r>
            <a:endParaRPr lang="en-US" altLang="zh-TW" sz="1800" dirty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>
                <a:effectLst/>
              </a:rPr>
              <a:t>你认为家人「啰嗦」背后，有甚么正面动机，或基于</a:t>
            </a:r>
            <a:r>
              <a:rPr lang="zh-CN" altLang="en-US" sz="1800" dirty="0">
                <a:effectLst/>
              </a:rPr>
              <a:t>什</a:t>
            </a:r>
            <a:r>
              <a:rPr lang="zh-TW" altLang="zh-HK" sz="1800" dirty="0">
                <a:effectLst/>
              </a:rPr>
              <a:t>么限制和压力？</a:t>
            </a:r>
            <a:endParaRPr lang="en-US" altLang="zh-TW" sz="1800" dirty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>
                <a:effectLst/>
              </a:rPr>
              <a:t>当你以正面角度</a:t>
            </a:r>
            <a:r>
              <a:rPr lang="zh-TW" altLang="en-US" sz="1800" dirty="0">
                <a:effectLst/>
              </a:rPr>
              <a:t>了解</a:t>
            </a:r>
            <a:r>
              <a:rPr lang="zh-TW" altLang="zh-HK" sz="1800" dirty="0">
                <a:effectLst/>
              </a:rPr>
              <a:t>家人的「啰嗦」行为时，感觉有否不同？</a:t>
            </a:r>
            <a:endParaRPr lang="en-US" altLang="zh-TW" sz="1800" dirty="0">
              <a:effectLst/>
            </a:endParaRPr>
          </a:p>
          <a:p>
            <a:pPr marL="2857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HK" sz="1800" dirty="0">
                <a:effectLst/>
              </a:rPr>
              <a:t>试想想，当有一天你的家人</a:t>
            </a:r>
            <a:r>
              <a:rPr lang="zh-TW" altLang="en-US" sz="1800" dirty="0">
                <a:effectLst/>
              </a:rPr>
              <a:t>永远</a:t>
            </a:r>
            <a:r>
              <a:rPr lang="zh-TW" altLang="zh-HK" sz="1800" dirty="0">
                <a:effectLst/>
              </a:rPr>
              <a:t>不再关心你，</a:t>
            </a:r>
            <a:r>
              <a:rPr lang="zh-TW" altLang="en-US" sz="1800" dirty="0">
                <a:effectLst/>
              </a:rPr>
              <a:t>对你不闻不问、不瞅不睬，</a:t>
            </a:r>
            <a:r>
              <a:rPr lang="zh-TW" altLang="zh-HK" sz="1800" dirty="0">
                <a:effectLst/>
              </a:rPr>
              <a:t>你又会否觉得快乐、自在呢？</a:t>
            </a:r>
            <a:endParaRPr lang="en-US" altLang="zh-TW" sz="1800" dirty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altLang="zh-TW" sz="1800" dirty="0">
              <a:effectLst/>
            </a:endParaRPr>
          </a:p>
          <a:p>
            <a:pPr marL="0" lvl="2" indent="0">
              <a:buFont typeface="Arial" panose="020B0604020202020204" pitchFamily="34" charset="0"/>
              <a:buNone/>
            </a:pPr>
            <a:r>
              <a:rPr lang="zh-TW" altLang="zh-HK" sz="1800" dirty="0">
                <a:effectLst/>
              </a:rPr>
              <a:t>教师小结：（参考）</a:t>
            </a:r>
            <a:endParaRPr lang="en-US" altLang="zh-TW" sz="1800" dirty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>
                <a:effectLst/>
              </a:rPr>
              <a:t>每位家庭成员皆背负着不同角色，每个角色均有不同的责任和限制。</a:t>
            </a:r>
            <a:endParaRPr lang="en-US" altLang="zh-TW" sz="1800" dirty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>
                <a:effectLst/>
              </a:rPr>
              <a:t>对于家人的「啰嗦」，</a:t>
            </a:r>
            <a:r>
              <a:rPr lang="zh-TW" altLang="en-US" sz="1800" dirty="0">
                <a:effectLst/>
              </a:rPr>
              <a:t>应多</a:t>
            </a:r>
            <a:r>
              <a:rPr lang="zh-TW" altLang="zh-HK" sz="1800" dirty="0">
                <a:effectLst/>
              </a:rPr>
              <a:t>了解及体谅他们背后的目的</a:t>
            </a:r>
            <a:r>
              <a:rPr lang="zh-TW" altLang="en-US" sz="1800" dirty="0">
                <a:effectLst/>
              </a:rPr>
              <a:t>。</a:t>
            </a:r>
            <a:endParaRPr lang="en-US" altLang="zh-TW" sz="1800" dirty="0">
              <a:effectLst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zh-TW" altLang="zh-HK" sz="1800" dirty="0">
                <a:effectLst/>
              </a:rPr>
              <a:t>如遇上家人不合理的要求或指责时，</a:t>
            </a:r>
            <a:r>
              <a:rPr lang="zh-TW" altLang="en-US" sz="1800" dirty="0">
                <a:effectLst/>
              </a:rPr>
              <a:t>应先</a:t>
            </a:r>
            <a:r>
              <a:rPr lang="zh-TW" altLang="zh-HK" sz="1800" dirty="0">
                <a:effectLst/>
              </a:rPr>
              <a:t>保持冷静，过后以坦诚的态度、</a:t>
            </a:r>
            <a:r>
              <a:rPr lang="zh-TW" altLang="en-US" sz="1800" dirty="0">
                <a:effectLst/>
              </a:rPr>
              <a:t>平静</a:t>
            </a:r>
            <a:r>
              <a:rPr lang="zh-TW" altLang="zh-HK" sz="1800" dirty="0">
                <a:effectLst/>
              </a:rPr>
              <a:t>的语气向对方解释事件或自己的观点，希望能调节彼此的期望，缩窄彼此的差异，达致谅解和有效沟通。</a:t>
            </a:r>
            <a:endParaRPr lang="en-US" altLang="zh-TW" sz="1800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72659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教师锦囊：</a:t>
            </a:r>
          </a:p>
          <a:p>
            <a:endParaRPr lang="en-US" altLang="zh-TW" dirty="0"/>
          </a:p>
          <a:p>
            <a:r>
              <a:rPr lang="zh-TW" altLang="en-US" dirty="0"/>
              <a:t>教师请学生依照下列指示完成所有步骤：</a:t>
            </a:r>
          </a:p>
          <a:p>
            <a:pPr marL="342900" marR="0" lvl="4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/>
              <a:t>拿出其中一条代表自己的纸条。</a:t>
            </a:r>
            <a:endParaRPr lang="en-US" altLang="zh-TW" dirty="0"/>
          </a:p>
          <a:p>
            <a:pPr marL="342900" lvl="4" indent="-342900">
              <a:buFont typeface="+mj-lt"/>
              <a:buAutoNum type="arabicPeriod"/>
            </a:pPr>
            <a:r>
              <a:rPr lang="zh-TW" altLang="en-US" dirty="0"/>
              <a:t>请问你现在几岁？ （从左面撕掉，举例</a:t>
            </a:r>
            <a:r>
              <a:rPr lang="en-US" altLang="zh-TW" dirty="0"/>
              <a:t>15</a:t>
            </a:r>
            <a:r>
              <a:rPr lang="zh-TW" altLang="en-US" dirty="0"/>
              <a:t>岁便撕掉一格半，代表</a:t>
            </a:r>
            <a:r>
              <a:rPr lang="en-US" altLang="zh-TW" dirty="0"/>
              <a:t>15</a:t>
            </a:r>
            <a:r>
              <a:rPr lang="zh-TW" altLang="en-US" dirty="0"/>
              <a:t>年）</a:t>
            </a:r>
            <a:endParaRPr lang="en-US" altLang="zh-TW" dirty="0"/>
          </a:p>
          <a:p>
            <a:pPr marL="342900" lvl="4" indent="-342900">
              <a:buFont typeface="+mj-lt"/>
              <a:buAutoNum type="arabicPeriod"/>
            </a:pPr>
            <a:r>
              <a:rPr lang="zh-TW" altLang="zh-HK" sz="1800" dirty="0">
                <a:effectLst/>
              </a:rPr>
              <a:t>你估计自己可以活上几岁？ （从右面撕掉，举例</a:t>
            </a:r>
            <a:r>
              <a:rPr lang="en-US" altLang="zh-HK" sz="1800" dirty="0">
                <a:effectLst/>
              </a:rPr>
              <a:t>70</a:t>
            </a:r>
            <a:r>
              <a:rPr lang="zh-TW" altLang="zh-HK" sz="1800" dirty="0">
                <a:effectLst/>
              </a:rPr>
              <a:t>岁则撕掉</a:t>
            </a:r>
            <a:r>
              <a:rPr lang="en-US" altLang="zh-HK" sz="1800" dirty="0">
                <a:effectLst/>
              </a:rPr>
              <a:t>3</a:t>
            </a:r>
            <a:r>
              <a:rPr lang="zh-TW" altLang="zh-HK" sz="1800" dirty="0">
                <a:effectLst/>
              </a:rPr>
              <a:t>格）</a:t>
            </a:r>
            <a:endParaRPr lang="en-US" altLang="zh-TW" sz="1800" dirty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en-US" dirty="0"/>
              <a:t>现在拿起另一张代表家人的纸条。</a:t>
            </a:r>
            <a:endParaRPr lang="en-US" altLang="zh-TW" dirty="0"/>
          </a:p>
          <a:p>
            <a:pPr marL="342900" lvl="4" indent="-342900">
              <a:buFont typeface="+mj-lt"/>
              <a:buAutoNum type="arabicPeriod"/>
            </a:pPr>
            <a:r>
              <a:rPr lang="zh-TW" altLang="zh-HK" sz="1800" dirty="0">
                <a:effectLst/>
              </a:rPr>
              <a:t>请问你家人今年几岁？ （从左面撕掉）</a:t>
            </a:r>
            <a:endParaRPr lang="en-US" altLang="zh-TW" sz="1800" dirty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zh-HK" sz="1800" dirty="0">
                <a:effectLst/>
              </a:rPr>
              <a:t>以他</a:t>
            </a:r>
            <a:r>
              <a:rPr lang="en-US" altLang="zh-HK" sz="1800" dirty="0">
                <a:effectLst/>
              </a:rPr>
              <a:t>/</a:t>
            </a:r>
            <a:r>
              <a:rPr lang="zh-TW" altLang="zh-HK" sz="1800" dirty="0">
                <a:effectLst/>
              </a:rPr>
              <a:t>她的健康状况，你估计他</a:t>
            </a:r>
            <a:r>
              <a:rPr lang="en-US" altLang="zh-HK" sz="1800" dirty="0">
                <a:effectLst/>
              </a:rPr>
              <a:t>/</a:t>
            </a:r>
            <a:r>
              <a:rPr lang="zh-TW" altLang="zh-HK" sz="1800" dirty="0">
                <a:effectLst/>
              </a:rPr>
              <a:t>她可以活上几岁？ （从右面撕掉）</a:t>
            </a:r>
            <a:endParaRPr lang="en-US" altLang="zh-TW" sz="1800" dirty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zh-HK" sz="1800" dirty="0">
                <a:effectLst/>
              </a:rPr>
              <a:t>现在将自己和家人的纸条重叠起来，仔细看一看，家人能够与你一同生活的时间有多少？（只是如无突发意外或疾病，如果有，可能会更短。）</a:t>
            </a:r>
            <a:endParaRPr lang="en-US" altLang="zh-TW" sz="1800" dirty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en-US" sz="1800" dirty="0">
                <a:effectLst/>
              </a:rPr>
              <a:t>一天</a:t>
            </a:r>
            <a:r>
              <a:rPr lang="en-US" altLang="zh-TW" sz="1800" dirty="0">
                <a:effectLst/>
              </a:rPr>
              <a:t>24</a:t>
            </a:r>
            <a:r>
              <a:rPr lang="zh-TW" altLang="en-US" sz="1800" dirty="0">
                <a:effectLst/>
              </a:rPr>
              <a:t>小时中，在正常情况下，睡眠时间约占</a:t>
            </a:r>
            <a:r>
              <a:rPr lang="en-US" altLang="zh-TW" sz="1800" dirty="0">
                <a:effectLst/>
              </a:rPr>
              <a:t>8</a:t>
            </a:r>
            <a:r>
              <a:rPr lang="zh-TW" altLang="en-US" sz="1800" dirty="0">
                <a:effectLst/>
              </a:rPr>
              <a:t>小时 （占</a:t>
            </a:r>
            <a:r>
              <a:rPr lang="en-US" altLang="zh-TW" sz="1800" dirty="0">
                <a:effectLst/>
              </a:rPr>
              <a:t>1/3</a:t>
            </a:r>
            <a:r>
              <a:rPr lang="zh-TW" altLang="en-US" sz="1800" dirty="0">
                <a:effectLst/>
              </a:rPr>
              <a:t>时间）；每天工作约</a:t>
            </a:r>
            <a:r>
              <a:rPr lang="en-US" altLang="zh-TW" sz="1800" dirty="0">
                <a:effectLst/>
              </a:rPr>
              <a:t>8</a:t>
            </a:r>
            <a:r>
              <a:rPr lang="zh-TW" altLang="en-US" sz="1800" dirty="0">
                <a:effectLst/>
              </a:rPr>
              <a:t>小时或更长时间（占</a:t>
            </a:r>
            <a:r>
              <a:rPr lang="en-US" altLang="zh-TW" sz="1800" dirty="0">
                <a:effectLst/>
              </a:rPr>
              <a:t>1/3</a:t>
            </a:r>
            <a:r>
              <a:rPr lang="zh-TW" altLang="en-US" sz="1800" dirty="0">
                <a:effectLst/>
              </a:rPr>
              <a:t>或以上的时间）；自由时间只剩下</a:t>
            </a:r>
            <a:r>
              <a:rPr lang="en-US" altLang="zh-TW" sz="1800" dirty="0">
                <a:effectLst/>
              </a:rPr>
              <a:t>8</a:t>
            </a:r>
            <a:r>
              <a:rPr lang="zh-TW" altLang="en-US" sz="1800" dirty="0">
                <a:effectLst/>
              </a:rPr>
              <a:t>小时或更短的时间。（如吃饭、洗澡、运动、进修、上网、看电视、逛街、讲电话、陪朋友、休息及陪家人时间等）。请把家人睡眠及工作的</a:t>
            </a:r>
            <a:r>
              <a:rPr lang="en-US" altLang="zh-TW" sz="1800" dirty="0">
                <a:effectLst/>
              </a:rPr>
              <a:t>2/3</a:t>
            </a:r>
            <a:r>
              <a:rPr lang="zh-TW" altLang="en-US" sz="1800" dirty="0">
                <a:effectLst/>
              </a:rPr>
              <a:t>时间撕掉。</a:t>
            </a:r>
            <a:endParaRPr lang="en-US" altLang="zh-TW" sz="1800" dirty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en-US" sz="1800" dirty="0">
                <a:effectLst/>
              </a:rPr>
              <a:t>现在将家人剩下来的</a:t>
            </a:r>
            <a:r>
              <a:rPr lang="en-US" altLang="zh-TW" sz="1800" dirty="0">
                <a:effectLst/>
              </a:rPr>
              <a:t>1/3</a:t>
            </a:r>
            <a:r>
              <a:rPr lang="zh-TW" altLang="en-US" sz="1800" dirty="0">
                <a:effectLst/>
              </a:rPr>
              <a:t>纸条，叠在你的生命纸条上，这就是家人真正可以陪伴你一起成长的日子了，你的感觉如何？</a:t>
            </a:r>
            <a:endParaRPr lang="en-US" altLang="zh-TW" sz="1800" dirty="0">
              <a:effectLst/>
            </a:endParaRPr>
          </a:p>
          <a:p>
            <a:pPr marL="342900" lvl="4" indent="-342900">
              <a:buFont typeface="+mj-lt"/>
              <a:buAutoNum type="arabicPeriod"/>
            </a:pPr>
            <a:r>
              <a:rPr lang="zh-TW" altLang="zh-HK" sz="1800" dirty="0">
                <a:effectLst/>
              </a:rPr>
              <a:t>反省一下，若减去属于你的</a:t>
            </a:r>
            <a:r>
              <a:rPr lang="en-US" altLang="zh-HK" sz="1800" dirty="0">
                <a:effectLst/>
              </a:rPr>
              <a:t>2/3</a:t>
            </a:r>
            <a:r>
              <a:rPr lang="zh-TW" altLang="zh-HK" sz="1800" dirty="0">
                <a:effectLst/>
              </a:rPr>
              <a:t>学习与睡眠时间，你手上可以运用的自由时间，剩下多少？当中用以陪伴家人的时间又有多少？</a:t>
            </a:r>
            <a:endParaRPr lang="zh-TW" altLang="en-US" dirty="0"/>
          </a:p>
          <a:p>
            <a:endParaRPr lang="zh-TW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2800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教师锦囊：</a:t>
            </a:r>
          </a:p>
          <a:p>
            <a:pPr>
              <a:lnSpc>
                <a:spcPct val="200000"/>
              </a:lnSpc>
            </a:pPr>
            <a:endParaRPr lang="en-US" altLang="zh-HK" sz="1400" dirty="0"/>
          </a:p>
          <a:p>
            <a:pPr>
              <a:lnSpc>
                <a:spcPct val="200000"/>
              </a:lnSpc>
            </a:pPr>
            <a:r>
              <a:rPr lang="en-US" altLang="zh-HK" sz="1400" dirty="0" err="1"/>
              <a:t>教师请学生作个人反思，并观察学生情况</a:t>
            </a:r>
            <a:r>
              <a:rPr lang="en-US" altLang="zh-HK" sz="1400" dirty="0"/>
              <a:t>。</a:t>
            </a:r>
          </a:p>
          <a:p>
            <a:pPr>
              <a:lnSpc>
                <a:spcPct val="200000"/>
              </a:lnSpc>
            </a:pPr>
            <a:r>
              <a:rPr lang="en-US" altLang="zh-HK" sz="1400" dirty="0" err="1"/>
              <a:t>由于内容属个人私隐，教师</a:t>
            </a:r>
            <a:r>
              <a:rPr lang="zh-TW" altLang="en-US" sz="1400" dirty="0"/>
              <a:t>毋须</a:t>
            </a:r>
            <a:r>
              <a:rPr lang="en-US" altLang="zh-HK" sz="1400" dirty="0" err="1"/>
              <a:t>请学生</a:t>
            </a:r>
            <a:r>
              <a:rPr lang="zh-TW" altLang="en-US" sz="1400" dirty="0"/>
              <a:t>在课堂上</a:t>
            </a:r>
            <a:r>
              <a:rPr lang="en-US" altLang="zh-HK" sz="1400" dirty="0" err="1"/>
              <a:t>分享</a:t>
            </a:r>
            <a:r>
              <a:rPr lang="en-US" altLang="zh-HK" sz="1400" dirty="0"/>
              <a:t>。</a:t>
            </a:r>
          </a:p>
          <a:p>
            <a:pPr>
              <a:lnSpc>
                <a:spcPct val="200000"/>
              </a:lnSpc>
            </a:pPr>
            <a:endParaRPr lang="en-US" altLang="zh-HK" sz="1400" dirty="0"/>
          </a:p>
          <a:p>
            <a:pPr>
              <a:lnSpc>
                <a:spcPct val="200000"/>
              </a:lnSpc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教师小结（参考）：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>
              <a:lnSpc>
                <a:spcPct val="200000"/>
              </a:lnSpc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我</a:t>
            </a:r>
            <a:r>
              <a:rPr lang="zh-TW" altLang="zh-HK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们跟家人相处久了，很容易将与家人相处的机会视为理所当然，很少想到家人会有离我们而去的一天。其实当我们仔细留意一下，家人能够与我们一同生活的时间，其实十分有限。我们应该好好珍惜与家人共聚的日子，</a:t>
            </a:r>
            <a:r>
              <a:rPr lang="zh-TW" altLang="zh-HK" sz="1200" dirty="0">
                <a:effectLst/>
              </a:rPr>
              <a:t>学习以体谅及包容的态度与</a:t>
            </a:r>
            <a:r>
              <a:rPr lang="zh-TW" altLang="en-US" sz="1200" dirty="0">
                <a:effectLst/>
              </a:rPr>
              <a:t>长辈</a:t>
            </a:r>
            <a:r>
              <a:rPr lang="zh-TW" altLang="zh-HK" sz="1200" dirty="0">
                <a:effectLst/>
              </a:rPr>
              <a:t>相处</a:t>
            </a:r>
            <a:r>
              <a:rPr lang="zh-TW" altLang="en-US" sz="1200" dirty="0">
                <a:effectLst/>
              </a:rPr>
              <a:t>，</a:t>
            </a:r>
            <a:r>
              <a:rPr lang="zh-TW" altLang="zh-HK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不要以忙碌或彼此关系不佳为借口，而放弃主动沟通和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表达</a:t>
            </a:r>
            <a:r>
              <a:rPr lang="zh-TW" altLang="zh-HK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关怀的机会。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>
              <a:lnSpc>
                <a:spcPct val="200000"/>
              </a:lnSpc>
            </a:pPr>
            <a:endParaRPr lang="en-US" altLang="zh-HK" sz="1200" b="0" i="0" kern="1200" dirty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>
              <a:lnSpc>
                <a:spcPct val="200000"/>
              </a:lnSpc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「孝」字正是上面为一老人，下面是一小孩，表示尊敬长辈，侍老奉亲之意。在中国文化中的「孝道」，就是指个人对父母长辈自然流露的感情。放诸人类社会，历史任何时期的任何一个社会，都是当代劳动人口（青年人及壮年人）的辛勤劳动，以供养上一辈的长者，以及照顾下一代的孩童。传统中华美德的「孝」，正是强调这份跨代之间的爱与责任，也是人类发展的基本伦理。所谓「百行以孝为先」，我们敬爱长辈，正是表达对他们多年来照顾自己的感恩与回馈，是每个人的应有之义。</a:t>
            </a:r>
            <a:endParaRPr lang="en-US" altLang="zh-HK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9380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7000" cy="261219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3127628"/>
            <a:ext cx="7729287" cy="94706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249994"/>
            <a:ext cx="3702718" cy="20666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6/1/2026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582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6/1/2026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529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6/1/2026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6/1/2026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81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6/1/2026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915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6/1/2026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65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83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37027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370271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6/1/2026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3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355601"/>
            <a:ext cx="8369300" cy="8763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6/1/2026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787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000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6/1/2026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21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6/1/2026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3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Straight Connector 54"/>
          <p:cNvCxnSpPr/>
          <p:nvPr userDrawn="1"/>
        </p:nvCxnSpPr>
        <p:spPr>
          <a:xfrm>
            <a:off x="4572000" y="2198829"/>
            <a:ext cx="0" cy="34268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6/1/2026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818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Conector recto 60"/>
          <p:cNvCxnSpPr/>
          <p:nvPr userDrawn="1"/>
        </p:nvCxnSpPr>
        <p:spPr>
          <a:xfrm>
            <a:off x="972000" y="5995502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6/1/2026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403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4826000"/>
            <a:ext cx="8369300" cy="16256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381000"/>
            <a:ext cx="8369300" cy="4190999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6/1/2026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09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t>6/1/2026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87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1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6" r:id="rId9"/>
    <p:sldLayoutId id="2147483674" r:id="rId10"/>
    <p:sldLayoutId id="2147483677" r:id="rId11"/>
    <p:sldLayoutId id="2147483678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5%82%B3%E7%B5%B1%E8%88%87%E7%8F%BE%E4%BB%A3%20(%E4%B8%AD%E6%96%87%E5%AD%97%E5%B9%95%E5%8F%AF%E4%BE%9B%E9%81%B8%E6%93%87)/1_6mdk59x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nW_YCDNgbbU" TargetMode="Externa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5wzapN5NlvU&amp;t=1s" TargetMode="Externa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5wzapN5NlvU&amp;t=1s" TargetMode="Externa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628649" y="3052472"/>
            <a:ext cx="7729287" cy="1294060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b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「不怕啰唆，最怕生疏 」</a:t>
            </a: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1085848" y="4385850"/>
            <a:ext cx="4629151" cy="1966914"/>
          </a:xfrm>
        </p:spPr>
        <p:txBody>
          <a:bodyPr>
            <a:noAutofit/>
          </a:bodyPr>
          <a:lstStyle/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价值观教育</a:t>
            </a: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初中至高中</a:t>
            </a: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教育局</a:t>
            </a: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德育、公民及国民教育组制作</a:t>
            </a: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en-US" altLang="zh-TW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2023</a:t>
            </a: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7FCF4B-5C6C-4983-8ED3-1CF3803792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354">
            <a:off x="7352955" y="4987782"/>
            <a:ext cx="1205116" cy="1266801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70" y="347154"/>
            <a:ext cx="4252644" cy="257579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个人反思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18717" y="1719943"/>
            <a:ext cx="7906566" cy="3995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你平日花多少时间陪伴长辈？你认为是否足够？为</a:t>
            </a:r>
            <a:r>
              <a:rPr lang="zh-CN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什</a:t>
            </a: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么？</a:t>
            </a: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我们可以做些</a:t>
            </a:r>
            <a:r>
              <a:rPr lang="zh-CN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什</a:t>
            </a: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么来了解长辈的需要和感受？</a:t>
            </a:r>
            <a:endParaRPr lang="en-US" altLang="zh-TW" sz="32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你有想过「孝」字如何组成吗？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901534"/>
            <a:ext cx="3253861" cy="162693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238" y="3717471"/>
            <a:ext cx="1752112" cy="21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628650" y="577000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实践孝亲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6341" y="1740767"/>
            <a:ext cx="767900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实践孝亲的三个方式，让长辈感到幸福、满足。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孝养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」：指养亲。那是青年人对家中长辈的最基本义务。子女由父母养育成人，因而产生了报恩意识，待父母年老后竭力赡养父母，一尽「反哺」的义务。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孝敬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」：传统孝道观念不仅要求青年人对家中长辈尽奉养的义务，更重要的是对长辈有敬爱之心。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孝顺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」：要敬亲，不仅是对长辈的和悦尽礼，还要在态度上和行为上顺从长辈的意愿，多了解长辈的需要。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503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729" y="1563684"/>
            <a:ext cx="5918539" cy="1675513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628649" y="521244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实践孝亲的重要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49" y="3239197"/>
            <a:ext cx="78579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「老吾老以及人之老」意思是尊敬自己的长辈，从而推广到尊敬其他老人家。我们在社会中同时有着长辈和幼辈的身分。作为幼辈，要懂得尊敬、照顾长辈；作为长辈，要懂得爱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护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、提携幼辈。当尊重长辈的孝亲在社会中推而广之，可让社会的人伦关系更和谐亲密。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5965902" y="6562699"/>
            <a:ext cx="2992488" cy="295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图片及资源来源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https://www.edb.gov.hk/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9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45433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延伸活动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08784" y="1574977"/>
            <a:ext cx="7906566" cy="3995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坐言起行！把握和长辈沟通，互相了解的机会。也许，他们其实在等着你呢～试试完成以下其中一个任务，下堂和同学分享。</a:t>
            </a:r>
            <a:endParaRPr lang="en-US" altLang="zh-TW" sz="32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en-US" altLang="zh-TW" sz="24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 </a:t>
            </a:r>
            <a:r>
              <a:rPr lang="zh-TW" altLang="en-US" sz="24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访谈家庭的一位长辈，了解他们年青时的工作，纪录他们对家庭、社会以至国家的贡献，如何让你现在有幸福安稳的生活。</a:t>
            </a:r>
            <a:endParaRPr lang="en-US" altLang="zh-TW" sz="24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en-US" altLang="zh-TW" sz="24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 </a:t>
            </a:r>
            <a:r>
              <a:rPr lang="zh-TW" altLang="en-US" sz="24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参加一次社福机构举办的长者采访活动，出发前准备一份可以改善长者生活的小礼物，到探访时微笑有礼地送赠给长者。</a:t>
            </a:r>
            <a:endParaRPr lang="en-US" altLang="zh-TW" sz="24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endParaRPr lang="en-US" altLang="zh-TW" sz="32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endParaRPr lang="zh-TW" altLang="en-US" sz="32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85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45433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访谈／探访长辈要点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08784" y="1945367"/>
            <a:ext cx="7906566" cy="3995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28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规划好时间，不要打扰到长辈的休息。我们也要预留充足的时间，待对方可慢慢详谈。</a:t>
            </a:r>
            <a:endParaRPr lang="en-US" altLang="zh-TW" sz="28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28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礼貌地提问，例如「请问你可不可以分享一下年青时的工作？」。以正面态度提问，最好让长辈回忆自己美好的、自豪的经验。</a:t>
            </a:r>
            <a:endParaRPr lang="en-US" altLang="zh-TW" sz="28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600" indent="-35560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zh-TW" altLang="en-US" sz="28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耐心聆听，切勿打断对方发言，让长辈感受到你的关心和尊重。保持眼神专注，微笑应对。</a:t>
            </a:r>
          </a:p>
        </p:txBody>
      </p:sp>
    </p:spTree>
    <p:extLst>
      <p:ext uri="{BB962C8B-B14F-4D97-AF65-F5344CB8AC3E}">
        <p14:creationId xmlns:p14="http://schemas.microsoft.com/office/powerpoint/2010/main" val="3796539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577000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延伸学习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9828" y="1204624"/>
            <a:ext cx="8384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传统价值观的现代意义</a:t>
            </a:r>
          </a:p>
        </p:txBody>
      </p:sp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672" y="2222695"/>
            <a:ext cx="6520067" cy="363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5C62D1-68DE-486A-B85E-612B88DB2E9D}"/>
              </a:ext>
            </a:extLst>
          </p:cNvPr>
          <p:cNvSpPr txBox="1"/>
          <p:nvPr/>
        </p:nvSpPr>
        <p:spPr>
          <a:xfrm>
            <a:off x="3458817" y="3429000"/>
            <a:ext cx="2395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highlight>
                  <a:srgbClr val="FF0000"/>
                </a:highlight>
              </a:rPr>
              <a:t>传统与现代</a:t>
            </a:r>
            <a:endParaRPr lang="en-US" sz="32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0910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9272E-F1D6-4B4F-B091-CCB645134B72}"/>
              </a:ext>
            </a:extLst>
          </p:cNvPr>
          <p:cNvSpPr txBox="1"/>
          <p:nvPr/>
        </p:nvSpPr>
        <p:spPr>
          <a:xfrm>
            <a:off x="2341756" y="76618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  <a:endParaRPr lang="zh-HK" altLang="en-US" sz="4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CDA5E089-F62F-4DBB-BDB8-19CD6FAA473A}"/>
              </a:ext>
            </a:extLst>
          </p:cNvPr>
          <p:cNvSpPr txBox="1"/>
          <p:nvPr/>
        </p:nvSpPr>
        <p:spPr>
          <a:xfrm>
            <a:off x="941294" y="1811329"/>
            <a:ext cx="7723204" cy="440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长辈与我们的生活习惯不同，或会因彼此缺乏沟通和了解，关系变得生疏。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我们应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以同理心了解长辈的需要和感受</a:t>
            </a: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以行动关怀他们</a:t>
            </a: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，令家庭生活更融洽美满。</a:t>
            </a:r>
            <a:endParaRPr lang="en-US" altLang="zh-TW" sz="32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「孝亲」是对长辈作为照顾者的一份感恩与尊重，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我们应该敬爱所有长辈</a:t>
            </a: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95" y="464300"/>
            <a:ext cx="1239953" cy="12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1692DD13-8D27-AE43-B204-ACCEFCC07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968798"/>
              </p:ext>
            </p:extLst>
          </p:nvPr>
        </p:nvGraphicFramePr>
        <p:xfrm>
          <a:off x="707526" y="1572321"/>
          <a:ext cx="7728949" cy="4720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674">
                  <a:extLst>
                    <a:ext uri="{9D8B030D-6E8A-4147-A177-3AD203B41FA5}">
                      <a16:colId xmlns:a16="http://schemas.microsoft.com/office/drawing/2014/main" val="3460353269"/>
                    </a:ext>
                  </a:extLst>
                </a:gridCol>
                <a:gridCol w="5693275">
                  <a:extLst>
                    <a:ext uri="{9D8B030D-6E8A-4147-A177-3AD203B41FA5}">
                      <a16:colId xmlns:a16="http://schemas.microsoft.com/office/drawing/2014/main" val="1970149440"/>
                    </a:ext>
                  </a:extLst>
                </a:gridCol>
              </a:tblGrid>
              <a:tr h="1215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内容概要：</a:t>
                      </a:r>
                      <a:endParaRPr lang="en-US" altLang="zh-HK" sz="2400" b="0" i="0" u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defTabSz="91440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透过影片讨论，让学生学习以同理心，以及尊重、体谅及包容的态度与长辈相处，主动沟通，增进彼此关系，体现传统孝道。</a:t>
                      </a:r>
                      <a:endParaRPr lang="en-CA" altLang="zh-HK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1920685"/>
                  </a:ext>
                </a:extLst>
              </a:tr>
              <a:tr h="2144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学习目标</a:t>
                      </a: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en-HK" altLang="zh-TW" sz="1800" b="0" i="0" u="none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学习以正面、尊重和包容的态度与长辈相处，主动与长辈沟通。</a:t>
                      </a:r>
                    </a:p>
                    <a:p>
                      <a:pPr marL="342900" lvl="0" indent="-342900" algn="just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培养学生以同理心了解长辈真切的需要，珍惜彼此一起的时光。</a:t>
                      </a:r>
                      <a:endParaRPr lang="en-US" altLang="zh-TW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体会传统中华文化及孝亲的宝贵之处。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926119"/>
                  </a:ext>
                </a:extLst>
              </a:tr>
              <a:tr h="9145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价值观和态度：</a:t>
                      </a:r>
                      <a:endParaRPr lang="en-US" sz="2400" b="0" i="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同理心、尊重他人、孝亲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704153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5D8A2-85FC-43E9-B07F-48544E61357C}"/>
              </a:ext>
            </a:extLst>
          </p:cNvPr>
          <p:cNvSpPr txBox="1"/>
          <p:nvPr/>
        </p:nvSpPr>
        <p:spPr>
          <a:xfrm>
            <a:off x="3558210" y="755374"/>
            <a:ext cx="231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</a:rPr>
              <a:t>学习重点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8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158240" y="365126"/>
            <a:ext cx="7357110" cy="86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形 7" descr="視訊攝影機 以實心填滿">
            <a:extLst>
              <a:ext uri="{FF2B5EF4-FFF2-40B4-BE49-F238E27FC236}">
                <a16:creationId xmlns:a16="http://schemas.microsoft.com/office/drawing/2014/main" id="{DDBD90F1-DDE5-45F2-A0B6-BC87BEDDD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0880" y="279176"/>
            <a:ext cx="914400" cy="914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3EE688F-A168-C542-A746-08FBAB4AA3CA}"/>
              </a:ext>
            </a:extLst>
          </p:cNvPr>
          <p:cNvSpPr/>
          <p:nvPr/>
        </p:nvSpPr>
        <p:spPr>
          <a:xfrm>
            <a:off x="6306930" y="1047235"/>
            <a:ext cx="253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影片来源：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社会福利署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8" y="1568492"/>
            <a:ext cx="7864522" cy="488941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问题讨论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18717" y="1719943"/>
            <a:ext cx="7906566" cy="3995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片段开始时，婆婆、爸妈和外孙</a:t>
            </a:r>
            <a:r>
              <a:rPr lang="zh-TW" altLang="en-US" sz="3000" u="sng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美妍</a:t>
            </a: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对一家人一起过节各有甚么看法？为什么他们会有这些想法？</a:t>
            </a:r>
          </a:p>
          <a:p>
            <a:pPr marL="514350" indent="-51435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婆婆为什么会感到失望？片中的</a:t>
            </a:r>
            <a:r>
              <a:rPr lang="zh-TW" altLang="en-US" sz="3000" u="sng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美妍</a:t>
            </a: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，与公公、婆婆相处时忽略了什么？</a:t>
            </a:r>
            <a:endParaRPr lang="en-US" altLang="zh-TW" sz="30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试回想平日与家人相处时，你可曾与</a:t>
            </a:r>
            <a:r>
              <a:rPr lang="zh-TW" altLang="en-US" sz="3000" u="sng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美妍</a:t>
            </a: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一样忽略家中长辈的需要／感受？现在细想，长辈当时会有什么感受？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 b="9488"/>
          <a:stretch/>
        </p:blipFill>
        <p:spPr>
          <a:xfrm>
            <a:off x="6875513" y="126997"/>
            <a:ext cx="1918618" cy="13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158240" y="365126"/>
            <a:ext cx="7357110" cy="86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形 7" descr="視訊攝影機 以實心填滿">
            <a:extLst>
              <a:ext uri="{FF2B5EF4-FFF2-40B4-BE49-F238E27FC236}">
                <a16:creationId xmlns:a16="http://schemas.microsoft.com/office/drawing/2014/main" id="{DDBD90F1-DDE5-45F2-A0B6-BC87BEDDD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0880" y="279176"/>
            <a:ext cx="914400" cy="914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3EE688F-A168-C542-A746-08FBAB4AA3CA}"/>
              </a:ext>
            </a:extLst>
          </p:cNvPr>
          <p:cNvSpPr/>
          <p:nvPr/>
        </p:nvSpPr>
        <p:spPr>
          <a:xfrm>
            <a:off x="6306930" y="1047235"/>
            <a:ext cx="253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影片来源：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社会福利署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8" y="1572359"/>
            <a:ext cx="7864522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问题讨论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18717" y="1719943"/>
            <a:ext cx="7906566" cy="3995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为甚么孙女跟公公会出现矛盾？</a:t>
            </a:r>
            <a:endParaRPr lang="en-US" altLang="zh-TW" sz="32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你认为片段中的孙女跟公公可以如何处理不愉快的相处经历？</a:t>
            </a:r>
          </a:p>
          <a:p>
            <a:pPr marL="514350" indent="-51435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sz="3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这段影片给你甚么启发？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09" y="4680207"/>
            <a:ext cx="2639741" cy="17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158240" y="365126"/>
            <a:ext cx="7357110" cy="86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结局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形 7" descr="視訊攝影機 以實心填滿">
            <a:extLst>
              <a:ext uri="{FF2B5EF4-FFF2-40B4-BE49-F238E27FC236}">
                <a16:creationId xmlns:a16="http://schemas.microsoft.com/office/drawing/2014/main" id="{DDBD90F1-DDE5-45F2-A0B6-BC87BEDDD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0880" y="279176"/>
            <a:ext cx="914400" cy="914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3EE688F-A168-C542-A746-08FBAB4AA3CA}"/>
              </a:ext>
            </a:extLst>
          </p:cNvPr>
          <p:cNvSpPr/>
          <p:nvPr/>
        </p:nvSpPr>
        <p:spPr>
          <a:xfrm>
            <a:off x="6306930" y="1047235"/>
            <a:ext cx="253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影片来源：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社会福利署</a:t>
            </a:r>
            <a:endParaRPr lang="zh-HK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8" y="1572359"/>
            <a:ext cx="7864522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小组活动：「啰唆」背后</a:t>
            </a:r>
            <a:endParaRPr lang="zh-HK" altLang="en-US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5325" y="1777137"/>
            <a:ext cx="775335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每组举出两句长辈会说的「啰唆」话，把每一个例子写在卡纸的一面。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组员尝试解释这些说话的背后原因。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各组轮流分享卡纸上的内容。</a:t>
            </a:r>
          </a:p>
        </p:txBody>
      </p:sp>
    </p:spTree>
    <p:extLst>
      <p:ext uri="{BB962C8B-B14F-4D97-AF65-F5344CB8AC3E}">
        <p14:creationId xmlns:p14="http://schemas.microsoft.com/office/powerpoint/2010/main" val="22160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22639" y="4919862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活动</a:t>
            </a:r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亲亲时间尺</a:t>
            </a:r>
            <a:endParaRPr lang="zh-HK" altLang="en-US" sz="44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7403"/>
            <a:ext cx="9144000" cy="63559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1350" y="597238"/>
            <a:ext cx="79896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30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活动指引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每名学生获发两张「时间尺」。纸条是代表我们的生命，纸条的每一格代表</a:t>
            </a:r>
            <a:r>
              <a:rPr lang="en-US" altLang="zh-TW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年时间。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两张纸条中，其中一张代表「你」（自己），另一张代表「你」最亲的人（在家中长辈中任选一人）。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按老师口述指示完成任务。</a:t>
            </a:r>
          </a:p>
        </p:txBody>
      </p:sp>
    </p:spTree>
    <p:extLst>
      <p:ext uri="{BB962C8B-B14F-4D97-AF65-F5344CB8AC3E}">
        <p14:creationId xmlns:p14="http://schemas.microsoft.com/office/powerpoint/2010/main" val="4616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自訂 4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0000FF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29C2D0BC7F544BE1FEDE0EECD7245" ma:contentTypeVersion="14" ma:contentTypeDescription="Create a new document." ma:contentTypeScope="" ma:versionID="a8fa072c9ce7611fa0e609b83f3b5ce3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e540a1335e2100815deff68e1607043d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E890081B-7C22-44F4-A526-97AB20609B4B}"/>
</file>

<file path=customXml/itemProps2.xml><?xml version="1.0" encoding="utf-8"?>
<ds:datastoreItem xmlns:ds="http://schemas.openxmlformats.org/officeDocument/2006/customXml" ds:itemID="{E825816F-31C4-4F0A-9BF8-E3FF8BECD9F8}"/>
</file>

<file path=customXml/itemProps3.xml><?xml version="1.0" encoding="utf-8"?>
<ds:datastoreItem xmlns:ds="http://schemas.openxmlformats.org/officeDocument/2006/customXml" ds:itemID="{80C3A242-66CB-4564-BD81-14328B2DA2F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3166</TotalTime>
  <Words>3246</Words>
  <Application>Microsoft Office PowerPoint</Application>
  <PresentationFormat>On-screen Show (4:3)</PresentationFormat>
  <Paragraphs>155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微軟正黑體</vt:lpstr>
      <vt:lpstr>DFKai-SB</vt:lpstr>
      <vt:lpstr>Arial</vt:lpstr>
      <vt:lpstr>Calibri</vt:lpstr>
      <vt:lpstr>Calibri Light</vt:lpstr>
      <vt:lpstr>Montserrat</vt:lpstr>
      <vt:lpstr>Wingdings 2</vt:lpstr>
      <vt:lpstr>Office 佈景主題</vt:lpstr>
      <vt:lpstr>生活事件事例 「不怕啰唆，最怕生疏 」</vt:lpstr>
      <vt:lpstr>PowerPoint Presentation</vt:lpstr>
      <vt:lpstr>影片</vt:lpstr>
      <vt:lpstr>PowerPoint Presentation</vt:lpstr>
      <vt:lpstr>影片</vt:lpstr>
      <vt:lpstr>PowerPoint Presentation</vt:lpstr>
      <vt:lpstr>结局</vt:lpstr>
      <vt:lpstr>小组活动：「啰唆」背后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MCNE12</dc:creator>
  <cp:lastModifiedBy>LO, Sai-ching</cp:lastModifiedBy>
  <cp:revision>102</cp:revision>
  <dcterms:created xsi:type="dcterms:W3CDTF">2021-09-29T04:22:10Z</dcterms:created>
  <dcterms:modified xsi:type="dcterms:W3CDTF">2026-01-06T04:45:52Z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