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79" r:id="rId2"/>
    <p:sldId id="300" r:id="rId3"/>
    <p:sldId id="257" r:id="rId4"/>
    <p:sldId id="315" r:id="rId5"/>
    <p:sldId id="259" r:id="rId6"/>
    <p:sldId id="302" r:id="rId7"/>
    <p:sldId id="316" r:id="rId8"/>
    <p:sldId id="306" r:id="rId9"/>
    <p:sldId id="310" r:id="rId10"/>
    <p:sldId id="317" r:id="rId11"/>
    <p:sldId id="307" r:id="rId12"/>
    <p:sldId id="311" r:id="rId13"/>
    <p:sldId id="318" r:id="rId14"/>
    <p:sldId id="308" r:id="rId15"/>
    <p:sldId id="312" r:id="rId16"/>
    <p:sldId id="271" r:id="rId17"/>
    <p:sldId id="313" r:id="rId18"/>
    <p:sldId id="314" r:id="rId19"/>
    <p:sldId id="278" r:id="rId20"/>
  </p:sldIdLst>
  <p:sldSz cx="9144000" cy="6858000" type="screen4x3"/>
  <p:notesSz cx="6781800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6633"/>
    <a:srgbClr val="009999"/>
    <a:srgbClr val="99FFCC"/>
    <a:srgbClr val="CCFFFF"/>
    <a:srgbClr val="FFCC66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1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CF1A2B-CB6D-487A-B1DF-A44771DAAB7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8163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33124E-1C05-404A-BB43-5DE2F939E7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30724B7-CB69-4DB1-9E93-74D07FE62AFE}" type="slidenum">
              <a:rPr lang="en-US" altLang="zh-TW" smtClean="0"/>
              <a:pPr/>
              <a:t>1</a:t>
            </a:fld>
            <a:endParaRPr lang="en-US" altLang="zh-TW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DE20373-A703-4BB3-A035-470E1E8EE919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EA70BD-5877-497A-B86E-261B1D493EA8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5FBCC9-6A35-4D09-B756-B57767E68B4F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1BF7438-311F-4E63-8DFB-51ABB347ADD8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70968EF-2269-46D1-AF5E-95B6F3839A47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A5ADFB-F3D5-4E26-8007-197AEB0D8292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058359-F490-4654-8D59-45248C47E9BA}" type="slidenum">
              <a:rPr lang="en-US" altLang="zh-TW" smtClean="0"/>
              <a:pPr/>
              <a:t>16</a:t>
            </a:fld>
            <a:endParaRPr lang="en-US" altLang="zh-TW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93C9BDA-9E99-409B-A33E-FC03BB4DF22F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AF9DCB-1246-44B1-A61F-F491E1962577}" type="slidenum">
              <a:rPr lang="en-US" altLang="zh-TW" smtClean="0"/>
              <a:pPr/>
              <a:t>18</a:t>
            </a:fld>
            <a:endParaRPr lang="en-US" altLang="zh-TW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04DD1E6-1105-429C-AB4E-4D687B130CF3}" type="slidenum">
              <a:rPr lang="en-US" altLang="zh-TW" smtClean="0"/>
              <a:pPr/>
              <a:t>19</a:t>
            </a:fld>
            <a:endParaRPr lang="en-US" altLang="zh-TW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B03192A-827B-40AD-B0C0-792B0A2F2C4C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7F9245-7D0D-4959-A0E2-1841AD93853D}" type="slidenum">
              <a:rPr lang="en-US" altLang="zh-TW" smtClean="0"/>
              <a:pPr/>
              <a:t>3</a:t>
            </a:fld>
            <a:endParaRPr lang="en-US" altLang="zh-TW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457F2A-07E9-4EAB-B564-FC206A4989A0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933ED9-6464-4C83-B4FB-F1703D8B897D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4DFE22-0C7D-4199-8043-7D2AB75E47E5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6465D4-0801-44A0-B2DF-991040AC18EA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ABDE114-6541-4539-96E5-11619484D6BC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FCF9BA-8D08-4FE0-B2B0-FD2712870608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4112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HK" altLang="zh-HK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HK" altLang="zh-HK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3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B25A-F5DA-4C37-B782-BB096686C7F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34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85E1-AEA3-433E-AB8F-D4CC3553EE3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56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0B96-EF8B-47C7-BE87-9B648E2B267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5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BF94-8692-445C-9D38-26830C82392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860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9DC2-40F4-42A4-88A7-1F73E2CF385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2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1420-2752-4090-B3EF-5BEC769D36C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89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6B5D-7687-423A-BA17-3349F391F78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375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1D50-7681-437B-ADAF-8E3CFB15DD8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79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5C17-72A6-4E27-B204-9E4591BAF1C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14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FAA7-B7AA-4275-AFC7-D97E90AB22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7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B941-EA46-43BF-A9E2-65C5DAFB50D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93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F46F-757E-4F9D-A814-5EABB86E3C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45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929DCD8-FDB7-4C7F-BEB5-E6E44619E5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HK" altLang="zh-HK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HK" altLang="zh-HK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268538" y="1773238"/>
            <a:ext cx="65293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prstDash val="lg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600" dirty="0">
                <a:solidFill>
                  <a:schemeClr val="bg1"/>
                </a:solidFill>
                <a:latin typeface="華康娃娃體" pitchFamily="81" charset="-120"/>
                <a:ea typeface="華康娃娃體" pitchFamily="81" charset="-120"/>
              </a:rPr>
              <a:t>生活事件教案：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600" dirty="0">
                <a:solidFill>
                  <a:schemeClr val="bg1"/>
                </a:solidFill>
                <a:latin typeface="華康娃娃體" pitchFamily="81" charset="-120"/>
                <a:ea typeface="華康娃娃體" pitchFamily="81" charset="-120"/>
              </a:rPr>
              <a:t>爱得起．放得低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情境三</a:t>
            </a:r>
            <a:endParaRPr lang="zh-TW" altLang="en-US" dirty="0"/>
          </a:p>
        </p:txBody>
      </p:sp>
      <p:pic>
        <p:nvPicPr>
          <p:cNvPr id="23555" name="Picture 5" descr="love3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960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情境三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锦程日记（</a:t>
            </a:r>
            <a:r>
              <a:rPr lang="en-US" altLang="zh-TW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20xx/4/5 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想不到跟「飞弹」拍拖己经一个月了，我仍然难忘当天被「飞弹」接受的那一刻！虽然我们的关系仍未公开，但这段时间我感受到的那种关心，是从来没遇上的。不过，「飞弹」总是爱跟异性朋友玩得很疯狂，有时甚至会玩到揽头揽颈，旁人看到或者觉得不以为然，但我这个隐藏的情人却难忍心中的不安。曾经提出这个问题却换来这一句：「我也有交朋友的权利吧！」 </a:t>
            </a:r>
          </a:p>
        </p:txBody>
      </p:sp>
      <p:pic>
        <p:nvPicPr>
          <p:cNvPr id="25604" name="Picture 5" descr="love3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33375"/>
            <a:ext cx="28813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情境三</a:t>
            </a:r>
            <a:endParaRPr lang="zh-TW" alt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03350" y="1700213"/>
            <a:ext cx="72723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如果我是尤锦程（主角），喜欢的人总爱与异性一起玩，我会这样做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如果我是尤锦程，我会这样形容「飞弹」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endParaRPr lang="en-US" altLang="zh-TW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情境四</a:t>
            </a:r>
            <a:endParaRPr lang="zh-TW" altLang="en-US" dirty="0"/>
          </a:p>
        </p:txBody>
      </p:sp>
      <p:pic>
        <p:nvPicPr>
          <p:cNvPr id="29699" name="Picture 5" descr="love4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976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情境四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锦程日记（</a:t>
            </a:r>
            <a:r>
              <a:rPr lang="en-US" altLang="zh-TW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20xx/6/12</a:t>
            </a:r>
            <a:r>
              <a:rPr lang="en-US" altLang="zh-TW" sz="2400" dirty="0"/>
              <a:t> 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今天早上</a:t>
            </a:r>
            <a:r>
              <a:rPr lang="zh-TW" altLang="zh-HK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在网络社交平台见到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「飞弹」的状态已转为单身了。昨晚的吵闹已在这数个月内出现了不少次，但为甚么可以突然变得这样决绝？下午的留言更加过分！说我跟「阿毛」平时总是眉来眼去，又把我跟「阿毛」在手机</a:t>
            </a:r>
            <a:r>
              <a:rPr lang="en-US" altLang="zh-TW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app</a:t>
            </a:r>
            <a:r>
              <a:rPr lang="zh-TW" altLang="en-US" sz="24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内的谈话纪录公开！为甚么有人可以随便与异性朋友玩得疯狂，又不淮我有自己的异性朋友？最后更留言了这一句：「要放下感情（锦程？我？），才有新生命！」</a:t>
            </a:r>
            <a:r>
              <a:rPr lang="zh-TW" altLang="en-US" sz="2400" dirty="0"/>
              <a:t> </a:t>
            </a:r>
          </a:p>
        </p:txBody>
      </p:sp>
      <p:pic>
        <p:nvPicPr>
          <p:cNvPr id="31748" name="Picture 5" descr="love4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28813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情境四</a:t>
            </a:r>
            <a:endParaRPr lang="zh-TW" alt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03350" y="1700213"/>
            <a:ext cx="72723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如果我是尤锦程（主角），被爱人在网上公告分手，我会这样做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如果我是尤锦程，我对「飞弹」的做法有以下想法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总结：建立关系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dirty="0"/>
              <a:t>学习与异性沟通及交往本应是成长过程中一个必经的历程，而这个过程中十分需要我们能够面对自己及愿意了解自己。喜欢一个人就是给予对方一个肯定的欣赏，无论最后成功与否，双方都应该正面有礼地尊重这份欣赏。喜欢是从关心一个人开始，而不老是想办法怎样把对方完全拥有；我们总有机会遇上不能开始或没结果的恋爱，反而应该从中学习和检讨，并保持自信迎接更合适的对象。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总结：维系感情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dirty="0"/>
              <a:t>一段恋爱关系必须经历探索的阶段。紧张对方而引发争执偶尔会发生，未稳定或未能公开的关系代表着双方的承诺度不高，其实都是对这段关系信心不足的表现。信任是爱的基础，而关怀及坦诚沟通就是建立信任的重要桥梁，双方都要共同努力。如果只是基于个人不能控制的欲望（例如占有欲、贪玩）去维系一段感情，这段关系亦不会长久。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总结：处理分手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dirty="0"/>
              <a:t>分手虽然意味着一段关系的结束，但不等于当事人能够立刻把那份爱的感觉或感情了结。突然而来的关系结束固然会让人措手不及，亦会因一时难以接受而引发激烈波动的情绪反应，最重要是要学习自制和理性去处理问题。面对分手这个现实，不同人需要不同长度的时间去整理思绪，重新出发。即使是失恋，我们从中都有所得和所失，这些经历可以让人成长，我们亦应该学习如何减轻分手时所带来的伤害及痛楚。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ea typeface="華康娃娃體" pitchFamily="81" charset="-120"/>
              </a:rPr>
              <a:t>谢谢</a:t>
            </a:r>
            <a:r>
              <a:rPr lang="en-US" altLang="zh-TW" dirty="0">
                <a:ea typeface="華康娃娃體" pitchFamily="81" charset="-120"/>
              </a:rPr>
              <a:t>!</a:t>
            </a:r>
          </a:p>
        </p:txBody>
      </p:sp>
      <p:pic>
        <p:nvPicPr>
          <p:cNvPr id="41987" name="Picture 6" descr="j0286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25574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844675"/>
            <a:ext cx="7200900" cy="220980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活动：如果我是尤锦程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bg2"/>
                </a:solidFill>
                <a:latin typeface="華康中圓體" pitchFamily="49" charset="-120"/>
                <a:ea typeface="華康中圓體" pitchFamily="49" charset="-120"/>
              </a:rPr>
              <a:t>活动流程：如果我是尤锦程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8424862" cy="41052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每位同学获发一张情境咭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根据情境咭内的指示，填写回应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将填写好的情境咭交出，然后随机抽选一张填写好的情境咭（不属于自己的）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每位同学获发一张评分咭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每位同学阅读手上的情境咭，然后根据评分咭的指示给予评分及意见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2800" b="1" dirty="0">
                <a:solidFill>
                  <a:srgbClr val="800080"/>
                </a:solidFill>
                <a:latin typeface="華康中圓體" pitchFamily="49" charset="-120"/>
                <a:ea typeface="華康中圓體" pitchFamily="49" charset="-120"/>
              </a:rPr>
              <a:t>分享情境咭及评分咭的内容及意见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Blip>
                <a:blip r:embed="rId3"/>
              </a:buBlip>
            </a:pPr>
            <a:endParaRPr lang="zh-TW" altLang="en-US" sz="2800" dirty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zh-TW" altLang="en-US" sz="2800" dirty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TW" sz="2000" dirty="0">
              <a:solidFill>
                <a:srgbClr val="996633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情境一</a:t>
            </a:r>
            <a:endParaRPr lang="zh-TW" altLang="en-US" dirty="0"/>
          </a:p>
        </p:txBody>
      </p:sp>
      <p:pic>
        <p:nvPicPr>
          <p:cNvPr id="11267" name="Picture 5" descr="love1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6246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418465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锦程日记（</a:t>
            </a:r>
            <a:r>
              <a:rPr lang="en-US" altLang="zh-TW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20xx/1/23</a:t>
            </a:r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我最近惹上麻烦！（只有我这样认为吗？）何必偏偏选中我！之前每次上体育堂都感受到被注视着了，前几天枱上那张写着「喜欢你」的字条，听八卦芬说是「怪物」给我的。我一直都想大事化小只把你当作普通同学看待，但为甚么今天放学时，你突然双手捉着我的手臂几秒！我反应也来不及，只听到迎面而来的那位师奶取笑着我拍拖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華康中圓體" pitchFamily="49" charset="-120"/>
              </a:rPr>
              <a:t>…</a:t>
            </a:r>
            <a:r>
              <a:rPr lang="en-US" altLang="zh-TW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華康中圓體" pitchFamily="49" charset="-120"/>
              </a:rPr>
              <a:t>…</a:t>
            </a:r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冤枉呀！我不要「怪物」喜欢我呀！</a:t>
            </a:r>
          </a:p>
        </p:txBody>
      </p:sp>
      <p:pic>
        <p:nvPicPr>
          <p:cNvPr id="13316" name="Picture 7" descr="love1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33375"/>
            <a:ext cx="304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情境一</a:t>
            </a:r>
            <a:endParaRPr lang="zh-TW" alt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3350" y="1700213"/>
            <a:ext cx="7561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如果我是尤锦程（主角），日后我是会这样对待「怪物」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如果我是尤锦程，我会这样形容「怪物」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endParaRPr lang="en-US" altLang="zh-TW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2305050" cy="1944687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情境二</a:t>
            </a:r>
            <a:endParaRPr lang="zh-TW" altLang="en-US" dirty="0"/>
          </a:p>
        </p:txBody>
      </p:sp>
      <p:pic>
        <p:nvPicPr>
          <p:cNvPr id="17411" name="Picture 5" descr="love2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624637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rgbClr val="009999"/>
                </a:solidFill>
                <a:latin typeface="華康中圓體" pitchFamily="49" charset="-120"/>
                <a:ea typeface="華康中圓體" pitchFamily="49" charset="-120"/>
              </a:rPr>
              <a:t>情境二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3886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锦程日记（</a:t>
            </a:r>
            <a:r>
              <a:rPr lang="en-US" altLang="zh-TW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20xx/2/5</a:t>
            </a:r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）：</a:t>
            </a:r>
          </a:p>
          <a:p>
            <a:pPr marL="609600" indent="-609600" eaLnBrk="1" hangingPunct="1"/>
            <a:r>
              <a:rPr lang="zh-TW" altLang="en-US" sz="2800" dirty="0">
                <a:solidFill>
                  <a:srgbClr val="006600"/>
                </a:solidFill>
                <a:latin typeface="華康中圓體" pitchFamily="49" charset="-120"/>
                <a:ea typeface="華康中圓體" pitchFamily="49" charset="-120"/>
              </a:rPr>
              <a:t>被吸引的感觉是很奇妙的，每天都控制不了自己的思绪，期待「飞弹」同学的视线落在我身上。可是，昨天在小食部看到的情景，实在让我无法接受！原来我的好同学「大饼」一直与「飞弹」玩地下情！他们互相对望的眼神，看似嬉戏的身体接触，不就是我一直期待的事情！喜欢的却不能在一起，这就是爱情？</a:t>
            </a:r>
            <a:r>
              <a:rPr lang="zh-TW" altLang="en-US" sz="2800" dirty="0"/>
              <a:t> </a:t>
            </a:r>
          </a:p>
        </p:txBody>
      </p:sp>
      <p:pic>
        <p:nvPicPr>
          <p:cNvPr id="19460" name="Picture 5" descr="love2_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2879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2305050" cy="1944688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華康娃娃體" pitchFamily="81" charset="-120"/>
                <a:ea typeface="華康娃娃體" pitchFamily="81" charset="-120"/>
              </a:rPr>
              <a:t>情境二</a:t>
            </a:r>
            <a:endParaRPr lang="zh-TW" alt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03350" y="1700213"/>
            <a:ext cx="75612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如果我是尤锦程（主角），爱上好朋友的情人，我会这样做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b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如果我是尤锦程，我会这样形容「飞弹」与「大饼」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b="1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  <a:r>
              <a:rPr lang="en-US" altLang="zh-TW" b="1" dirty="0">
                <a:solidFill>
                  <a:srgbClr val="FFFFFF"/>
                </a:solidFill>
                <a:ea typeface="華康娃娃體" pitchFamily="81" charset="-120"/>
              </a:rPr>
              <a:t>…</a:t>
            </a:r>
            <a:r>
              <a:rPr lang="en-US" altLang="zh-TW" dirty="0">
                <a:solidFill>
                  <a:srgbClr val="FFFFFF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F145FAFE-5030-41D1-8636-89187A845E21}"/>
</file>

<file path=customXml/itemProps2.xml><?xml version="1.0" encoding="utf-8"?>
<ds:datastoreItem xmlns:ds="http://schemas.openxmlformats.org/officeDocument/2006/customXml" ds:itemID="{E0533391-98A9-4463-8308-8FE153CC3E26}"/>
</file>

<file path=customXml/itemProps3.xml><?xml version="1.0" encoding="utf-8"?>
<ds:datastoreItem xmlns:ds="http://schemas.openxmlformats.org/officeDocument/2006/customXml" ds:itemID="{6D939365-3A42-41C2-A886-6E60AFCBAAC1}"/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809</TotalTime>
  <Words>1408</Words>
  <Application>Microsoft Office PowerPoint</Application>
  <PresentationFormat>如螢幕大小 (4:3)</PresentationFormat>
  <Paragraphs>61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華康中圓體</vt:lpstr>
      <vt:lpstr>華康娃娃體</vt:lpstr>
      <vt:lpstr>標楷體</vt:lpstr>
      <vt:lpstr>Arial</vt:lpstr>
      <vt:lpstr>Arial Black</vt:lpstr>
      <vt:lpstr>Times New Roman</vt:lpstr>
      <vt:lpstr>Wingdings</vt:lpstr>
      <vt:lpstr>Pixel</vt:lpstr>
      <vt:lpstr>PowerPoint 簡報</vt:lpstr>
      <vt:lpstr>活动：如果我是尤锦程</vt:lpstr>
      <vt:lpstr>活动流程：如果我是尤锦程</vt:lpstr>
      <vt:lpstr>情境一</vt:lpstr>
      <vt:lpstr>情境一</vt:lpstr>
      <vt:lpstr>情境一</vt:lpstr>
      <vt:lpstr>情境二</vt:lpstr>
      <vt:lpstr>情境二</vt:lpstr>
      <vt:lpstr>情境二</vt:lpstr>
      <vt:lpstr>情境三</vt:lpstr>
      <vt:lpstr>情境三</vt:lpstr>
      <vt:lpstr>情境三</vt:lpstr>
      <vt:lpstr>情境四</vt:lpstr>
      <vt:lpstr>情境四</vt:lpstr>
      <vt:lpstr>情境四</vt:lpstr>
      <vt:lpstr>总结：建立关系</vt:lpstr>
      <vt:lpstr>总结：维系感情</vt:lpstr>
      <vt:lpstr>总结：处理分手</vt:lpstr>
      <vt:lpstr>谢谢!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pyyu</dc:creator>
  <cp:lastModifiedBy>YEUNG, Shek-kwan</cp:lastModifiedBy>
  <cp:revision>44</cp:revision>
  <dcterms:created xsi:type="dcterms:W3CDTF">2008-08-20T04:34:12Z</dcterms:created>
  <dcterms:modified xsi:type="dcterms:W3CDTF">2026-01-06T03:13:48Z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