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9" r:id="rId2"/>
    <p:sldId id="437" r:id="rId3"/>
    <p:sldId id="435" r:id="rId4"/>
    <p:sldId id="260" r:id="rId5"/>
    <p:sldId id="433" r:id="rId6"/>
    <p:sldId id="431" r:id="rId7"/>
    <p:sldId id="276" r:id="rId8"/>
    <p:sldId id="429" r:id="rId9"/>
    <p:sldId id="438" r:id="rId10"/>
    <p:sldId id="424" r:id="rId11"/>
    <p:sldId id="43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D7C13C54-81B9-451B-904C-5FC57B9CB140}">
          <p14:sldIdLst>
            <p14:sldId id="279"/>
            <p14:sldId id="437"/>
            <p14:sldId id="435"/>
            <p14:sldId id="260"/>
            <p14:sldId id="433"/>
            <p14:sldId id="431"/>
            <p14:sldId id="276"/>
            <p14:sldId id="429"/>
            <p14:sldId id="438"/>
          </p14:sldIdLst>
        </p14:section>
        <p14:section name="未命名的章節" id="{930EB569-584F-4CE8-93FC-021D5C806C01}">
          <p14:sldIdLst>
            <p14:sldId id="424"/>
            <p14:sldId id="4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UNG LUI" initials="CL" lastIdx="3" clrIdx="0">
    <p:extLst>
      <p:ext uri="{19B8F6BF-5375-455C-9EA6-DF929625EA0E}">
        <p15:presenceInfo xmlns:p15="http://schemas.microsoft.com/office/powerpoint/2012/main" userId="CHEUNG LU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DA"/>
    <a:srgbClr val="9B20B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84517" autoAdjust="0"/>
  </p:normalViewPr>
  <p:slideViewPr>
    <p:cSldViewPr snapToGrid="0">
      <p:cViewPr varScale="1">
        <p:scale>
          <a:sx n="128" d="100"/>
          <a:sy n="128" d="100"/>
        </p:scale>
        <p:origin x="28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12340-2596-4362-B8AF-7A5DF431D65C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40889-8ABD-4E8D-9756-A00438ECDEFA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907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search?dates=any&amp;format=search&amp;page=1&amp;query=intellectual%20property&amp;sort=popular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flat-business-deal-concept_4252209.htm?query=coorporat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search?dates=any&amp;format=search&amp;from_query=talend&amp;page=1&amp;query=talent&amp;sort=popular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eepik.com/free-vector/intellectual-property-flat-icons-set_3887122.htm#page=1&amp;query=intellectual&amp;position=4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premium-vector/group-therapy-illustration_9989903.htm#page=2&amp;query=group%20discussion&amp;position=2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pack-flat-people-asking-questions_13404913.htm#page=1&amp;query=thinking&amp;position=24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hlinkClick r:id="rId3"/>
              </a:rPr>
              <a:t>图片来源</a:t>
            </a:r>
            <a:endParaRPr lang="en-US" altLang="zh-TW" sz="1200" dirty="0"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>
                <a:hlinkClick r:id="rId3"/>
              </a:rPr>
              <a:t>https://www.freepik.com/search?dates=any&amp;format=search&amp;page=1&amp;query=intellectual%20property&amp;sort=popular</a:t>
            </a:r>
            <a:endParaRPr lang="zh-HK" altLang="en-US" sz="1200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56279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hlinkClick r:id="rId3"/>
              </a:rPr>
              <a:t>图片来源</a:t>
            </a:r>
            <a:r>
              <a:rPr lang="en-US" altLang="zh-TW" sz="1200" dirty="0">
                <a:hlinkClick r:id="rId3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>
                <a:hlinkClick r:id="rId3"/>
              </a:rPr>
              <a:t>https://www.freepik.com/free-vector/flat-business-deal-concept_4252209.htm?query=coorporate</a:t>
            </a:r>
            <a:r>
              <a:rPr lang="en-US" altLang="zh-HK" sz="1200" dirty="0"/>
              <a:t> </a:t>
            </a:r>
            <a:endParaRPr lang="zh-HK" altLang="en-US" sz="1200" dirty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10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82257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11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01695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https://www.freepik.com/free-vector/realistic-green-and-black-chalkboard-with-wooden-frame-and-chalk_12721078.htm</a:t>
            </a:r>
            <a:endParaRPr lang="zh-HK" altLang="en-US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40518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zh-TW" altLang="en-US" u="non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问题旨在引起学生学习动机</a:t>
            </a:r>
            <a:endParaRPr lang="en-US" altLang="zh-TW" u="none" dirty="0">
              <a:solidFill>
                <a:schemeClr val="tx1">
                  <a:lumMod val="65000"/>
                  <a:lumOff val="35000"/>
                </a:schemeClr>
              </a:solidFill>
              <a:hlinkClick r:id="rId3"/>
            </a:endParaRPr>
          </a:p>
          <a:p>
            <a:pPr marL="0" algn="l" defTabSz="914400" rtl="0" eaLnBrk="1" latinLnBrk="0" hangingPunct="1"/>
            <a:endParaRPr lang="en-US" altLang="zh-TW" u="none" dirty="0">
              <a:solidFill>
                <a:schemeClr val="tx1">
                  <a:lumMod val="65000"/>
                  <a:lumOff val="35000"/>
                </a:schemeClr>
              </a:solidFill>
              <a:hlinkClick r:id="rId3"/>
            </a:endParaRPr>
          </a:p>
          <a:p>
            <a:r>
              <a:rPr lang="zh-TW" altLang="en-US" u="non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图片来源</a:t>
            </a:r>
            <a:r>
              <a:rPr lang="en-US" altLang="zh-TW" u="non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:</a:t>
            </a:r>
          </a:p>
          <a:p>
            <a:r>
              <a:rPr lang="en-US" altLang="zh-HK" sz="1200" u="none" dirty="0">
                <a:hlinkClick r:id="rId3"/>
              </a:rPr>
              <a:t>https://www.freepik.com/search?dates=any&amp;format=search&amp;from_query=talend&amp;page=1&amp;query=talent&amp;sort=popular</a:t>
            </a:r>
            <a:endParaRPr lang="en-US" altLang="zh-HK" sz="1200" u="none" dirty="0"/>
          </a:p>
          <a:p>
            <a:endParaRPr lang="zh-HK" altLang="en-US" sz="1200" u="non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u="none" dirty="0">
                <a:hlinkClick r:id="rId4"/>
              </a:rPr>
              <a:t>https://www.freepik.com/free-vector/intellectual-property-flat-icons-set_3887122.htm#page=1&amp;query=intellectual&amp;position=4</a:t>
            </a:r>
            <a:r>
              <a:rPr lang="en-US" altLang="zh-HK" sz="1200" u="none" dirty="0"/>
              <a:t> </a:t>
            </a:r>
            <a:endParaRPr lang="zh-HK" altLang="en-US" sz="1200" u="none" dirty="0"/>
          </a:p>
          <a:p>
            <a:endParaRPr lang="zh-HK" alt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60322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228600" algn="l"/>
              </a:tabLst>
              <a:defRPr/>
            </a:pPr>
            <a:r>
              <a:rPr lang="zh-TW" altLang="en-US" dirty="0"/>
              <a:t>影片来源</a:t>
            </a:r>
            <a:r>
              <a:rPr lang="en-US" altLang="zh-TW" dirty="0"/>
              <a:t>:</a:t>
            </a:r>
            <a:r>
              <a:rPr lang="zh-TW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政府电视宣传短片</a:t>
            </a:r>
            <a:r>
              <a:rPr lang="en-US" altLang="zh-TW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(30</a:t>
            </a:r>
            <a:r>
              <a:rPr lang="zh-TW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秒</a:t>
            </a:r>
            <a:r>
              <a:rPr lang="en-US" altLang="zh-TW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228600" algn="l"/>
              </a:tabLst>
              <a:defRPr/>
            </a:pPr>
            <a:r>
              <a:rPr lang="en-US" altLang="zh-TW" dirty="0"/>
              <a:t>https://www.ipd.gov.hk/chi/promotion_edu/pevideos.htm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228600" algn="l"/>
              </a:tabLst>
              <a:defRPr/>
            </a:pPr>
            <a:endParaRPr lang="en-US" altLang="zh-HK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228600" algn="l"/>
              </a:tabLst>
              <a:defRPr/>
            </a:pPr>
            <a:r>
              <a:rPr lang="zh-TW" altLang="en-US" dirty="0"/>
              <a:t>教师进入网页后，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请搜寻＜反网上侵权系列</a:t>
            </a:r>
            <a:r>
              <a:rPr lang="en-US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青年篇＞。</a:t>
            </a:r>
            <a:endParaRPr lang="en-US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zh-TW" altLang="en-US" sz="1200" b="0" i="0" dirty="0">
                <a:solidFill>
                  <a:srgbClr val="030303"/>
                </a:solidFill>
                <a:effectLst/>
                <a:latin typeface="Roboto"/>
              </a:rPr>
              <a:t>影片</a:t>
            </a:r>
            <a:r>
              <a:rPr lang="zh-TW" altLang="en-US" sz="1200" dirty="0">
                <a:solidFill>
                  <a:srgbClr val="030303"/>
                </a:solidFill>
                <a:latin typeface="Roboto"/>
              </a:rPr>
              <a:t>提醒</a:t>
            </a:r>
            <a:r>
              <a:rPr lang="en-US" altLang="zh-TW" sz="1200" b="0" i="0" dirty="0">
                <a:solidFill>
                  <a:srgbClr val="030303"/>
                </a:solidFill>
                <a:effectLst/>
                <a:latin typeface="Roboto"/>
              </a:rPr>
              <a:t>:  </a:t>
            </a:r>
            <a:r>
              <a:rPr lang="zh-TW" altLang="en-US" sz="1200" b="0" i="0" dirty="0">
                <a:solidFill>
                  <a:srgbClr val="030303"/>
                </a:solidFill>
                <a:effectLst/>
                <a:latin typeface="Roboto"/>
              </a:rPr>
              <a:t>别再以为网上侵权没人知道，非法上下载音乐、电影、剧集、软件等版权作品都有纪录，都要负上民事或刑事责任。</a:t>
            </a:r>
            <a:endParaRPr lang="en-US" altLang="zh-TW" sz="1200" b="0" i="0" dirty="0">
              <a:solidFill>
                <a:srgbClr val="030303"/>
              </a:solidFill>
              <a:effectLst/>
              <a:latin typeface="Roboto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228600" algn="l"/>
              </a:tabLst>
              <a:defRPr/>
            </a:pPr>
            <a:endParaRPr lang="en-US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228600" algn="l"/>
              </a:tabLst>
              <a:defRPr/>
            </a:pPr>
            <a:r>
              <a:rPr lang="zh-TW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https://www.freepik.com/free-vector/digital-device-mockup_4122511.htm</a:t>
            </a:r>
            <a:endParaRPr lang="zh-HK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228600" algn="l"/>
              </a:tabLst>
              <a:defRPr/>
            </a:pPr>
            <a:endParaRPr lang="zh-TW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228600" algn="l"/>
              </a:tabLst>
              <a:defRPr/>
            </a:pPr>
            <a:endParaRPr lang="zh-HK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97378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学生</a:t>
            </a:r>
            <a:r>
              <a:rPr lang="zh-TW" altLang="en-US" sz="1200" b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可以</a:t>
            </a:r>
            <a:r>
              <a:rPr lang="zh-TW" altLang="zh-HK" sz="1200" b="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浏览知识产权署制作的《漫【话】知识产权</a:t>
            </a:r>
            <a:r>
              <a:rPr lang="en-US" altLang="zh-HK" sz="1200" b="0" dirty="0">
                <a:effectLst/>
                <a:latin typeface="Times New Roman" panose="02020603050405020304" pitchFamily="18" charset="0"/>
                <a:ea typeface="+mn-ea"/>
              </a:rPr>
              <a:t>II</a:t>
            </a:r>
            <a:r>
              <a:rPr lang="zh-TW" altLang="zh-HK" sz="1200" b="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》</a:t>
            </a:r>
            <a:r>
              <a:rPr lang="zh-TW" altLang="en-US" sz="1200" b="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后进行反思</a:t>
            </a:r>
            <a:endParaRPr lang="en-US" altLang="zh-TW" sz="1200" b="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b="0" dirty="0"/>
          </a:p>
          <a:p>
            <a:pPr marL="228600" indent="-228600">
              <a:buAutoNum type="arabicPeriod"/>
            </a:pPr>
            <a:r>
              <a:rPr lang="zh-TW" altLang="en-US" dirty="0"/>
              <a:t>让学生明白复印书籍都有机会是侵犯版权的行为</a:t>
            </a:r>
            <a:endParaRPr lang="en-US" altLang="zh-TW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en-US" dirty="0"/>
              <a:t>让学生明白从网上非法上载或下载音乐和电影都属侵犯版权的行为</a:t>
            </a:r>
            <a:endParaRPr lang="en-US" altLang="zh-TW" dirty="0"/>
          </a:p>
          <a:p>
            <a:pPr marL="228600" indent="-228600">
              <a:buAutoNum type="arabicPeriod"/>
            </a:pPr>
            <a:endParaRPr lang="en-US" altLang="zh-HK" dirty="0"/>
          </a:p>
          <a:p>
            <a:r>
              <a:rPr lang="zh-TW" altLang="en-US" sz="12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漫画来源</a:t>
            </a:r>
            <a:r>
              <a:rPr lang="en-US" altLang="zh-TW" sz="12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zh-TW" altLang="zh-HK" sz="12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知识产权署《漫【话】知识产权</a:t>
            </a:r>
            <a:r>
              <a:rPr lang="en-US" altLang="zh-HK" sz="1200" dirty="0">
                <a:effectLst/>
                <a:latin typeface="Times New Roman" panose="02020603050405020304" pitchFamily="18" charset="0"/>
                <a:ea typeface="+mn-ea"/>
              </a:rPr>
              <a:t>II</a:t>
            </a:r>
            <a:r>
              <a:rPr lang="zh-TW" altLang="zh-HK" sz="12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》</a:t>
            </a:r>
            <a:endParaRPr lang="en-US" altLang="zh-TW" sz="12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1200" dirty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https://www.ipd.gov.hk/chi/promotion_edu/educational_corner/comics_2/index.html</a:t>
            </a:r>
            <a:endParaRPr lang="en-US" altLang="zh-TW" sz="1200" kern="100" dirty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78659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US" altLang="zh-HK" sz="1200" u="none" kern="100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zh-TW" altLang="en-US" dirty="0"/>
              <a:t>教师可以引述其他侵棹行为（例如生产及贩卖冒牌货品，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报章上的文章、电视节目、流行歌曲、电影及时装设计、</a:t>
            </a:r>
            <a:r>
              <a:rPr lang="zh-TW" altLang="en-US" dirty="0"/>
              <a:t>论文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</a:t>
            </a:r>
            <a:r>
              <a:rPr lang="zh-TW" altLang="en-US" dirty="0"/>
              <a:t>的抄袭，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均与知识产权有关。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dirty="0"/>
              <a:t>探讨侵权背后代表的不公平和不尊重。</a:t>
            </a:r>
            <a:endParaRPr lang="en-US" altLang="zh-TW" dirty="0"/>
          </a:p>
          <a:p>
            <a:pPr algn="l"/>
            <a:endParaRPr lang="en-US" altLang="zh-TW" dirty="0"/>
          </a:p>
          <a:p>
            <a:pPr algn="l"/>
            <a:r>
              <a:rPr lang="zh-TW" altLang="en-US" dirty="0"/>
              <a:t>学生可以思考若自己努力完成的音乐</a:t>
            </a:r>
            <a:r>
              <a:rPr lang="en-US" altLang="zh-TW" dirty="0"/>
              <a:t>/</a:t>
            </a:r>
            <a:r>
              <a:rPr lang="zh-TW" altLang="en-US" dirty="0"/>
              <a:t>文学创作给同学运用，并宣称作品是属于他的，自己内心会有甚么感受。透过代入角色，学生应能体会不公平的情况对个人、社会发展等均不同层面的影响。</a:t>
            </a:r>
            <a:endParaRPr lang="en-US" altLang="zh-TW" dirty="0"/>
          </a:p>
          <a:p>
            <a:pPr algn="l"/>
            <a:endParaRPr lang="en-US" altLang="zh-TW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dirty="0"/>
              <a:t>遇上他人盗用了自己的心血，会心有不甘</a:t>
            </a:r>
            <a:endParaRPr lang="en-US" altLang="zh-TW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dirty="0"/>
              <a:t>在商业上遇上被人抄袭概念或盗版，个人利益会被剥削</a:t>
            </a:r>
            <a:endParaRPr lang="en-US" altLang="zh-TW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/>
              <a:t>创作人面对自己的心血不断被盗用，会打击创作的动力。长远而言，社会上创作的气氛不被鼓励，削弱创造力</a:t>
            </a:r>
            <a:r>
              <a:rPr lang="en-US" altLang="zh-TW" dirty="0"/>
              <a:t>,</a:t>
            </a:r>
            <a:r>
              <a:rPr lang="zh-TW" altLang="en-US" dirty="0"/>
              <a:t>因此，我们不能忽视侵权的严重性。</a:t>
            </a:r>
            <a:endParaRPr lang="en-US" altLang="zh-TW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dirty="0"/>
              <a:t>盗版如同盗窃，盗版者只想不劳而获，一旦视之为理所当然，</a:t>
            </a:r>
            <a:r>
              <a:rPr lang="zh-TW" altLang="en-US" b="1" u="sng" dirty="0"/>
              <a:t>就会建立扭曲了的价值观</a:t>
            </a:r>
            <a:endParaRPr lang="en-US" altLang="zh-TW" b="1" u="sn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algn="l"/>
            <a:r>
              <a:rPr lang="zh-TW" altLang="en-US" dirty="0"/>
              <a:t>学生需要明白侵权条例的订定与诚信有直接的关系，为</a:t>
            </a:r>
            <a:r>
              <a:rPr lang="zh-TW" altLang="en-US" b="1" u="sng" dirty="0"/>
              <a:t>保持社会的公平、公正</a:t>
            </a:r>
            <a:r>
              <a:rPr lang="zh-TW" altLang="en-US" dirty="0"/>
              <a:t>，而法规</a:t>
            </a:r>
            <a:r>
              <a:rPr lang="en-US" altLang="zh-TW" dirty="0"/>
              <a:t>(</a:t>
            </a:r>
            <a:r>
              <a:rPr lang="zh-TW" altLang="en-US" dirty="0"/>
              <a:t>如盗窃</a:t>
            </a:r>
            <a:r>
              <a:rPr lang="en-US" altLang="zh-TW" dirty="0"/>
              <a:t>)</a:t>
            </a:r>
            <a:r>
              <a:rPr lang="zh-TW" altLang="en-US" dirty="0"/>
              <a:t>的罚则亦可以对欠缺自控能力的人起阻吓作用。</a:t>
            </a:r>
            <a:endParaRPr lang="en-US" altLang="zh-HK" sz="1200" u="none" kern="100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baseline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社会上有一种谬误，认为只要违规不被发现，便可以铤而走险。</a:t>
            </a:r>
            <a:r>
              <a:rPr lang="zh-TW" altLang="en-US" dirty="0"/>
              <a:t>然而，侵权者盗版的行为</a:t>
            </a:r>
            <a:r>
              <a:rPr lang="zh-TW" altLang="en-US" sz="1200" baseline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不被发现绝对不是代表没有违反法律。</a:t>
            </a:r>
            <a:endParaRPr lang="en-US" altLang="zh-TW" sz="1200" baseline="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sz="1200" baseline="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zh-TW" altLang="en-US" sz="1200" baseline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在反思过程中，教师需要引导学生建立正确旳价值观，让学生认清</a:t>
            </a:r>
            <a:r>
              <a:rPr lang="zh-TW" altLang="en-US" sz="1200" b="1" u="sng" baseline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遵规守法是自律</a:t>
            </a:r>
            <a:r>
              <a:rPr lang="zh-TW" altLang="en-US" sz="1200" baseline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的行为，并帮助学生掌握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订立规则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可以</a:t>
            </a:r>
            <a:r>
              <a:rPr lang="zh-TW" altLang="zh-HK" sz="1200" b="1" u="sng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保障</a:t>
            </a:r>
            <a:r>
              <a:rPr lang="zh-TW" altLang="en-US" sz="1200" b="1" u="sng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大众</a:t>
            </a:r>
            <a:r>
              <a:rPr lang="zh-TW" altLang="zh-HK" sz="1200" b="1" u="sng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的权利</a:t>
            </a:r>
            <a:r>
              <a:rPr lang="zh-TW" altLang="en-US" sz="1200" b="1" u="sng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避免带来混乱和不公平的现象。</a:t>
            </a:r>
            <a:endParaRPr lang="en-US" altLang="zh-TW" sz="12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zh-TW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因此学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应自小培养奉公守法的精神，去遵守法纪和履行义务去维系社会的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公平、和谐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lang="en-US" altLang="zh-TW" sz="1200" baseline="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>
              <a:spcAft>
                <a:spcPts val="0"/>
              </a:spcAft>
            </a:pPr>
            <a:endParaRPr lang="en-US" altLang="zh-HK" sz="1200" u="none" kern="100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HK" sz="1200" u="none" kern="100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HK" sz="1200" u="sng" kern="100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1200" u="sng" kern="100" dirty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图片来源</a:t>
            </a:r>
            <a:r>
              <a:rPr lang="en-US" altLang="zh-TW" sz="1200" u="sng" kern="100" dirty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altLang="zh-HK" sz="1200" u="sng" kern="100" dirty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https://www.freepik.com/free-vector/organic-flat-people-asking-questions-set_13404888.htm#page=2&amp;query=question&amp;position=0</a:t>
            </a:r>
            <a:endParaRPr lang="zh-TW" altLang="zh-HK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50888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rgbClr val="333333"/>
                </a:solidFill>
                <a:latin typeface="Lato"/>
                <a:ea typeface="新細明體"/>
              </a:rPr>
              <a:t>学生四人一组，讨论其中一个常见</a:t>
            </a:r>
            <a:r>
              <a:rPr lang="zh-TW" altLang="en-US" sz="1200" baseline="0" dirty="0">
                <a:solidFill>
                  <a:srgbClr val="333333"/>
                </a:solidFill>
                <a:latin typeface="Lato"/>
                <a:ea typeface="新細明體"/>
              </a:rPr>
              <a:t>借口</a:t>
            </a:r>
            <a:r>
              <a:rPr lang="en-US" altLang="zh-TW" sz="1200" baseline="0" dirty="0">
                <a:solidFill>
                  <a:srgbClr val="333333"/>
                </a:solidFill>
                <a:latin typeface="Lato"/>
                <a:ea typeface="新細明體"/>
              </a:rPr>
              <a:t>(</a:t>
            </a:r>
            <a:r>
              <a:rPr lang="zh-TW" altLang="en-US" sz="1200" dirty="0">
                <a:solidFill>
                  <a:srgbClr val="333333"/>
                </a:solidFill>
                <a:latin typeface="Lato"/>
                <a:ea typeface="新細明體"/>
              </a:rPr>
              <a:t>约</a:t>
            </a:r>
            <a:r>
              <a:rPr lang="en-US" altLang="zh-TW" sz="1200" dirty="0">
                <a:solidFill>
                  <a:srgbClr val="333333"/>
                </a:solidFill>
                <a:latin typeface="Lato"/>
                <a:ea typeface="新細明體"/>
              </a:rPr>
              <a:t>3</a:t>
            </a:r>
            <a:r>
              <a:rPr lang="zh-TW" altLang="en-US" sz="1200" dirty="0">
                <a:solidFill>
                  <a:srgbClr val="333333"/>
                </a:solidFill>
                <a:latin typeface="Lato"/>
                <a:ea typeface="新細明體"/>
              </a:rPr>
              <a:t>分钟</a:t>
            </a:r>
            <a:r>
              <a:rPr lang="en-US" altLang="zh-TW" sz="1200" dirty="0">
                <a:solidFill>
                  <a:srgbClr val="333333"/>
                </a:solidFill>
                <a:latin typeface="Lato"/>
                <a:ea typeface="新細明體"/>
              </a:rPr>
              <a:t>)</a:t>
            </a:r>
            <a:r>
              <a:rPr lang="zh-TW" altLang="en-US" sz="1200" dirty="0">
                <a:solidFill>
                  <a:srgbClr val="333333"/>
                </a:solidFill>
                <a:latin typeface="Lato"/>
                <a:ea typeface="新細明體"/>
              </a:rPr>
              <a:t>之后进行汇报</a:t>
            </a:r>
            <a:endParaRPr lang="en-US" altLang="zh-TW" sz="1200" dirty="0">
              <a:solidFill>
                <a:srgbClr val="333333"/>
              </a:solidFill>
              <a:latin typeface="Lato"/>
              <a:ea typeface="新細明體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solidFill>
                <a:srgbClr val="333333"/>
              </a:solidFill>
              <a:latin typeface="Lato"/>
              <a:ea typeface="新細明體"/>
            </a:endParaRPr>
          </a:p>
          <a:p>
            <a:endParaRPr lang="en-US" altLang="zh-TW" b="0" dirty="0"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hlinkClick r:id="rId3"/>
              </a:rPr>
              <a:t>图片来源</a:t>
            </a:r>
            <a:endParaRPr lang="en-US" altLang="zh-TW" sz="1200" dirty="0"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>
                <a:hlinkClick r:id="rId3"/>
              </a:rPr>
              <a:t>https://www.freepik.com/premium-vector/group-therapy-illustration_9989903.htm#page=2&amp;query=group%20discussion&amp;position=27</a:t>
            </a:r>
            <a:r>
              <a:rPr lang="en-US" altLang="zh-HK" sz="1200" dirty="0"/>
              <a:t> </a:t>
            </a:r>
            <a:endParaRPr lang="zh-HK" altLang="en-US" sz="1200" dirty="0"/>
          </a:p>
          <a:p>
            <a:endParaRPr lang="en-US" altLang="zh-TW" b="0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8261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参考答案</a:t>
            </a:r>
            <a:r>
              <a:rPr lang="en-US" altLang="zh-TW" dirty="0"/>
              <a:t> ( </a:t>
            </a:r>
            <a:r>
              <a:rPr lang="zh-TW" altLang="en-US" dirty="0"/>
              <a:t>见</a:t>
            </a:r>
            <a:r>
              <a:rPr lang="en-US" altLang="zh-TW" dirty="0"/>
              <a:t>PPT 11)</a:t>
            </a:r>
          </a:p>
          <a:p>
            <a:endParaRPr lang="en-US" altLang="zh-HK" dirty="0"/>
          </a:p>
          <a:p>
            <a:r>
              <a:rPr lang="zh-TW" altLang="en-US" dirty="0"/>
              <a:t>活动旨在让学生明白以不同理由侵权都是犯法的行为，我们在做任何决定前，都应以正确的价值观作出判断。</a:t>
            </a:r>
            <a:endParaRPr lang="en-US" altLang="zh-TW" dirty="0"/>
          </a:p>
          <a:p>
            <a:endParaRPr lang="en-US" altLang="zh-H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hlinkClick r:id="rId3"/>
              </a:rPr>
              <a:t>图片来源</a:t>
            </a:r>
            <a:endParaRPr lang="en-US" altLang="zh-TW" sz="1200" dirty="0"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>
                <a:hlinkClick r:id="rId3"/>
              </a:rPr>
              <a:t>https://www.freepik.com/free-vector/pack-flat-people-asking-questions_13404913.htm#page=1&amp;query=thinking&amp;position=24</a:t>
            </a:r>
            <a:r>
              <a:rPr lang="en-US" altLang="zh-HK" sz="1200" dirty="0"/>
              <a:t> </a:t>
            </a:r>
            <a:endParaRPr lang="zh-HK" altLang="en-US" sz="1200" dirty="0"/>
          </a:p>
          <a:p>
            <a:endParaRPr lang="zh-HK" altLang="en-US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89793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「我承诺」行动</a:t>
            </a:r>
            <a:r>
              <a:rPr lang="en-US" altLang="zh-TW" dirty="0"/>
              <a:t>: https://www.ipd.gov.hk/sc/promotional-activities/promotion-education/index_id_9.html?cat=1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3136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0242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6669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8032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646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9504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4872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3300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0617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0404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8946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8408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B94F5-C0B3-499A-AE5D-35AC3082E258}" type="datetimeFigureOut">
              <a:rPr lang="zh-HK" altLang="en-US" smtClean="0"/>
              <a:t>6/1/2026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F9FE5-37E6-4BF2-A6EC-C82712772696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8078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ipd.gov.hk/chi/promotion_edu/pevideos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d.gov.hk/chi/promotion_edu/educational_corner/comics_2/index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3FD2F56-4E8D-4111-8098-2B4C93FEB348}"/>
              </a:ext>
            </a:extLst>
          </p:cNvPr>
          <p:cNvSpPr txBox="1"/>
          <p:nvPr/>
        </p:nvSpPr>
        <p:spPr>
          <a:xfrm>
            <a:off x="0" y="520838"/>
            <a:ext cx="9144000" cy="20915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4800" b="1" dirty="0">
                <a:solidFill>
                  <a:srgbClr val="00B0F0"/>
                </a:solidFill>
                <a:ea typeface="新細明體"/>
                <a:cs typeface="新細明體" panose="02020500000000000000" pitchFamily="18" charset="-120"/>
              </a:rPr>
              <a:t>  </a:t>
            </a:r>
            <a:r>
              <a:rPr lang="zh-TW" altLang="zh-HK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生活事件事例</a:t>
            </a:r>
            <a:r>
              <a:rPr lang="en-US" altLang="zh-TW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altLang="zh-TW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HK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尊重知识产权」</a:t>
            </a:r>
            <a:endParaRPr lang="en-HK" altLang="zh-HK" sz="4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5C22517-8B58-4FAB-A54C-2055F9AE4994}"/>
              </a:ext>
            </a:extLst>
          </p:cNvPr>
          <p:cNvSpPr txBox="1"/>
          <p:nvPr/>
        </p:nvSpPr>
        <p:spPr>
          <a:xfrm>
            <a:off x="374392" y="4211479"/>
            <a:ext cx="4279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价值观教育</a:t>
            </a:r>
          </a:p>
          <a:p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高中</a:t>
            </a:r>
          </a:p>
          <a:p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教育局 </a:t>
            </a:r>
            <a:endParaRPr lang="en-US" altLang="zh-TW" sz="24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德育、公民及国民教育组制作</a:t>
            </a:r>
            <a:endParaRPr lang="en-US" altLang="zh-TW" sz="24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r>
              <a:rPr lang="en-US" altLang="zh-TW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2021</a:t>
            </a:r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年</a:t>
            </a:r>
            <a:r>
              <a:rPr lang="en-US" altLang="zh-TW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12</a:t>
            </a:r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月</a:t>
            </a:r>
            <a:endParaRPr lang="en-US" altLang="zh-TW" sz="24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58FA8C3-9A22-4BBA-BD2C-09F387615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66" y="6502179"/>
            <a:ext cx="13501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1050" dirty="0" err="1"/>
              <a:t>Image:Freepik.com</a:t>
            </a:r>
            <a:endParaRPr lang="zh-HK" altLang="en-US" sz="1050" dirty="0"/>
          </a:p>
        </p:txBody>
      </p:sp>
      <p:pic>
        <p:nvPicPr>
          <p:cNvPr id="1026" name="Picture 2" descr="Thief stealing an idea illustrated">
            <a:extLst>
              <a:ext uri="{FF2B5EF4-FFF2-40B4-BE49-F238E27FC236}">
                <a16:creationId xmlns:a16="http://schemas.microsoft.com/office/drawing/2014/main" id="{2AFF0116-23AD-4E02-B9C8-E754997D6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542" y="2761414"/>
            <a:ext cx="3219450" cy="357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20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9A2119-72AC-4D11-B1AB-F8E2139E3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857" y="327480"/>
            <a:ext cx="2207933" cy="662782"/>
          </a:xfrm>
        </p:spPr>
        <p:txBody>
          <a:bodyPr>
            <a:normAutofit fontScale="90000"/>
          </a:bodyPr>
          <a:lstStyle/>
          <a:p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总结 </a:t>
            </a:r>
            <a:endParaRPr lang="zh-HK" alt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8BDA49E-9075-41C1-82AF-01583C691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" y="1629508"/>
            <a:ext cx="7928672" cy="5029200"/>
          </a:xfrm>
        </p:spPr>
        <p:txBody>
          <a:bodyPr>
            <a:normAutofit/>
          </a:bodyPr>
          <a:lstStyle/>
          <a:p>
            <a:pPr marL="539750" marR="76200" indent="-539750" algn="just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 我们重视个人对金钱、产业或财富的拥有权时，也应当</a:t>
            </a:r>
            <a:r>
              <a:rPr lang="zh-TW" altLang="zh-HK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尊重别人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拥有的权利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。因此，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我们应以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相同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的态度对待知识产权。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9750" marR="76200" indent="-539750" algn="just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TW" altLang="zh-HK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尊重知识产权</a:t>
            </a:r>
            <a:r>
              <a:rPr lang="zh-TW" altLang="zh-HK" dirty="0">
                <a:solidFill>
                  <a:srgbClr val="FF3BD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包含了</a:t>
            </a:r>
            <a:r>
              <a:rPr lang="zh-TW" altLang="zh-HK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遵守法规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、鼓励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原创的精神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9750" marR="76200" indent="-539750" algn="just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我们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应身体力行</a:t>
            </a:r>
            <a:r>
              <a:rPr lang="zh-TW" altLang="zh-HK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尊重知识产权</a:t>
            </a:r>
            <a:r>
              <a:rPr lang="zh-TW" altLang="zh-HK" dirty="0">
                <a:solidFill>
                  <a:srgbClr val="FF3BD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HK" altLang="en-US" dirty="0">
              <a:solidFill>
                <a:srgbClr val="FF3BD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8F936A9-3C5F-40CA-8ACA-07EDCF103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804" y="6502272"/>
            <a:ext cx="13501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1050" dirty="0" err="1"/>
              <a:t>Image:Freepik.com</a:t>
            </a:r>
            <a:endParaRPr lang="zh-HK" altLang="en-US" sz="1050" dirty="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70" y="4766060"/>
            <a:ext cx="2499903" cy="112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9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10C7DA12-23F8-4A60-BD0E-4069F36E3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629371"/>
              </p:ext>
            </p:extLst>
          </p:nvPr>
        </p:nvGraphicFramePr>
        <p:xfrm>
          <a:off x="1" y="0"/>
          <a:ext cx="9143999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977036116"/>
                    </a:ext>
                  </a:extLst>
                </a:gridCol>
                <a:gridCol w="1916130">
                  <a:extLst>
                    <a:ext uri="{9D8B030D-6E8A-4147-A177-3AD203B41FA5}">
                      <a16:colId xmlns:a16="http://schemas.microsoft.com/office/drawing/2014/main" val="1143203038"/>
                    </a:ext>
                  </a:extLst>
                </a:gridCol>
                <a:gridCol w="6770669">
                  <a:extLst>
                    <a:ext uri="{9D8B030D-6E8A-4147-A177-3AD203B41FA5}">
                      <a16:colId xmlns:a16="http://schemas.microsoft.com/office/drawing/2014/main" val="2023938598"/>
                    </a:ext>
                  </a:extLst>
                </a:gridCol>
              </a:tblGrid>
              <a:tr h="474448">
                <a:tc>
                  <a:txBody>
                    <a:bodyPr/>
                    <a:lstStyle/>
                    <a:p>
                      <a:endParaRPr lang="zh-HK" altLang="en-US" sz="2400" b="1" kern="1200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rgbClr val="FFFF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A. </a:t>
                      </a:r>
                      <a:r>
                        <a:rPr lang="zh-TW" altLang="en-US" sz="2400" dirty="0">
                          <a:solidFill>
                            <a:srgbClr val="FFFF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侵</a:t>
                      </a:r>
                      <a:r>
                        <a:rPr lang="zh-TW" altLang="en-US" sz="2400" b="1" kern="1200" dirty="0">
                          <a:solidFill>
                            <a:srgbClr val="FFFF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权借口</a:t>
                      </a:r>
                      <a:endParaRPr lang="zh-HK" altLang="en-US" sz="2400" b="1" kern="1200" dirty="0">
                        <a:solidFill>
                          <a:srgbClr val="FFFF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FF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B. </a:t>
                      </a:r>
                      <a:r>
                        <a:rPr lang="zh-TW" altLang="en-US" sz="2400" dirty="0">
                          <a:solidFill>
                            <a:srgbClr val="FFFF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正确观点</a:t>
                      </a:r>
                      <a:endParaRPr lang="zh-HK" altLang="en-US" sz="2400" dirty="0">
                        <a:solidFill>
                          <a:srgbClr val="FFFF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759151"/>
                  </a:ext>
                </a:extLst>
              </a:tr>
              <a:tr h="1360085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参考书实在太贵了，学生哪有这么多金钱购买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16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这是关</a:t>
                      </a:r>
                      <a:r>
                        <a:rPr lang="zh-TW" altLang="en-US" sz="16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乎</a:t>
                      </a:r>
                      <a:r>
                        <a:rPr lang="zh-TW" altLang="zh-HK" sz="16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诚信和个人操守的问题。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16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书本的价钱太贵并不是侵权理由，作者也是花了很多时间和心血写作以及做有关的研究，才可以出版参考书。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16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建议可以向拥有者合法借用（如图书馆）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16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与师长商量办法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984175"/>
                  </a:ext>
                </a:extLst>
              </a:tr>
              <a:tr h="2398185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少部份人侵权，不会影响作者 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 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正版商 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 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生产商的收入和利益。根本没有人会追究。</a:t>
                      </a:r>
                      <a:endParaRPr lang="zh-HK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16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这是「应否」问题，而不是「多少」问题。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16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因为侵权就如盗窃他人的财物，对付出心血的人并不公平，我们应设身处地以他人的角度去考虑。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16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人人都以为只是少部份人侵权，但实际上，那少部份人可能都已经为数不少，亦会影响其他人，从而对版权拥有人的权利有明显的影响。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16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没有人发现、追究不代表侵权正确，明知不对仍做，自己的良心都会受到责备。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16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法律层面上，版权拥有人有酌情权决定是否追究任何民事侵权行为，不应认为版权拥有人一定不会追究有关侵权行为而觉得没关系。</a:t>
                      </a:r>
                      <a:endParaRPr lang="zh-HK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347389"/>
                  </a:ext>
                </a:extLst>
              </a:tr>
              <a:tr h="2625281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从网上下载到精彩的音乐和影片，都想跟自己的朋友分享，难道我把要把分享的音乐和电影都购买下来</a:t>
                      </a:r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?</a:t>
                      </a:r>
                      <a:endParaRPr lang="zh-HK" altLang="en-US" sz="20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16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分享给人的应属于自己的东西，把不属于个人的音乐和电影分享出去，等于盗窃后再把贼赃送给人，对朋友有欠尊重。建议购买正版的电影</a:t>
                      </a:r>
                      <a:r>
                        <a:rPr lang="en-US" altLang="zh-HK" sz="16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DVD</a:t>
                      </a:r>
                      <a:r>
                        <a:rPr lang="zh-TW" altLang="zh-HK" sz="16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或音乐</a:t>
                      </a:r>
                      <a:r>
                        <a:rPr lang="en-US" altLang="zh-HK" sz="16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CD</a:t>
                      </a:r>
                      <a:r>
                        <a:rPr lang="zh-TW" altLang="zh-HK" sz="16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送给朋友。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16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创作者需要付出时间、努力创作作品，他们理应得到合理回报才能鼓励他们继续创作。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16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因下载</a:t>
                      </a:r>
                      <a:r>
                        <a:rPr lang="en-US" altLang="zh-HK" sz="16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zh-HK" sz="16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即复制</a:t>
                      </a:r>
                      <a:r>
                        <a:rPr lang="en-US" altLang="zh-HK" sz="16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lang="zh-TW" altLang="zh-HK" sz="16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也是作品的版权所限制的作为，所以建议从合法途径收听或观看或下载版权作品。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16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法律层面上，市民一般购买电影</a:t>
                      </a:r>
                      <a:r>
                        <a:rPr lang="en-US" altLang="zh-HK" sz="16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DVD</a:t>
                      </a:r>
                      <a:r>
                        <a:rPr lang="zh-TW" altLang="zh-HK" sz="16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，音乐</a:t>
                      </a:r>
                      <a:r>
                        <a:rPr lang="en-US" altLang="zh-HK" sz="16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CD</a:t>
                      </a:r>
                      <a:r>
                        <a:rPr lang="zh-TW" altLang="zh-HK" sz="16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或其电子档案，购买的只是物品的拥有权，并不会拥有该电影或音乐的版权，所以购买亦不代表可以把电影或音乐档案分享给朋友。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073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19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60"/>
            <a:ext cx="9436100" cy="7302499"/>
          </a:xfrm>
          <a:prstGeom prst="rect">
            <a:avLst/>
          </a:prstGeom>
        </p:spPr>
      </p:pic>
      <p:sp>
        <p:nvSpPr>
          <p:cNvPr id="8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4013201" y="6403784"/>
            <a:ext cx="5008690" cy="358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https://www.freepik.com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5" name="表格 8">
            <a:extLst>
              <a:ext uri="{FF2B5EF4-FFF2-40B4-BE49-F238E27FC236}">
                <a16:creationId xmlns:a16="http://schemas.microsoft.com/office/drawing/2014/main" id="{212136E0-08E0-4418-88D5-5E76717EA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033943"/>
              </p:ext>
            </p:extLst>
          </p:nvPr>
        </p:nvGraphicFramePr>
        <p:xfrm>
          <a:off x="600363" y="1655781"/>
          <a:ext cx="8015202" cy="4173509"/>
        </p:xfrm>
        <a:graphic>
          <a:graphicData uri="http://schemas.openxmlformats.org/drawingml/2006/table">
            <a:tbl>
              <a:tblPr/>
              <a:tblGrid>
                <a:gridCol w="1760692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6254510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506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活动概要：</a:t>
                      </a:r>
                      <a:r>
                        <a:rPr lang="en-US" altLang="zh-TW" sz="2800" b="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altLang="en-US" sz="2800" b="0" spc="100" baseline="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通过观看短片、漫画及小组讨论，让学生反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思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知识产权的重要，并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遵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守有关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知识产权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法规。</a:t>
                      </a:r>
                      <a:endParaRPr lang="zh-TW" altLang="en-US" sz="2400" b="0" kern="1200" spc="100" baseline="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376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学习目标：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514350" lvl="0" indent="-5143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让学生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认识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并尊重知识产权。</a:t>
                      </a:r>
                      <a:endParaRPr lang="en-US" altLang="zh-TW" sz="2400" b="0" kern="1200" spc="100" baseline="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培养学生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遵规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守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法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的精神。</a:t>
                      </a:r>
                      <a:endParaRPr lang="en-US" altLang="zh-TW" sz="2400" b="0" kern="1200" spc="100" baseline="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116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价值观和</a:t>
                      </a:r>
                      <a:endParaRPr lang="en-US" altLang="zh-TW" sz="2800" b="0" spc="100" baseline="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态度：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尊重他人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、守法精神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、承担社会责任</a:t>
                      </a:r>
                      <a:endParaRPr lang="zh-TW" altLang="zh-HK" sz="2400" b="0" kern="1200" spc="100" baseline="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6EE1A609-063F-4C6B-84B1-30C8112C51A7}"/>
              </a:ext>
            </a:extLst>
          </p:cNvPr>
          <p:cNvSpPr txBox="1"/>
          <p:nvPr/>
        </p:nvSpPr>
        <p:spPr>
          <a:xfrm>
            <a:off x="2274510" y="692285"/>
            <a:ext cx="443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spc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学习重点</a:t>
            </a:r>
            <a:endParaRPr lang="zh-HK" altLang="en-US" sz="3200" spc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614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80" y="365126"/>
            <a:ext cx="8236570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假如你是艺术家，你创作多时的心血被盗，你会有什么感受？</a:t>
            </a:r>
            <a:endParaRPr lang="zh-HK" altLang="en-US" sz="3200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7">
            <a:extLst>
              <a:ext uri="{FF2B5EF4-FFF2-40B4-BE49-F238E27FC236}">
                <a16:creationId xmlns:a16="http://schemas.microsoft.com/office/drawing/2014/main" id="{03F7B429-FA11-4A9D-AE35-D26C81166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879" y="6372227"/>
            <a:ext cx="13501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1050" dirty="0" err="1"/>
              <a:t>Image:Freepik.com</a:t>
            </a:r>
            <a:endParaRPr lang="zh-HK" altLang="en-US" sz="105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9" y="2337438"/>
            <a:ext cx="6073596" cy="282368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202" y="3097285"/>
            <a:ext cx="3979521" cy="376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22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D14E6DB-5A14-4216-9D56-4BF132BC5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1857"/>
            <a:ext cx="9063990" cy="809865"/>
          </a:xfrm>
        </p:spPr>
        <p:txBody>
          <a:bodyPr>
            <a:normAutofit/>
          </a:bodyPr>
          <a:lstStyle/>
          <a:p>
            <a:r>
              <a:rPr lang="en-US" altLang="zh-TW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影片：反网上侵权系列</a:t>
            </a:r>
            <a:r>
              <a:rPr lang="en-US" altLang="zh-TW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青年篇</a:t>
            </a:r>
            <a:endParaRPr lang="zh-HK" altLang="en-US" sz="4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3F7B429-FA11-4A9D-AE35-D26C81166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879" y="6372227"/>
            <a:ext cx="13501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1050" dirty="0" err="1"/>
              <a:t>Image:Freepik.com</a:t>
            </a:r>
            <a:endParaRPr lang="zh-HK" altLang="en-US" sz="105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04694B4-AF3F-4229-BCA9-01081C33F012}"/>
              </a:ext>
            </a:extLst>
          </p:cNvPr>
          <p:cNvSpPr txBox="1"/>
          <p:nvPr/>
        </p:nvSpPr>
        <p:spPr>
          <a:xfrm>
            <a:off x="302626" y="5991353"/>
            <a:ext cx="6311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影片来源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政府电视宣传短片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https://www.ipd.gov.hk/chi/promotion_edu/pevideos.htm</a:t>
            </a:r>
          </a:p>
          <a:p>
            <a:endParaRPr lang="zh-TW" altLang="en-US" sz="1400" b="1" i="0" dirty="0">
              <a:solidFill>
                <a:srgbClr val="1F60A9"/>
              </a:solidFill>
              <a:effectLst/>
              <a:latin typeface="Arial" panose="020B0604020202020204" pitchFamily="34" charset="0"/>
            </a:endParaRPr>
          </a:p>
          <a:p>
            <a:endParaRPr lang="zh-HK" altLang="en-US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85" y="1971220"/>
            <a:ext cx="7026542" cy="3233176"/>
          </a:xfrm>
          <a:prstGeom prst="rect">
            <a:avLst/>
          </a:prstGeom>
        </p:spPr>
      </p:pic>
      <p:pic>
        <p:nvPicPr>
          <p:cNvPr id="10" name="圖片 2">
            <a:hlinkClick r:id="rId4"/>
            <a:extLst>
              <a:ext uri="{FF2B5EF4-FFF2-40B4-BE49-F238E27FC236}">
                <a16:creationId xmlns:a16="http://schemas.microsoft.com/office/drawing/2014/main" id="{B49126C0-22EF-419F-A4D2-4D237A0DFC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30" t="15507" r="15749" b="16000"/>
          <a:stretch/>
        </p:blipFill>
        <p:spPr>
          <a:xfrm>
            <a:off x="1672683" y="2123876"/>
            <a:ext cx="5413917" cy="27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6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35DD61-42CD-4DA3-9157-9FF3BDAB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20614"/>
            <a:ext cx="8024696" cy="2608385"/>
          </a:xfrm>
        </p:spPr>
        <p:txBody>
          <a:bodyPr>
            <a:normAutofit fontScale="90000"/>
          </a:bodyPr>
          <a:lstStyle/>
          <a:p>
            <a:r>
              <a:rPr lang="zh-TW" altLang="en-US" sz="49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漫画</a:t>
            </a:r>
            <a:br>
              <a:rPr lang="en-US" altLang="zh-TW" sz="49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观看</a:t>
            </a:r>
            <a:r>
              <a:rPr lang="zh-TW" altLang="zh-HK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知识产权</a:t>
            </a:r>
            <a:r>
              <a:rPr lang="zh-TW" altLang="zh-HK" sz="3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署制作的</a:t>
            </a:r>
            <a:r>
              <a:rPr lang="zh-TW" altLang="zh-HK" sz="3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《漫【话】知识产权</a:t>
            </a:r>
            <a:r>
              <a:rPr lang="en-US" altLang="zh-HK" sz="3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II</a:t>
            </a:r>
            <a:r>
              <a:rPr lang="zh-TW" altLang="zh-HK" sz="3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》</a:t>
            </a:r>
            <a:br>
              <a:rPr lang="en-US" altLang="zh-TW" sz="3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</a:br>
            <a:r>
              <a:rPr lang="zh-TW" alt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后进行反思讨论</a:t>
            </a:r>
            <a:r>
              <a:rPr lang="zh-TW" alt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en-US" altLang="zh-TW" sz="31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HK" altLang="en-US" sz="3100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06B1CD-E153-43C6-A927-31D5F185A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428999"/>
            <a:ext cx="7886700" cy="2238009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非法下载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(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漫画编号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4, 9)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复印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	(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漫画编号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12, 13, 15)</a:t>
            </a:r>
          </a:p>
          <a:p>
            <a:pPr marL="0" indent="0">
              <a:buNone/>
            </a:pP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293" y="5887843"/>
            <a:ext cx="8263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漫画来源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知识产权署《漫【话】知识产权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II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https://www.ipd.gov.hk/chi/promotion_edu/educational_corner/comics_2/index.html</a:t>
            </a:r>
          </a:p>
        </p:txBody>
      </p:sp>
    </p:spTree>
    <p:extLst>
      <p:ext uri="{BB962C8B-B14F-4D97-AF65-F5344CB8AC3E}">
        <p14:creationId xmlns:p14="http://schemas.microsoft.com/office/powerpoint/2010/main" val="100468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836450D-0E3E-43C0-9F5E-EB61068D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19" y="193728"/>
            <a:ext cx="7886700" cy="761147"/>
          </a:xfrm>
        </p:spPr>
        <p:txBody>
          <a:bodyPr/>
          <a:lstStyle/>
          <a:p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反思问题</a:t>
            </a:r>
            <a:endParaRPr lang="zh-HK" alt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84A57A0-ACCC-4B5A-B7EB-53C7D4AF8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84" y="1003039"/>
            <a:ext cx="6511123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生活中还有哪些都是侵权的行为</a:t>
            </a: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如果人人都不尊重知识产权，会有什么后果</a:t>
            </a: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如不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被发现，你认为是否可侵权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为什么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buNone/>
            </a:pPr>
            <a:endParaRPr lang="zh-HK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61EE715-05E2-4B51-8A18-CC6254432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2915" y="6407691"/>
            <a:ext cx="13501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1050" dirty="0" err="1"/>
              <a:t>Image:Freepik.com</a:t>
            </a:r>
            <a:endParaRPr lang="zh-HK" altLang="en-US" sz="1050" dirty="0"/>
          </a:p>
        </p:txBody>
      </p:sp>
      <p:grpSp>
        <p:nvGrpSpPr>
          <p:cNvPr id="8" name="群組 20"/>
          <p:cNvGrpSpPr/>
          <p:nvPr/>
        </p:nvGrpSpPr>
        <p:grpSpPr>
          <a:xfrm>
            <a:off x="-53638" y="5496319"/>
            <a:ext cx="1780666" cy="936000"/>
            <a:chOff x="65516" y="4330067"/>
            <a:chExt cx="1780666" cy="936000"/>
          </a:xfrm>
        </p:grpSpPr>
        <p:sp>
          <p:nvSpPr>
            <p:cNvPr id="9" name="圓角矩形 5"/>
            <p:cNvSpPr/>
            <p:nvPr/>
          </p:nvSpPr>
          <p:spPr>
            <a:xfrm rot="20802352">
              <a:off x="910182" y="4330067"/>
              <a:ext cx="936000" cy="936000"/>
            </a:xfrm>
            <a:prstGeom prst="roundRect">
              <a:avLst/>
            </a:prstGeom>
            <a:solidFill>
              <a:srgbClr val="FEADA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10" name="文字方塊 6"/>
            <p:cNvSpPr txBox="1"/>
            <p:nvPr/>
          </p:nvSpPr>
          <p:spPr>
            <a:xfrm>
              <a:off x="65516" y="4497156"/>
              <a:ext cx="1723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>
                  <a:solidFill>
                    <a:srgbClr val="723B8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负责任</a:t>
              </a:r>
              <a:endParaRPr lang="zh-HK" altLang="en-US" sz="4000" b="1" dirty="0">
                <a:solidFill>
                  <a:srgbClr val="723B8C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1" name="群組 18"/>
          <p:cNvGrpSpPr/>
          <p:nvPr/>
        </p:nvGrpSpPr>
        <p:grpSpPr>
          <a:xfrm rot="20694134">
            <a:off x="2116031" y="5281022"/>
            <a:ext cx="1840388" cy="1125831"/>
            <a:chOff x="2813550" y="4654704"/>
            <a:chExt cx="1962643" cy="936000"/>
          </a:xfrm>
        </p:grpSpPr>
        <p:sp>
          <p:nvSpPr>
            <p:cNvPr id="12" name="圓角矩形 11"/>
            <p:cNvSpPr/>
            <p:nvPr/>
          </p:nvSpPr>
          <p:spPr>
            <a:xfrm rot="17540378">
              <a:off x="3083298" y="4654704"/>
              <a:ext cx="936000" cy="936000"/>
            </a:xfrm>
            <a:prstGeom prst="roundRect">
              <a:avLst/>
            </a:prstGeom>
            <a:solidFill>
              <a:srgbClr val="BEFEF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" name="文字方塊 15"/>
            <p:cNvSpPr txBox="1"/>
            <p:nvPr/>
          </p:nvSpPr>
          <p:spPr>
            <a:xfrm rot="1120496">
              <a:off x="2813550" y="4817320"/>
              <a:ext cx="1962643" cy="58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rgbClr val="723B8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尊重</a:t>
              </a:r>
              <a:endParaRPr lang="zh-HK" altLang="en-US" sz="4000" b="1" dirty="0">
                <a:solidFill>
                  <a:srgbClr val="723B8C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4" name="群組 19"/>
          <p:cNvGrpSpPr/>
          <p:nvPr/>
        </p:nvGrpSpPr>
        <p:grpSpPr>
          <a:xfrm>
            <a:off x="3860138" y="5375938"/>
            <a:ext cx="2236510" cy="995356"/>
            <a:chOff x="1901576" y="3451580"/>
            <a:chExt cx="2236510" cy="995356"/>
          </a:xfrm>
        </p:grpSpPr>
        <p:sp>
          <p:nvSpPr>
            <p:cNvPr id="15" name="圓角矩形 9"/>
            <p:cNvSpPr/>
            <p:nvPr/>
          </p:nvSpPr>
          <p:spPr>
            <a:xfrm rot="1347802">
              <a:off x="2373331" y="3451580"/>
              <a:ext cx="936000" cy="936000"/>
            </a:xfrm>
            <a:prstGeom prst="roundRect">
              <a:avLst/>
            </a:prstGeom>
            <a:solidFill>
              <a:srgbClr val="FFD99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" name="文字方塊 12"/>
            <p:cNvSpPr txBox="1"/>
            <p:nvPr/>
          </p:nvSpPr>
          <p:spPr>
            <a:xfrm>
              <a:off x="1901576" y="3739050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HK" sz="4000" b="1" dirty="0">
                  <a:solidFill>
                    <a:srgbClr val="723B8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遵规守法</a:t>
              </a:r>
              <a:endParaRPr lang="zh-HK" altLang="en-US" sz="4000" b="1" dirty="0">
                <a:solidFill>
                  <a:srgbClr val="723B8C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8" name="群組 20"/>
          <p:cNvGrpSpPr/>
          <p:nvPr/>
        </p:nvGrpSpPr>
        <p:grpSpPr>
          <a:xfrm>
            <a:off x="6446056" y="5380347"/>
            <a:ext cx="1723549" cy="936000"/>
            <a:chOff x="2544935" y="4180440"/>
            <a:chExt cx="1403325" cy="936000"/>
          </a:xfrm>
        </p:grpSpPr>
        <p:sp>
          <p:nvSpPr>
            <p:cNvPr id="19" name="圓角矩形 5"/>
            <p:cNvSpPr/>
            <p:nvPr/>
          </p:nvSpPr>
          <p:spPr>
            <a:xfrm rot="20802352">
              <a:off x="2602947" y="4180440"/>
              <a:ext cx="936000" cy="9360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20" name="文字方塊 6"/>
            <p:cNvSpPr txBox="1"/>
            <p:nvPr/>
          </p:nvSpPr>
          <p:spPr>
            <a:xfrm>
              <a:off x="2544935" y="4264019"/>
              <a:ext cx="14033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>
                  <a:solidFill>
                    <a:srgbClr val="723B8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同理心</a:t>
              </a:r>
              <a:endParaRPr lang="zh-HK" altLang="en-US" sz="4000" b="1" dirty="0">
                <a:solidFill>
                  <a:srgbClr val="723B8C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21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92" y="3066473"/>
            <a:ext cx="2045891" cy="138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6B6E65-71C4-4AC2-9083-16B3FF49D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小组讨论</a:t>
            </a:r>
            <a:endParaRPr lang="zh-HK" altLang="en-US" sz="4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8C8CF9-49A0-426E-B031-976496633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0097"/>
            <a:ext cx="7720871" cy="498293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endParaRPr lang="en-US" altLang="zh-TW" b="1" dirty="0">
              <a:solidFill>
                <a:srgbClr val="9B20B0"/>
              </a:solidFill>
              <a:latin typeface="Lato"/>
              <a:ea typeface="新細明體"/>
            </a:endParaRPr>
          </a:p>
          <a:p>
            <a:pPr marL="0" indent="0" algn="just" hangingPunct="0">
              <a:buNone/>
            </a:pPr>
            <a:r>
              <a:rPr lang="zh-TW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坊间有一些侵犯版权的常见借口，试以四人一组进行讨论，指出当中的谬误。</a:t>
            </a:r>
            <a:endParaRPr lang="en-US" altLang="zh-TW" sz="3600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endParaRPr lang="en-US" altLang="zh-TW" dirty="0">
              <a:solidFill>
                <a:srgbClr val="333333"/>
              </a:solidFill>
              <a:latin typeface="Lato"/>
              <a:ea typeface="新細明體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F216E97-C24F-4737-B639-4F152E14D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438" y="6513031"/>
            <a:ext cx="13501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1050" dirty="0" err="1"/>
              <a:t>Image:Freepik.com</a:t>
            </a:r>
            <a:endParaRPr lang="zh-HK" altLang="en-US" sz="1050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085" y="3603082"/>
            <a:ext cx="3800488" cy="25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86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10C7DA12-23F8-4A60-BD0E-4069F36E3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013346"/>
              </p:ext>
            </p:extLst>
          </p:nvPr>
        </p:nvGraphicFramePr>
        <p:xfrm>
          <a:off x="1" y="904008"/>
          <a:ext cx="9143999" cy="5344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54">
                  <a:extLst>
                    <a:ext uri="{9D8B030D-6E8A-4147-A177-3AD203B41FA5}">
                      <a16:colId xmlns:a16="http://schemas.microsoft.com/office/drawing/2014/main" val="977036116"/>
                    </a:ext>
                  </a:extLst>
                </a:gridCol>
                <a:gridCol w="2244325">
                  <a:extLst>
                    <a:ext uri="{9D8B030D-6E8A-4147-A177-3AD203B41FA5}">
                      <a16:colId xmlns:a16="http://schemas.microsoft.com/office/drawing/2014/main" val="1143203038"/>
                    </a:ext>
                  </a:extLst>
                </a:gridCol>
                <a:gridCol w="6047620">
                  <a:extLst>
                    <a:ext uri="{9D8B030D-6E8A-4147-A177-3AD203B41FA5}">
                      <a16:colId xmlns:a16="http://schemas.microsoft.com/office/drawing/2014/main" val="2023938598"/>
                    </a:ext>
                  </a:extLst>
                </a:gridCol>
              </a:tblGrid>
              <a:tr h="749947">
                <a:tc>
                  <a:txBody>
                    <a:bodyPr/>
                    <a:lstStyle/>
                    <a:p>
                      <a:endParaRPr lang="zh-HK" altLang="en-US" sz="2400" b="1" kern="1200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rgbClr val="FFFF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A. </a:t>
                      </a:r>
                      <a:r>
                        <a:rPr lang="zh-TW" altLang="en-US" sz="2400" dirty="0">
                          <a:solidFill>
                            <a:srgbClr val="FFFF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侵</a:t>
                      </a:r>
                      <a:r>
                        <a:rPr lang="zh-TW" altLang="en-US" sz="2400" b="1" kern="1200" dirty="0">
                          <a:solidFill>
                            <a:srgbClr val="FFFF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权借口</a:t>
                      </a:r>
                      <a:endParaRPr lang="zh-HK" altLang="en-US" sz="2400" b="1" kern="1200" dirty="0">
                        <a:solidFill>
                          <a:srgbClr val="FFFF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FF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B. </a:t>
                      </a:r>
                      <a:r>
                        <a:rPr lang="zh-TW" altLang="en-US" sz="2400" dirty="0">
                          <a:solidFill>
                            <a:srgbClr val="FFFF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正确观点</a:t>
                      </a:r>
                      <a:endParaRPr lang="zh-HK" altLang="en-US" sz="2400" dirty="0">
                        <a:solidFill>
                          <a:srgbClr val="FFFF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759151"/>
                  </a:ext>
                </a:extLst>
              </a:tr>
              <a:tr h="1059051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参考书实在太贵了，学生哪有这么多金钱购买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zh-HK" altLang="en-US" sz="20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984175"/>
                  </a:ext>
                </a:extLst>
              </a:tr>
              <a:tr h="1398001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少部份人侵权，不会影响作者 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 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正版商 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 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生产商的收入和利益。根本没有人会追究。</a:t>
                      </a:r>
                      <a:endParaRPr lang="zh-HK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950026"/>
                  </a:ext>
                </a:extLst>
              </a:tr>
              <a:tr h="1478086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从网上下载到精彩的音乐和影片，都想跟自己的朋友分享，难道我把要把分享的音乐和电影都购买下来</a:t>
                      </a:r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?</a:t>
                      </a:r>
                      <a:endParaRPr lang="zh-HK" altLang="en-US" sz="20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HK" altLang="en-US" sz="20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347389"/>
                  </a:ext>
                </a:extLst>
              </a:tr>
            </a:tbl>
          </a:graphicData>
        </a:graphic>
      </p:graphicFrame>
      <p:pic>
        <p:nvPicPr>
          <p:cNvPr id="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375" y="3127664"/>
            <a:ext cx="934028" cy="27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57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7650" y="1085512"/>
            <a:ext cx="895635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同学可以二维码登入知识产权处网页，参加「我承诺」行动，一起保护知识产权。</a:t>
            </a:r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zh-TW" altLang="en-US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HK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参加者义务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我承诺拒绝在互联网上进行任何侵权行动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;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我承诺拒绝购买或使用盗版货及冒牌货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;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我承诺尊重别人的知识产权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;</a:t>
            </a:r>
          </a:p>
          <a:p>
            <a:pPr marL="360363" indent="-360363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我承诺支持及参与反网上侵权、反盗版及反冒牌的活动。                              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资料来源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zh-HK" sz="1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知识产权署</a:t>
            </a:r>
            <a:endParaRPr lang="zh-TW" altLang="en-US" sz="1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8430" y="316071"/>
            <a:ext cx="86485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尊重知识产权</a:t>
            </a:r>
            <a:r>
              <a:rPr lang="en-US" altLang="zh-TW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-- </a:t>
            </a: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「我承诺」行动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276" y="1854953"/>
            <a:ext cx="1321718" cy="134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11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d1593d9629a3a48ddaafd7231b0ad64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f0d84e34c217b4b3044800414c014856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d4ee96-b1b1-4045-bb81-c362fa281820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BAC8A4DF-4992-489B-AB3A-11E8997C4FD8}"/>
</file>

<file path=customXml/itemProps2.xml><?xml version="1.0" encoding="utf-8"?>
<ds:datastoreItem xmlns:ds="http://schemas.openxmlformats.org/officeDocument/2006/customXml" ds:itemID="{F99B0010-C45F-48A7-A7A7-59901B5E2232}"/>
</file>

<file path=customXml/itemProps3.xml><?xml version="1.0" encoding="utf-8"?>
<ds:datastoreItem xmlns:ds="http://schemas.openxmlformats.org/officeDocument/2006/customXml" ds:itemID="{AE3365D7-F10F-4A23-80A9-9A9AFC950337}"/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2426</Words>
  <Application>Microsoft Office PowerPoint</Application>
  <PresentationFormat>如螢幕大小 (4:3)</PresentationFormat>
  <Paragraphs>153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1" baseType="lpstr">
      <vt:lpstr>微軟正黑體</vt:lpstr>
      <vt:lpstr>新細明體</vt:lpstr>
      <vt:lpstr>標楷體</vt:lpstr>
      <vt:lpstr>Arial</vt:lpstr>
      <vt:lpstr>Calibri</vt:lpstr>
      <vt:lpstr>Calibri Light</vt:lpstr>
      <vt:lpstr>Lato</vt:lpstr>
      <vt:lpstr>Roboto</vt:lpstr>
      <vt:lpstr>Times New Roman</vt:lpstr>
      <vt:lpstr>Office 佈景主題</vt:lpstr>
      <vt:lpstr>PowerPoint 簡報</vt:lpstr>
      <vt:lpstr>PowerPoint 簡報</vt:lpstr>
      <vt:lpstr>假如你是艺术家，你创作多时的心血被盗，你会有什么感受？</vt:lpstr>
      <vt:lpstr>   影片：反网上侵权系列-青年篇</vt:lpstr>
      <vt:lpstr>漫画  观看知识产权署制作的《漫【话】知识产权II》 后进行反思讨论。 </vt:lpstr>
      <vt:lpstr>反思问题</vt:lpstr>
      <vt:lpstr>小组讨论</vt:lpstr>
      <vt:lpstr>PowerPoint 簡報</vt:lpstr>
      <vt:lpstr>PowerPoint 簡報</vt:lpstr>
      <vt:lpstr>       总结 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CHEUNG LUI</dc:creator>
  <cp:lastModifiedBy>YEUNG, Shek-kwan</cp:lastModifiedBy>
  <cp:revision>188</cp:revision>
  <dcterms:created xsi:type="dcterms:W3CDTF">2021-01-22T07:23:22Z</dcterms:created>
  <dcterms:modified xsi:type="dcterms:W3CDTF">2026-01-06T09:40:23Z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