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0" r:id="rId4"/>
  </p:sldMasterIdLst>
  <p:notesMasterIdLst>
    <p:notesMasterId r:id="rId17"/>
  </p:notesMasterIdLst>
  <p:sldIdLst>
    <p:sldId id="271" r:id="rId5"/>
    <p:sldId id="303" r:id="rId6"/>
    <p:sldId id="311" r:id="rId7"/>
    <p:sldId id="312" r:id="rId8"/>
    <p:sldId id="313" r:id="rId9"/>
    <p:sldId id="314" r:id="rId10"/>
    <p:sldId id="315" r:id="rId11"/>
    <p:sldId id="275" r:id="rId12"/>
    <p:sldId id="308" r:id="rId13"/>
    <p:sldId id="310" r:id="rId14"/>
    <p:sldId id="309" r:id="rId15"/>
    <p:sldId id="282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ECFF"/>
    <a:srgbClr val="0000FF"/>
    <a:srgbClr val="990033"/>
    <a:srgbClr val="9900CC"/>
    <a:srgbClr val="FF6600"/>
    <a:srgbClr val="66FFFF"/>
    <a:srgbClr val="FFFFCC"/>
    <a:srgbClr val="FF99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475" autoAdjust="0"/>
  </p:normalViewPr>
  <p:slideViewPr>
    <p:cSldViewPr snapToGrid="0">
      <p:cViewPr varScale="1">
        <p:scale>
          <a:sx n="101" d="100"/>
          <a:sy n="101" d="100"/>
        </p:scale>
        <p:origin x="166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6E2A-C6A1-4D57-878B-819A4A550099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F6A7-ED16-4665-B0CF-E24C75FD431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88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5762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289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9631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2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短片来源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政府电视宣传短片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养宠物之前　停停先谂真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网址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https://www.isd.gov.hk/chi/tvapi/06_ag18.html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387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211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TW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746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学生观看短片后，教师着他们分组讨论反思问题，带出宠物与人类生活的密切关系，学习以负责任的态度饲养宠物。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0387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学生阅读有关报道后，教师着他们分组讨论反思问题，从而带出要懂得关爱动物及尊重动物生命的价值。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754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1320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仁民爱物</a:t>
            </a:r>
            <a:r>
              <a:rPr lang="en-US" altLang="zh-TW" dirty="0"/>
              <a:t>:</a:t>
            </a:r>
            <a:r>
              <a:rPr lang="zh-TW" altLang="en-US" dirty="0"/>
              <a:t>   </a:t>
            </a:r>
            <a:r>
              <a:rPr lang="en-GB" altLang="zh-HK" dirty="0"/>
              <a:t>https://www.edb.gov.hk/attachment/tc/curriculum-development/kla/chi-edu/chinese-culture/Proverb-C1-03_pri.pdf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609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304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047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6901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0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085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044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969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229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324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31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626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47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322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681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98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85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14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3C90-A715-43AF-BF99-9D92E56F6E35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3A18-4C38-495F-9072-08DACCF79D61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9400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b.gov.hk/attachment/tc/curriculum-development/kla/chi-edu/chinese-culture/Proverb-C1-03_pri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a.org.hk/ch/animal-welfare/welfare-law-development/animal-laws-hong-ko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06_ag1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gEyUWz6qGH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636250">
            <a:off x="4024972" y="4615590"/>
            <a:ext cx="173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责任感</a:t>
            </a:r>
            <a:endParaRPr lang="zh-HK" altLang="en-US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 rot="21075154">
            <a:off x="3692139" y="5788997"/>
            <a:ext cx="214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珍惜生命</a:t>
            </a:r>
            <a:endParaRPr lang="zh-HK" altLang="en-US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 rot="20779406">
            <a:off x="394576" y="5836259"/>
            <a:ext cx="124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承担</a:t>
            </a:r>
            <a:endParaRPr lang="zh-HK" altLang="en-US" sz="36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 rot="408617">
            <a:off x="709857" y="4755901"/>
            <a:ext cx="1252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endParaRPr lang="zh-HK" altLang="en-US" sz="3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67341" y="473249"/>
            <a:ext cx="5747587" cy="3774318"/>
          </a:xfr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TW" altLang="en-US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生活事件事例：</a:t>
            </a:r>
            <a:br>
              <a:rPr lang="en-US" altLang="zh-TW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</a:t>
            </a:r>
            <a:br>
              <a:rPr lang="en-HK" altLang="zh-TW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初小及高小</a:t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 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教育局德育、公民及国民教育组制作</a:t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200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75918" t="15606" r="2449" b="50117"/>
          <a:stretch/>
        </p:blipFill>
        <p:spPr>
          <a:xfrm>
            <a:off x="6074286" y="2601912"/>
            <a:ext cx="3046776" cy="322038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74286" y="6251510"/>
            <a:ext cx="30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渔农自然护理署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 rot="20861329">
            <a:off x="2076694" y="466796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189391" y="5769291"/>
            <a:ext cx="130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</a:p>
        </p:txBody>
      </p:sp>
    </p:spTree>
    <p:extLst>
      <p:ext uri="{BB962C8B-B14F-4D97-AF65-F5344CB8AC3E}">
        <p14:creationId xmlns:p14="http://schemas.microsoft.com/office/powerpoint/2010/main" val="180670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2707" y="797669"/>
            <a:ext cx="71393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亲亲而仁民，仁民而爱物。</a:t>
            </a:r>
            <a:endParaRPr lang="en-US" altLang="zh-TW" sz="4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上面的经典名句，出自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孟子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尽心上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，意思是：</a:t>
            </a:r>
            <a:r>
              <a:rPr lang="zh-TW" altLang="en-US" sz="2800" i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要亲爱自己的亲人，仁厚地对待一般人，并且推而广之，爱护天地万物。</a:t>
            </a:r>
            <a:endParaRPr lang="en-US" altLang="zh-TW" sz="2800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在天地万物方面，有灵性的宠物特别讨人喜爱，我们当然会呵护备至。至于其他的生物以至非生物，有些是我们的好助手，有些是我们的生活资源，它们全部都是生态平衡的好伙伴，值得我们好好爱惜。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0"/>
          <a:stretch/>
        </p:blipFill>
        <p:spPr>
          <a:xfrm>
            <a:off x="7502769" y="3848398"/>
            <a:ext cx="1343770" cy="189411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624278" y="6219716"/>
            <a:ext cx="3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来源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教育局 中文组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5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46015" t="28500" r="23767" b="31724"/>
          <a:stretch/>
        </p:blipFill>
        <p:spPr>
          <a:xfrm>
            <a:off x="559837" y="198156"/>
            <a:ext cx="7819053" cy="57863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74286" y="6251510"/>
            <a:ext cx="30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渔农自然护理署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06" y="624471"/>
            <a:ext cx="8776010" cy="6233529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香港的动物保护法例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169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防止残酷对待动物条例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》--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保障本港动物权益的主要法例，范围涵盖伴侣动物、食用动物和实验用动物的福利。残酷对待动物可分为以下几种形式：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任何人对动物施以肉体虐待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包括任何动物的拥有人容许其动物被如此对待），如残酷地打、踢、恶待、折磨、激怒、惊吓等，导致动物承受不必要痛苦。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疏忽照顾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任何人在关禁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运送动物时，疏于为其照顾的动物提供充足食物和清水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容许动物在其控制下承受不必要痛苦。令宠物缺乏充足食物、清水、居所和必要的   兽医护理的宠物主人。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不适当地运送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利用过小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不适当的器具运送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从火车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其他交通工具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卸载动物，导致动物承受不必要的痛苦。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打斗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在动物打斗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动物挑惹中参与任何部分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包括容许其处所用作此等用途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接受任何与此等活动有关的金钱利益）。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动物进口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任何人把动物带入香港，却在运送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其处所饲养时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其控制下，使动物承受不必要的痛苦。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刑罚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最高可被罚款港币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万元及监禁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88560" y="6488668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爱护动物协会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61719A-2E60-47C9-8228-4B1DF710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777" y="121069"/>
            <a:ext cx="3098223" cy="60469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</a:t>
            </a:r>
            <a:endParaRPr lang="en-HK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" y="260648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7" y="618028"/>
            <a:ext cx="7551735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学习重点</a:t>
            </a:r>
            <a:endParaRPr lang="zh-HK" altLang="en-US" sz="44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82559"/>
              </p:ext>
            </p:extLst>
          </p:nvPr>
        </p:nvGraphicFramePr>
        <p:xfrm>
          <a:off x="518900" y="1864923"/>
          <a:ext cx="8151367" cy="470792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0127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55008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3957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内容概要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通过短片及综合新闻报导，培养学生的同理心，善待宠物和动物，爱护他们的生命。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076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反思如何和动物共存</a:t>
                      </a:r>
                      <a:endParaRPr lang="en-US" altLang="zh-TW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学习以负责任的态度饲养宠物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培养关爱动物和尊重动物生命的态度</a:t>
                      </a:r>
                      <a:endParaRPr lang="en-US" altLang="zh-TW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5045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同理心、尊重、承担、责任感、守法、珍惜生命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680185" y="6005264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89974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0477" b="6856"/>
          <a:stretch/>
        </p:blipFill>
        <p:spPr>
          <a:xfrm>
            <a:off x="1507466" y="2041797"/>
            <a:ext cx="6274661" cy="3840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3363" y="2114786"/>
            <a:ext cx="414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16" y="6341505"/>
            <a:ext cx="619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短片来源</a:t>
            </a:r>
            <a:r>
              <a:rPr lang="en-US" altLang="zh-TW" sz="1400" b="1" dirty="0"/>
              <a:t>: </a:t>
            </a:r>
            <a:r>
              <a:rPr lang="zh-TW" altLang="en-US" sz="1400" b="1" dirty="0"/>
              <a:t>渔农自然护理署宣传短片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400" b="1" dirty="0"/>
              <a:t>养宠物之前　停停先谂真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HK" alt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1" y="788965"/>
            <a:ext cx="6896534" cy="1080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短片</a:t>
            </a:r>
            <a:endParaRPr lang="zh-HK" alt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CA4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88965"/>
            <a:ext cx="6896534" cy="1080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经验分享</a:t>
            </a:r>
            <a:endParaRPr lang="zh-HK" alt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CA4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40029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latin typeface="+mn-ea"/>
              </a:rPr>
              <a:t>1.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你有饲养宠物吗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你饲养什么宠物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你有什么饲养宠物的心得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饲养宠物的感受如何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宠物教懂你什么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zh-HK" altLang="en-US" sz="2800" b="1" dirty="0">
              <a:latin typeface="+mn-ea"/>
            </a:endParaRPr>
          </a:p>
        </p:txBody>
      </p:sp>
      <p:sp>
        <p:nvSpPr>
          <p:cNvPr id="5" name="文字方塊 6"/>
          <p:cNvSpPr txBox="1"/>
          <p:nvPr/>
        </p:nvSpPr>
        <p:spPr>
          <a:xfrm>
            <a:off x="6680185" y="6339839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45" y="2059873"/>
            <a:ext cx="3122376" cy="31223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636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7422" y="6367661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bg1"/>
                </a:solidFill>
              </a:rPr>
              <a:t>短片来源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 渔农自然护理署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144658" y="644560"/>
            <a:ext cx="2833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短片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-1" b="14198"/>
          <a:stretch/>
        </p:blipFill>
        <p:spPr>
          <a:xfrm rot="356715">
            <a:off x="6443664" y="123316"/>
            <a:ext cx="2544369" cy="3143710"/>
          </a:xfrm>
          <a:prstGeom prst="rect">
            <a:avLst/>
          </a:prstGeom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8571" t="43194" r="22449" b="17966"/>
          <a:stretch/>
        </p:blipFill>
        <p:spPr>
          <a:xfrm>
            <a:off x="596633" y="2398795"/>
            <a:ext cx="6425499" cy="35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40" y="901410"/>
            <a:ext cx="7019499" cy="716139"/>
          </a:xfr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53" y="2776683"/>
            <a:ext cx="8160327" cy="4489879"/>
          </a:xfrm>
          <a:noFill/>
        </p:spPr>
        <p:txBody>
          <a:bodyPr>
            <a:normAutofit/>
          </a:bodyPr>
          <a:lstStyle/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当决定养宠物前你会考虑和准备什么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饲养宠物会遇到什么困难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可以如何处理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如何做一个负责任的宠物主人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endParaRPr lang="zh-HK" altLang="zh-HK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2" y="728291"/>
            <a:ext cx="1081592" cy="10623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6123" t="18329" r="36327" b="12158"/>
          <a:stretch/>
        </p:blipFill>
        <p:spPr>
          <a:xfrm>
            <a:off x="7181858" y="4074666"/>
            <a:ext cx="1962142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25" y="957509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综合</a:t>
            </a:r>
            <a:r>
              <a:rPr lang="zh-TW" altLang="en-US" sz="8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新闻报道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96" y="2104139"/>
            <a:ext cx="4853664" cy="4374199"/>
          </a:xfrm>
          <a:prstGeom prst="rect">
            <a:avLst/>
          </a:prstGeom>
        </p:spPr>
      </p:pic>
      <p:sp>
        <p:nvSpPr>
          <p:cNvPr id="4" name="文字方塊 6"/>
          <p:cNvSpPr txBox="1"/>
          <p:nvPr/>
        </p:nvSpPr>
        <p:spPr>
          <a:xfrm>
            <a:off x="6680185" y="6339839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41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286438"/>
            <a:ext cx="8494005" cy="67069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32881" y="578641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HK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综合新闻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报道</a:t>
            </a:r>
          </a:p>
        </p:txBody>
      </p:sp>
      <p:sp>
        <p:nvSpPr>
          <p:cNvPr id="2" name="矩形 1"/>
          <p:cNvSpPr/>
          <p:nvPr/>
        </p:nvSpPr>
        <p:spPr>
          <a:xfrm>
            <a:off x="436907" y="1163416"/>
            <a:ext cx="80388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HK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一位妈妈在社交平台上分享自己买了一些生蟹回家准备烹调，但在烹调前的一小时，她的两名子女把生蟹吊起，并用竹签插其眼睛及敲打蟹壳，更想跟生蟹一起浸浴，子女玩弄生蟹足足一小时。该名妈妈见状后便拿回生蟹进行烹调。及后，她在社交平台上写道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「当蟹遇上两只马骝（小朋友），真的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生不如死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HK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>
              <a:lnSpc>
                <a:spcPct val="150000"/>
              </a:lnSpc>
            </a:pPr>
            <a:r>
              <a:rPr lang="en-HK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</a:p>
          <a:p>
            <a:pPr algn="just" hangingPunct="0">
              <a:lnSpc>
                <a:spcPct val="150000"/>
              </a:lnSpc>
            </a:pPr>
            <a:r>
              <a:rPr lang="en-HK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后来很多网民留言批评她作为家长要懂得身教小朋友正确的价值观，任何动物的生命也值得尊重，即使将会用来烹调也不应虐待；更有网民指家长要指导小朋友珍惜食物，不应拿来作玩具，要对食物存有感恩。</a:t>
            </a:r>
            <a:endParaRPr lang="en-HK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endParaRPr lang="en-HK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85" y="5260814"/>
            <a:ext cx="2083432" cy="1877622"/>
          </a:xfrm>
          <a:prstGeom prst="rect">
            <a:avLst/>
          </a:prstGeom>
        </p:spPr>
      </p:pic>
      <p:sp>
        <p:nvSpPr>
          <p:cNvPr id="8" name="文字方塊 6"/>
          <p:cNvSpPr txBox="1"/>
          <p:nvPr/>
        </p:nvSpPr>
        <p:spPr>
          <a:xfrm>
            <a:off x="209314" y="6581001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40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9" y="878509"/>
            <a:ext cx="7128427" cy="716139"/>
          </a:xfr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87" y="2708662"/>
            <a:ext cx="7676310" cy="4338190"/>
          </a:xfrm>
          <a:noFill/>
        </p:spPr>
        <p:txBody>
          <a:bodyPr>
            <a:normAutofit/>
          </a:bodyPr>
          <a:lstStyle/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你如何评价这名妈妈和她的子女的行为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你同意网民的批评吗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HK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你认为应如何看待动物的生命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7" b="68528"/>
          <a:stretch/>
        </p:blipFill>
        <p:spPr>
          <a:xfrm>
            <a:off x="6908417" y="4512520"/>
            <a:ext cx="1629180" cy="169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7756329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8BCCB-1EC6-44AA-B9EF-5993B81A43E7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DFFE1375-21A2-4E08-A032-768AE84E4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4384A-435D-43AD-A132-7AC777FD9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8319</TotalTime>
  <Words>1277</Words>
  <Application>Microsoft Office PowerPoint</Application>
  <PresentationFormat>On-screen Show (4:3)</PresentationFormat>
  <Paragraphs>86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柏林</vt:lpstr>
      <vt:lpstr>生活事件事例： 爱护动物  初小及高小 价值观教育 (生命教育) 教育局德育、公民及国民教育组制作 2020年12月</vt:lpstr>
      <vt:lpstr>学习重点</vt:lpstr>
      <vt:lpstr>短片</vt:lpstr>
      <vt:lpstr>经验分享</vt:lpstr>
      <vt:lpstr>PowerPoint Presentation</vt:lpstr>
      <vt:lpstr>反思问题</vt:lpstr>
      <vt:lpstr>综合新闻报道 </vt:lpstr>
      <vt:lpstr>PowerPoint Presentation</vt:lpstr>
      <vt:lpstr>反思问题</vt:lpstr>
      <vt:lpstr>PowerPoint Presentation</vt:lpstr>
      <vt:lpstr>PowerPoint Presentation</vt:lpstr>
      <vt:lpstr>教师参考资料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小花的故事</dc:title>
  <dc:creator>HUNG, Chiu-lung</dc:creator>
  <cp:lastModifiedBy>HSU, Chun-sang</cp:lastModifiedBy>
  <cp:revision>172</cp:revision>
  <dcterms:created xsi:type="dcterms:W3CDTF">2019-05-17T09:05:46Z</dcterms:created>
  <dcterms:modified xsi:type="dcterms:W3CDTF">2026-01-13T07:51:17Z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