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9" r:id="rId5"/>
    <p:sldId id="265" r:id="rId6"/>
    <p:sldId id="266" r:id="rId7"/>
    <p:sldId id="267" r:id="rId8"/>
    <p:sldId id="260" r:id="rId9"/>
    <p:sldId id="271" r:id="rId10"/>
    <p:sldId id="261" r:id="rId11"/>
    <p:sldId id="269" r:id="rId12"/>
    <p:sldId id="268" r:id="rId13"/>
    <p:sldId id="278" r:id="rId14"/>
    <p:sldId id="279" r:id="rId15"/>
    <p:sldId id="280" r:id="rId16"/>
    <p:sldId id="272" r:id="rId17"/>
    <p:sldId id="264" r:id="rId18"/>
    <p:sldId id="273" r:id="rId19"/>
    <p:sldId id="274" r:id="rId20"/>
    <p:sldId id="275" r:id="rId21"/>
    <p:sldId id="276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99"/>
    <a:srgbClr val="0033CC"/>
    <a:srgbClr val="FFFF99"/>
    <a:srgbClr val="FF3399"/>
    <a:srgbClr val="3333FF"/>
    <a:srgbClr val="333300"/>
    <a:srgbClr val="660066"/>
    <a:srgbClr val="B21E9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377" autoAdjust="0"/>
  </p:normalViewPr>
  <p:slideViewPr>
    <p:cSldViewPr snapToGrid="0">
      <p:cViewPr varScale="1">
        <p:scale>
          <a:sx n="73" d="100"/>
          <a:sy n="73" d="100"/>
        </p:scale>
        <p:origin x="26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2C63-8B5C-4DE0-BDE5-7FF5A1C14703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CC06-0C81-4F81-8099-B9B2FDAA1A4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89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教师介绍今天课堂内容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观看短片「虾酱的真味」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教师可向学生提问是否吃过虾酱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对虾酱味道的评价，引起学生对短片主题的兴趣。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学生可自由作答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教师可因应学生情况，展示一瓶虾酱让学生感受虾酱的气味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830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教师可以让学生明白每个人对于要处理的事件或境况，都可能产生负面或正面的看法。这两种相异的反应，产生不同的结果。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从故事中可以看到，每个家庭成员也有不同的性格和想法，对事情的发生会有不同回应。</a:t>
            </a:r>
            <a:b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Tommy: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做好自己本份，乐于尝试，积极应对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爷爷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透过默默的关心，支持家人渡过逆境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例如分享自己经历鼓励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、晚上悄悄为家人点蚊香和弄好被铺、透过要求他们帮忙卖虾酱鼓励他们保持积极、煮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爱吃的鸡翼等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虽然较少说话和在起初表现比较消极，但他得到家人的支持和激励，主动找朋友商量，尝试寻找不同解决方法。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0257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教师可以以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爸爸作例子，引导学生了解情绪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间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的关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系，从而使事件带来成果。在面对逆境时，我们应保持愉悦和积极的心情处事，不言放弃，这更有助我们寻到可行的解决方法，提高个人解难能力。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例子一：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0707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教师可以以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爸爸作例子，引导学生了解情绪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间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的关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系，从而使事件带来成果。在面对逆境时，我们应保持愉悦和积极的心情处事，不言放弃，这更有助我们寻到可行的解决方法，提高个人解难能力。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例子二：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爸爸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3060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教师可因应校本情况和学生需要，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提供合适的日常生活情境作讨论例子，引导学生反思和分享如何面对该处境。</a:t>
            </a: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例子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在考试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运动会中表现未如理想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升班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升上中一后结识不到新朋友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在学生分享后教师可作总结，带出学生保持正面的价值观和态度面对逆境的重要性，也不要轻看自己及家人朋友对彼此的影响力。在逆境中，学生可以做好自己本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份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，不让家人担心；而家人朋友互相支持和鼓励的力量更是很可贵的，可以给予很大力量，克服很多困难和挑战。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教师也可向学生分享这故事的含意：起初当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遇到虾酱时觉得很难吃，但他在适应新环境的过程中，了解到爷爷制作虾酱的由来和曾经历的艰苦生活、街坊对虾酱的喜爱、在卖虾酱时结识到新朋友并得到她的帮助，令他对虾酱有新的认识和体会，能学习与它共存，领略到虾酱的另一番滋味。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当我们面对不如意的事时，起初可能也会觉得不好受，但只要我们怀着积极乐观的态度面对，这些不如意事也未必如我们想象中难过，更可能是很好的机会让我们成长，变得更坚强。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161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教师可向学生解释这句说话的意思，并邀请他们分享一些他们认识的勉励语句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教师可在课堂前预备一些相关谚语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曾对自己很有鼓舞的说话，与学生分享，带出乐观积极不放弃的正面信息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588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42054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教师可因应学生情况设计相关活动及展示学习成果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例如标语设计、文章写作、绘画创作、照片拍摄、壁报展示、在班主任课分享等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215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0674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2951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20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851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022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467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086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按图片以观看《虾酱的真味》短片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片长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11’1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https://emm.edcity.hk/media/0_hag99fqo</a:t>
            </a: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1533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990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教师可将学生分为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人一组，进行讨论。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反思问题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参考答案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没有游戏机玩、没有</a:t>
            </a:r>
            <a:r>
              <a:rPr lang="en-US" altLang="zh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上网、没有佣人照顾要自己舀饭、没有美味的餸菜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吃他不喜欢的虾酱、被蚊子叮、要帮忙卖虾酱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2.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虽然起初他不太适应，但他很快能接受现况，并积极面对，例如：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接受新事物，涂爷爷自制的蚊膏防蚊子叮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由本来不肯吃虾酱，到接受了以虾酱弄的菜式为晚餐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愿意聆听和认真思考爷爷的教导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愿意帮忙，包括帮爷爷开饭和卖虾酱，后来更积极作曲和落力推销虾酱很美味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其他合理例子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起初爸爸满怀心事，为找工作烦恼，没有去帮忙卖虾酱，并认为卖虾酱没前途。但听到爷爷和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的对话后被启发，也受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Tommy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正面乐观的表现影响，于是他愿意帮忙推销虾酱，更积极探讨不同出路。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49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70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32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7860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34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6379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485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292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1839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83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1678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009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D9CB-C3F4-4830-B65E-01197A80713F}" type="datetimeFigureOut">
              <a:rPr lang="zh-HK" altLang="en-US" smtClean="0"/>
              <a:t>12/1/2026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935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yback.archive-it.org/org-1433/20181009100609/https:/cd1.edb.hkedcity.net/cd/mce/tc/life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emm.edcity.hk/media/%E5%83%B9%E5%80%BC%E8%A7%80%E6%95%99%E8%82%B2%E5%AD%B8%E8%88%87%E6%95%99%E8%A6%96%E5%83%8F%E8%B3%87%E6%BA%90%EF%BC%9A%E8%9D%A6%E9%86%AC%E7%9A%84%E7%9C%9F%E5%91%B3%E2%94%80%E2%94%80%E7%A9%8D%E6%A5%B5%E9%9D%A2%E5%B0%8D%E9%80%86%E5%A2%83+%28%E4%B8%AD%E3%80%81%E8%8B%B1%E6%96%87%E5%AD%97%E5%B9%95%E5%8F%AF%E4%BE%9B%E9%81%B8%E6%93%87%29/0_hag99fq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263557"/>
            <a:ext cx="914400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虾酱的真味</a:t>
            </a:r>
            <a:r>
              <a:rPr lang="en-US" altLang="zh-TW" sz="44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积极面对逆境</a:t>
            </a:r>
            <a:r>
              <a:rPr lang="en-US" altLang="zh-TW" sz="44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16" y="373732"/>
            <a:ext cx="1850465" cy="172804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377631"/>
            <a:ext cx="1817592" cy="17241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7971" y="4820487"/>
            <a:ext cx="3806170" cy="176202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</a:t>
            </a:r>
          </a:p>
          <a:p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高小</a:t>
            </a:r>
          </a:p>
          <a:p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</a:t>
            </a:r>
            <a:endParaRPr lang="en-US" altLang="zh-TW" sz="2200" dirty="0">
              <a:ln w="0"/>
              <a:solidFill>
                <a:srgbClr val="33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德育、公民及国民教育组制作</a:t>
            </a:r>
          </a:p>
          <a:p>
            <a:r>
              <a:rPr lang="en-US" altLang="zh-TW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n w="0"/>
                <a:solidFill>
                  <a:srgbClr val="33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200" dirty="0">
              <a:ln w="0"/>
              <a:solidFill>
                <a:srgbClr val="33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1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6" y="1729886"/>
            <a:ext cx="2769651" cy="22643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32" y="1747471"/>
            <a:ext cx="2651850" cy="22761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3" y="1747472"/>
            <a:ext cx="2831836" cy="226157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4666" y="2497797"/>
            <a:ext cx="2440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33CC"/>
                </a:solidFill>
              </a:rPr>
              <a:t>A</a:t>
            </a:r>
          </a:p>
          <a:p>
            <a:pPr algn="ctr"/>
            <a:r>
              <a:rPr lang="en-US" altLang="zh-HK" sz="2400" b="1" dirty="0">
                <a:ln/>
                <a:solidFill>
                  <a:srgbClr val="0033CC"/>
                </a:solidFill>
              </a:rPr>
              <a:t>(Activating event)</a:t>
            </a:r>
          </a:p>
          <a:p>
            <a:pPr algn="ctr"/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外在环境</a:t>
            </a:r>
            <a:endParaRPr lang="zh-HK" altLang="en-US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74143" y="2515382"/>
            <a:ext cx="1686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6600"/>
                </a:solidFill>
              </a:rPr>
              <a:t>B</a:t>
            </a:r>
          </a:p>
          <a:p>
            <a:pPr algn="ctr"/>
            <a:r>
              <a:rPr lang="en-US" altLang="zh-HK" sz="2400" b="1" dirty="0">
                <a:ln/>
                <a:solidFill>
                  <a:srgbClr val="006600"/>
                </a:solidFill>
              </a:rPr>
              <a:t>(Belief)</a:t>
            </a:r>
          </a:p>
          <a:p>
            <a:pPr algn="ctr"/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r>
              <a:rPr lang="en-US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看法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94623" y="2445042"/>
            <a:ext cx="19935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B21E9D"/>
                </a:solidFill>
              </a:rPr>
              <a:t>C</a:t>
            </a:r>
          </a:p>
          <a:p>
            <a:pPr algn="ctr"/>
            <a:r>
              <a:rPr lang="en-US" altLang="zh-HK" sz="2400" b="1" dirty="0">
                <a:ln/>
                <a:solidFill>
                  <a:srgbClr val="B21E9D"/>
                </a:solidFill>
              </a:rPr>
              <a:t>(Consequence)</a:t>
            </a:r>
            <a:r>
              <a:rPr lang="zh-TW" altLang="zh-HK" sz="22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情绪反应</a:t>
            </a:r>
            <a:r>
              <a:rPr lang="en-US" altLang="zh-HK" sz="22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2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行为</a:t>
            </a:r>
            <a:endParaRPr lang="zh-HK" altLang="en-US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2941156" y="3320358"/>
            <a:ext cx="432000" cy="2880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2" name="向右箭號 21"/>
          <p:cNvSpPr/>
          <p:nvPr/>
        </p:nvSpPr>
        <p:spPr>
          <a:xfrm>
            <a:off x="5943600" y="3305908"/>
            <a:ext cx="432000" cy="28648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674142" y="688649"/>
            <a:ext cx="7886700" cy="994172"/>
          </a:xfrm>
        </p:spPr>
        <p:txBody>
          <a:bodyPr>
            <a:noAutofit/>
          </a:bodyPr>
          <a:lstStyle/>
          <a:p>
            <a:pPr algn="ctr" defTabSz="457200"/>
            <a:r>
              <a:rPr lang="zh-TW" altLang="zh-HK" sz="60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0000FF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如何面对逆境</a:t>
            </a:r>
            <a:r>
              <a:rPr lang="en-US" altLang="zh-HK" sz="60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0000FF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lang="zh-HK" altLang="en-US" sz="60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23000">
                    <a:srgbClr val="0000FF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296" y="4824017"/>
            <a:ext cx="2110684" cy="16577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52" y="4419760"/>
            <a:ext cx="1727103" cy="27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21" y="3928056"/>
            <a:ext cx="2613179" cy="15514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68" y="1546561"/>
            <a:ext cx="2560042" cy="151985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96" y="1456279"/>
            <a:ext cx="2626136" cy="155909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13" y="3928056"/>
            <a:ext cx="2679135" cy="15905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11"/>
            <a:ext cx="2639165" cy="15668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1936" y="3041624"/>
            <a:ext cx="195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被蚊子叮</a:t>
            </a:r>
            <a:endParaRPr lang="zh-HK" altLang="en-US" sz="32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58780" y="1916305"/>
            <a:ext cx="1983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很痕痒啊，我真可怜，爸爸何时带我离开</a:t>
            </a:r>
            <a:r>
              <a:rPr lang="en-US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HK" altLang="en-US" sz="20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7412" y="1711554"/>
            <a:ext cx="19198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2100" dirty="0">
              <a:solidFill>
                <a:srgbClr val="B21E9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4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天天忧愁，继续被蚊叮</a:t>
            </a:r>
            <a:endParaRPr lang="zh-HK" altLang="en-US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 rot="20051748">
            <a:off x="2342747" y="2815481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1" name="向右箭號 10"/>
          <p:cNvSpPr/>
          <p:nvPr/>
        </p:nvSpPr>
        <p:spPr>
          <a:xfrm>
            <a:off x="5675875" y="2442209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" y="4202115"/>
            <a:ext cx="1454266" cy="137579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284049" y="4356178"/>
            <a:ext cx="187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很痕痒啊，让我试试爷爷自制的蚊膏</a:t>
            </a:r>
            <a:r>
              <a:rPr lang="en-US" altLang="zh-HK" sz="20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zh-HK" altLang="en-US" sz="20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 rot="2118874">
            <a:off x="2557615" y="4078486"/>
            <a:ext cx="769945" cy="30267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7" name="文字方塊 16"/>
          <p:cNvSpPr txBox="1"/>
          <p:nvPr/>
        </p:nvSpPr>
        <p:spPr>
          <a:xfrm>
            <a:off x="6703546" y="4103592"/>
            <a:ext cx="207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dirty="0">
              <a:solidFill>
                <a:srgbClr val="B21E9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蚊膏很有效呢，我不再痕痒</a:t>
            </a:r>
            <a:r>
              <a:rPr lang="en-US" altLang="zh-TW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zh-HK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也不用怕这里很多蚊子了</a:t>
            </a:r>
            <a:endParaRPr lang="zh-HK" altLang="en-US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5714423" y="4629758"/>
            <a:ext cx="769945" cy="30267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99" y="2944142"/>
            <a:ext cx="828854" cy="82885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83" y="5324552"/>
            <a:ext cx="855836" cy="85583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91936" y="239826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33CC"/>
                </a:solidFill>
              </a:rPr>
              <a:t>A</a:t>
            </a:r>
          </a:p>
          <a:p>
            <a:pPr algn="ctr"/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外在环境</a:t>
            </a:r>
            <a:endParaRPr lang="zh-HK" altLang="en-US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157763" y="235290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6600"/>
                </a:solidFill>
              </a:rPr>
              <a:t>B</a:t>
            </a:r>
          </a:p>
          <a:p>
            <a:pPr algn="ctr"/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r>
              <a:rPr lang="en-US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看法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545743" y="229425"/>
            <a:ext cx="2395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B21E9D"/>
                </a:solidFill>
              </a:rPr>
              <a:t>C</a:t>
            </a:r>
          </a:p>
          <a:p>
            <a:pPr algn="ctr"/>
            <a:r>
              <a:rPr lang="zh-TW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情绪反应</a:t>
            </a:r>
            <a:r>
              <a:rPr lang="en-US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行为</a:t>
            </a:r>
            <a:endParaRPr lang="zh-HK" altLang="en-US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3600" b="1" dirty="0">
              <a:ln/>
              <a:solidFill>
                <a:srgbClr val="0033CC"/>
              </a:solidFill>
            </a:endParaRPr>
          </a:p>
          <a:p>
            <a:endParaRPr lang="zh-HK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89095" y="5718232"/>
            <a:ext cx="2360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例子一</a:t>
            </a:r>
            <a:r>
              <a:rPr lang="en-US" altLang="zh-TW" sz="24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Tommy</a:t>
            </a:r>
            <a:endParaRPr lang="zh-TW" altLang="en-US" sz="2400" b="1" dirty="0">
              <a:ln w="0"/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3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4" grpId="0"/>
      <p:bldP spid="15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12" y="3785695"/>
            <a:ext cx="2922697" cy="173515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95" y="3898749"/>
            <a:ext cx="2670222" cy="158526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67" y="1404633"/>
            <a:ext cx="2548121" cy="151277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74" y="1354016"/>
            <a:ext cx="2633379" cy="15633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11"/>
            <a:ext cx="2639165" cy="15668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1034" y="3152959"/>
            <a:ext cx="1957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26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生意失败了</a:t>
            </a:r>
            <a:endParaRPr lang="zh-HK" altLang="en-US" sz="26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11950" y="1666712"/>
            <a:ext cx="1983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只得卖虾酱，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真没前途</a:t>
            </a:r>
            <a:r>
              <a:rPr lang="en-US" altLang="zh-HK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0194" y="1759174"/>
            <a:ext cx="22971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天天忧愁，不知道如何是好</a:t>
            </a:r>
            <a:endParaRPr lang="zh-HK" altLang="en-US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向右箭號 9"/>
          <p:cNvSpPr/>
          <p:nvPr/>
        </p:nvSpPr>
        <p:spPr>
          <a:xfrm rot="20051748">
            <a:off x="2342747" y="2815481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1" name="向右箭號 10"/>
          <p:cNvSpPr/>
          <p:nvPr/>
        </p:nvSpPr>
        <p:spPr>
          <a:xfrm>
            <a:off x="5623120" y="2442209"/>
            <a:ext cx="769945" cy="302675"/>
          </a:xfrm>
          <a:prstGeom prst="rightArrow">
            <a:avLst/>
          </a:prstGeom>
          <a:solidFill>
            <a:srgbClr val="7030A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3" name="文字方塊 12"/>
          <p:cNvSpPr txBox="1"/>
          <p:nvPr/>
        </p:nvSpPr>
        <p:spPr>
          <a:xfrm>
            <a:off x="3379398" y="4036138"/>
            <a:ext cx="18173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HK" sz="2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天无绝人之路，</a:t>
            </a:r>
            <a:endParaRPr lang="en-US" altLang="zh-TW" sz="21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我可以多点留意身边的机遇</a:t>
            </a:r>
            <a:r>
              <a:rPr lang="en-US" altLang="zh-HK" sz="2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zh-HK" altLang="en-US" sz="21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向右箭號 13"/>
          <p:cNvSpPr/>
          <p:nvPr/>
        </p:nvSpPr>
        <p:spPr>
          <a:xfrm rot="2118874">
            <a:off x="2504860" y="4043316"/>
            <a:ext cx="769945" cy="30267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6" name="文字方塊 15"/>
          <p:cNvSpPr txBox="1"/>
          <p:nvPr/>
        </p:nvSpPr>
        <p:spPr>
          <a:xfrm>
            <a:off x="6052894" y="4036138"/>
            <a:ext cx="32650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探讨</a:t>
            </a:r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从新包</a:t>
            </a:r>
            <a:endParaRPr lang="en-US" altLang="zh-TW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装虾酱再创业，</a:t>
            </a:r>
            <a:endParaRPr lang="en-US" altLang="zh-TW" sz="22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2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找到可行出路</a:t>
            </a:r>
          </a:p>
          <a:p>
            <a:pPr algn="ctr"/>
            <a:endParaRPr lang="en-US" altLang="zh-TW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5764668" y="4853354"/>
            <a:ext cx="629708" cy="28033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56" y="2931998"/>
            <a:ext cx="828854" cy="82885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04" y="5471896"/>
            <a:ext cx="855836" cy="855836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291936" y="239826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33CC"/>
                </a:solidFill>
              </a:rPr>
              <a:t>A</a:t>
            </a:r>
          </a:p>
          <a:p>
            <a:pPr algn="ctr"/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外在环境</a:t>
            </a:r>
            <a:endParaRPr lang="zh-HK" altLang="en-US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157763" y="235290"/>
            <a:ext cx="239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006600"/>
                </a:solidFill>
              </a:rPr>
              <a:t>B</a:t>
            </a:r>
          </a:p>
          <a:p>
            <a:pPr algn="ctr"/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r>
              <a:rPr lang="en-US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看法</a:t>
            </a:r>
            <a:endParaRPr lang="zh-HK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545743" y="229425"/>
            <a:ext cx="2395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n/>
                <a:solidFill>
                  <a:srgbClr val="B21E9D"/>
                </a:solidFill>
              </a:rPr>
              <a:t>C</a:t>
            </a:r>
          </a:p>
          <a:p>
            <a:pPr algn="ctr"/>
            <a:r>
              <a:rPr lang="zh-TW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情绪反应</a:t>
            </a:r>
            <a:r>
              <a:rPr lang="en-US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sz="2400" b="1" dirty="0">
                <a:ln/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行为</a:t>
            </a:r>
            <a:endParaRPr lang="zh-HK" altLang="en-US" sz="2400" dirty="0">
              <a:solidFill>
                <a:srgbClr val="B21E9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94" y="5716146"/>
            <a:ext cx="2976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例子二</a:t>
            </a:r>
            <a:r>
              <a:rPr lang="en-US" altLang="zh-TW" sz="24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Tommy</a:t>
            </a:r>
            <a:r>
              <a:rPr lang="zh-TW" altLang="en-US" sz="24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0" y="4191354"/>
            <a:ext cx="1739425" cy="15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3" grpId="0"/>
      <p:bldP spid="14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5577" y="1722439"/>
            <a:ext cx="6935405" cy="281982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zh-TW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参考</a:t>
            </a:r>
            <a:r>
              <a:rPr lang="en-US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一家面对逆境</a:t>
            </a:r>
            <a:r>
              <a:rPr lang="zh-HK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的故事</a:t>
            </a:r>
            <a:r>
              <a:rPr lang="zh-TW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和上述面对逆境的方法，你认为当我们在生活上遇到转变或不如意的事情时，可以怎样做</a:t>
            </a:r>
            <a:r>
              <a:rPr lang="en-US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08" y="4413737"/>
            <a:ext cx="2396672" cy="207599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5" y="4607171"/>
            <a:ext cx="1730212" cy="18825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09023" y="542925"/>
            <a:ext cx="3326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 </a:t>
            </a:r>
            <a:r>
              <a:rPr lang="en-US" altLang="zh-TW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(II)</a:t>
            </a:r>
            <a:endParaRPr lang="zh-TW" altLang="en-US" sz="44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5934820" y="400586"/>
            <a:ext cx="1301261" cy="808893"/>
          </a:xfrm>
          <a:prstGeom prst="cloudCallout">
            <a:avLst>
              <a:gd name="adj1" fmla="val -90070"/>
              <a:gd name="adj2" fmla="val 2387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圓角矩形 3"/>
          <p:cNvSpPr/>
          <p:nvPr/>
        </p:nvSpPr>
        <p:spPr>
          <a:xfrm>
            <a:off x="4763750" y="4597904"/>
            <a:ext cx="4041034" cy="18918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zh-TW" altLang="en-US" sz="2400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</a:t>
            </a:r>
            <a:r>
              <a:rPr lang="zh-TW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保持正面的价值观和态度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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做好自己本份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</a:t>
            </a:r>
            <a:r>
              <a:rPr lang="zh-TW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家人朋友互相支持和鼓励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55" y="88015"/>
            <a:ext cx="1535627" cy="143403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0" y="157209"/>
            <a:ext cx="1440020" cy="13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64777"/>
            <a:ext cx="3376246" cy="2601732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50" y="81457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4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爷爷的勉励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21" y="3864777"/>
            <a:ext cx="2732736" cy="2601732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628650" y="1853731"/>
            <a:ext cx="7886700" cy="1725761"/>
          </a:xfrm>
          <a:prstGeom prst="wedgeRoundRectCallout">
            <a:avLst>
              <a:gd name="adj1" fmla="val -31442"/>
              <a:gd name="adj2" fmla="val 781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「靠山吃山，靠海吃海」，只要你「有手有脚」、肯干活，上天不会让你走上绝路</a:t>
            </a:r>
            <a:r>
              <a:rPr lang="en-US" altLang="zh-TW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雲朵形 5"/>
          <p:cNvSpPr/>
          <p:nvPr/>
        </p:nvSpPr>
        <p:spPr>
          <a:xfrm>
            <a:off x="6709460" y="3864777"/>
            <a:ext cx="2266590" cy="128410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HK" sz="2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en-US" altLang="zh-TW" sz="20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HK" sz="2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勉励语句</a:t>
            </a:r>
            <a:r>
              <a:rPr lang="en-US" altLang="zh-TW" sz="2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sz="20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11" y="163744"/>
            <a:ext cx="1850465" cy="172804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3744"/>
            <a:ext cx="1817592" cy="17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57225" y="2916535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0" y="2154981"/>
            <a:ext cx="1660972" cy="31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0547" y="1519630"/>
            <a:ext cx="8104803" cy="2316776"/>
          </a:xfrm>
        </p:spPr>
        <p:txBody>
          <a:bodyPr>
            <a:noAutofit/>
          </a:bodyPr>
          <a:lstStyle/>
          <a:p>
            <a:pPr marL="354013" indent="-354013">
              <a:lnSpc>
                <a:spcPts val="4500"/>
              </a:lnSpc>
              <a:buNone/>
            </a:pPr>
            <a:r>
              <a:rPr lang="en-US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搜集</a:t>
            </a:r>
            <a:r>
              <a:rPr lang="en-US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创作一些能鼓励他人积极乐观的语句，与同学分享。</a:t>
            </a:r>
          </a:p>
          <a:p>
            <a:pPr marL="354013" indent="-354013">
              <a:lnSpc>
                <a:spcPts val="4500"/>
              </a:lnSpc>
              <a:buNone/>
            </a:pPr>
            <a:r>
              <a:rPr lang="en-US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HK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在这星期内，请以行动关心和鼓励最少三名家人或朋友。</a:t>
            </a:r>
            <a:endParaRPr lang="zh-HK" altLang="en-US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55283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延伸活动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48" y="4391696"/>
            <a:ext cx="2343658" cy="22134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37" y="4251522"/>
            <a:ext cx="2924689" cy="19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685800" y="2974185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教师参考资料</a:t>
            </a:r>
            <a:endParaRPr lang="zh-HK" altLang="en-US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53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540726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教师参考资料</a:t>
            </a:r>
            <a:endParaRPr lang="zh-HK" altLang="en-US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09" y="1002323"/>
            <a:ext cx="6570330" cy="45016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3395" y="5639088"/>
            <a:ext cx="8577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参考资料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教育局生命教育网站：「活出精彩人生、面对逆境」</a:t>
            </a:r>
          </a:p>
          <a:p>
            <a:r>
              <a:rPr lang="en-US" altLang="zh-HK" sz="2000" u="sng" dirty="0">
                <a:hlinkClick r:id="rId4"/>
              </a:rPr>
              <a:t>https://wayback.archive-it.org/org-1433/20181009100609/https://cd1.edb.hkedcity.net/cd/mce/tc/life/index.html</a:t>
            </a:r>
            <a:r>
              <a:rPr lang="en-US" altLang="zh-HK" sz="2000" u="sng" dirty="0"/>
              <a:t> 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1416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43299" y="2278925"/>
            <a:ext cx="387798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</p:spTree>
    <p:extLst>
      <p:ext uri="{BB962C8B-B14F-4D97-AF65-F5344CB8AC3E}">
        <p14:creationId xmlns:p14="http://schemas.microsoft.com/office/powerpoint/2010/main" val="246522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98" y="-229758"/>
            <a:ext cx="9643381" cy="708775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44272" y="510261"/>
            <a:ext cx="75732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TW" altLang="zh-HK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学习目标</a:t>
            </a: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9738" indent="-439738" algn="just">
              <a:lnSpc>
                <a:spcPts val="4000"/>
              </a:lnSpc>
            </a:pP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培养学生以积极乐观的态度面对生活中的转变和逆境</a:t>
            </a:r>
          </a:p>
          <a:p>
            <a:pPr marL="439738" indent="-439738" algn="just">
              <a:lnSpc>
                <a:spcPts val="4000"/>
              </a:lnSpc>
            </a:pP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让学生</a:t>
            </a:r>
            <a:r>
              <a:rPr lang="zh-HK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白自己是家中重要的一份子，在家庭面对转变时，可以做好自己，并与家人互相鼓励和支持，共同面对挑战</a:t>
            </a:r>
          </a:p>
          <a:p>
            <a:pPr>
              <a:lnSpc>
                <a:spcPts val="4000"/>
              </a:lnSpc>
            </a:pP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价值观和态度：积极、乐观、关爱</a:t>
            </a:r>
            <a:endParaRPr lang="zh-HK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31" y="2007914"/>
            <a:ext cx="2685948" cy="41420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8296" y="2131007"/>
            <a:ext cx="415537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短片简介</a:t>
            </a:r>
            <a:endParaRPr lang="en-US" altLang="zh-TW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4282200"/>
            <a:ext cx="1884784" cy="17490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93" y="4282200"/>
            <a:ext cx="1749684" cy="16724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4696" y="745711"/>
            <a:ext cx="7913914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短片简介</a:t>
            </a:r>
            <a:r>
              <a:rPr lang="en-US" altLang="zh-TW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虾酱的真味</a:t>
            </a:r>
          </a:p>
          <a:p>
            <a:pPr algn="just">
              <a:lnSpc>
                <a:spcPts val="4800"/>
              </a:lnSpc>
            </a:pPr>
            <a:r>
              <a:rPr lang="en-US" altLang="zh-TW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en-US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的爸爸因生意失败，在经济上遇到极大困难，导致未能负担每月的居所租金和其他家庭生活开支。于是，他带同</a:t>
            </a:r>
            <a:r>
              <a:rPr lang="en-US" altLang="zh-TW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en-US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从市区迁往乡郊与爷爷同住</a:t>
            </a:r>
            <a:r>
              <a:rPr lang="en-US" altLang="zh-TW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00" y="4282200"/>
            <a:ext cx="1773304" cy="16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9" y="1714500"/>
            <a:ext cx="5527702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39193" y="2856884"/>
            <a:ext cx="248576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2" y="1848402"/>
            <a:ext cx="4756645" cy="3134156"/>
          </a:xfrm>
          <a:prstGeom prst="rect">
            <a:avLst/>
          </a:prstGeom>
        </p:spPr>
      </p:pic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" y="369277"/>
            <a:ext cx="7658177" cy="60751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1036" y="513103"/>
            <a:ext cx="791391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观看短片</a:t>
            </a:r>
            <a:endParaRPr lang="en-US" altLang="zh-TW" sz="32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28677"/>
            <a:ext cx="9144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</p:spTree>
    <p:extLst>
      <p:ext uri="{BB962C8B-B14F-4D97-AF65-F5344CB8AC3E}">
        <p14:creationId xmlns:p14="http://schemas.microsoft.com/office/powerpoint/2010/main" val="350248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031" y="1394995"/>
            <a:ext cx="7843863" cy="510802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1.  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在迁往乡郊与爷爷同住后，生活上有什么改变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2.  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如何适应这些生活上的转变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你欣赏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面对这些转变时的态度吗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，你会怎样面对这些转变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None/>
            </a:pP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4.  Tommy</a:t>
            </a:r>
            <a:r>
              <a:rPr lang="zh-TW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爸爸又是如何面对这些转变</a:t>
            </a:r>
            <a:r>
              <a:rPr lang="en-US" altLang="zh-HK" sz="30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HK" sz="30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40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3249" y="490362"/>
            <a:ext cx="3153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 </a:t>
            </a:r>
            <a:r>
              <a:rPr lang="en-US" altLang="zh-TW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(I)</a:t>
            </a:r>
            <a:endParaRPr lang="zh-TW" altLang="en-US" sz="44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6312877" y="351692"/>
            <a:ext cx="1301261" cy="808893"/>
          </a:xfrm>
          <a:prstGeom prst="cloudCallout">
            <a:avLst>
              <a:gd name="adj1" fmla="val -90070"/>
              <a:gd name="adj2" fmla="val 2387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22" y="2164702"/>
            <a:ext cx="1467787" cy="14219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22" y="5238718"/>
            <a:ext cx="1310574" cy="13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ACF27-4EB7-4762-98F3-0010C476D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DB4CD3-A6B3-4EDB-A108-4ED47CA20CA5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3.xml><?xml version="1.0" encoding="utf-8"?>
<ds:datastoreItem xmlns:ds="http://schemas.openxmlformats.org/officeDocument/2006/customXml" ds:itemID="{6BF63EA6-B3D4-450A-9F2A-C210A5112F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7866</TotalTime>
  <Words>2038</Words>
  <Application>Microsoft Office PowerPoint</Application>
  <PresentationFormat>On-screen Show (4:3)</PresentationFormat>
  <Paragraphs>153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如何面对逆境?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教师参考资料</vt:lpstr>
      <vt:lpstr>教师参考资料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</dc:creator>
  <cp:lastModifiedBy>HSU, Chun-sang</cp:lastModifiedBy>
  <cp:revision>93</cp:revision>
  <cp:lastPrinted>2020-07-13T06:47:37Z</cp:lastPrinted>
  <dcterms:created xsi:type="dcterms:W3CDTF">2020-06-23T02:21:01Z</dcterms:created>
  <dcterms:modified xsi:type="dcterms:W3CDTF">2026-01-13T07:51:41Z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